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webextensions/webextension1.xml" ContentType="application/vnd.ms-office.webextension+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14" r:id="rId49"/>
    <p:sldId id="303" r:id="rId50"/>
    <p:sldId id="304" r:id="rId51"/>
    <p:sldId id="305" r:id="rId52"/>
    <p:sldId id="306" r:id="rId53"/>
    <p:sldId id="307" r:id="rId54"/>
    <p:sldId id="308" r:id="rId55"/>
    <p:sldId id="309" r:id="rId56"/>
    <p:sldId id="310" r:id="rId57"/>
    <p:sldId id="311" r:id="rId58"/>
    <p:sldId id="312" r:id="rId59"/>
    <p:sldId id="315" r:id="rId60"/>
    <p:sldId id="313" r:id="rId61"/>
  </p:sldIdLst>
  <p:sldSz cx="19016663" cy="10696575"/>
  <p:notesSz cx="10696575" cy="7562850"/>
  <p:embeddedFontLst>
    <p:embeddedFont>
      <p:font typeface="Noto Sans KR" panose="020B0500000000000000" pitchFamily="34" charset="-127"/>
      <p:regular r:id="rId63"/>
      <p:bold r:id="rId64"/>
    </p:embeddedFont>
    <p:embeddedFont>
      <p:font typeface="Noto Sans KR Black" panose="020B0A00000000000000" pitchFamily="34" charset="-127"/>
      <p:bold r:id="rId65"/>
    </p:embeddedFont>
    <p:embeddedFont>
      <p:font typeface="Noto Sans KR Light" panose="020B0300000000000000" pitchFamily="34" charset="-127"/>
      <p:regular r:id="rId66"/>
    </p:embeddedFont>
    <p:embeddedFont>
      <p:font typeface="Noto Sans KR Medium" panose="020B0600000000000000" pitchFamily="34" charset="-127"/>
      <p:regular r:id="rId67"/>
    </p:embeddedFont>
    <p:embeddedFont>
      <p:font typeface="나눔고딕" panose="020D0604000000000000" pitchFamily="50" charset="-127"/>
      <p:regular r:id="rId68"/>
      <p:bold r:id="rId69"/>
    </p:embeddedFont>
    <p:embeddedFont>
      <p:font typeface="함초롬바탕" panose="02030604000101010101" pitchFamily="18" charset="-127"/>
      <p:regular r:id="rId70"/>
      <p:bold r:id="rId71"/>
    </p:embeddedFont>
    <p:embeddedFont>
      <p:font typeface="Calibri" panose="020F0502020204030204" pitchFamily="34" charset="0"/>
      <p:regular r:id="rId72"/>
      <p:bold r:id="rId73"/>
      <p:italic r:id="rId74"/>
      <p:boldItalic r:id="rId75"/>
    </p:embeddedFont>
    <p:embeddedFont>
      <p:font typeface="Roboto" panose="02000000000000000000" pitchFamily="2"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7242">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0" roundtripDataSignature="AMtx7miu2w09EOGFohOqPxLzyEHvCSDY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2A4B"/>
    <a:srgbClr val="DEE6E8"/>
    <a:srgbClr val="FFD966"/>
    <a:srgbClr val="FFEEB9"/>
    <a:srgbClr val="BAAEA2"/>
    <a:srgbClr val="A69685"/>
    <a:srgbClr val="83A1A9"/>
    <a:srgbClr val="1F3864"/>
    <a:srgbClr val="FFFFCC"/>
    <a:srgbClr val="C4D2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8706BC-676D-48A3-9398-0BDE85F09F5C}">
  <a:tblStyle styleId="{CB8706BC-676D-48A3-9398-0BDE85F09F5C}"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865" autoAdjust="0"/>
  </p:normalViewPr>
  <p:slideViewPr>
    <p:cSldViewPr snapToGrid="0">
      <p:cViewPr varScale="1">
        <p:scale>
          <a:sx n="65" d="100"/>
          <a:sy n="65" d="100"/>
        </p:scale>
        <p:origin x="930" y="48"/>
      </p:cViewPr>
      <p:guideLst>
        <p:guide orient="horz" pos="2160"/>
        <p:guide pos="72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635500" cy="37941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059488" y="0"/>
            <a:ext cx="4633912" cy="379413"/>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7183438"/>
            <a:ext cx="4635500" cy="379412"/>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059488" y="7183438"/>
            <a:ext cx="4633912" cy="379412"/>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 STOCK CHANGE PREDICTION&gt;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안녕하십니까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6</a:t>
            </a:r>
            <a:r>
              <a:rPr lang="ko-KR" altLang="en-US" sz="1800" kern="0" spc="0" dirty="0">
                <a:solidFill>
                  <a:srgbClr val="000000"/>
                </a:solidFill>
                <a:effectLst/>
                <a:latin typeface="나눔고딕" panose="020D0604000000000000" pitchFamily="50" charset="-127"/>
                <a:ea typeface="나눔고딕" panose="020D0604000000000000" pitchFamily="50" charset="-127"/>
              </a:rPr>
              <a:t>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발표를 맡은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김형림이라고</a:t>
            </a:r>
            <a:r>
              <a:rPr lang="ko-KR" altLang="en-US" sz="1800" kern="0" spc="0" dirty="0">
                <a:solidFill>
                  <a:srgbClr val="000000"/>
                </a:solidFill>
                <a:effectLst/>
                <a:latin typeface="나눔고딕" panose="020D0604000000000000" pitchFamily="50" charset="-127"/>
                <a:ea typeface="나눔고딕" panose="020D0604000000000000" pitchFamily="50" charset="-127"/>
              </a:rPr>
              <a:t> 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그럼 발표를 시작하겠습니다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6" name="Google Shape;86;p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수집 관련 설명입니다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38" name="Google Shape;338;p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&lt;p.11 </a:t>
            </a:r>
            <a:r>
              <a:rPr lang="ko-KR" altLang="en-US" sz="1800" kern="0" spc="0" dirty="0">
                <a:solidFill>
                  <a:srgbClr val="000000"/>
                </a:solidFill>
                <a:effectLst/>
                <a:latin typeface="나눔고딕" panose="020D0604000000000000" pitchFamily="50" charset="-127"/>
                <a:ea typeface="나눔고딕" panose="020D0604000000000000" pitchFamily="50" charset="-127"/>
              </a:rPr>
              <a:t>시가총액 상위 종목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분석 대상 종목을 선정했습니다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이때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시가총액 상위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10</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개의 종목 중</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동일 그룹사인 기업과 뉴스 기사 </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크롤링</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 시 좋지 못한 질의 데이터가 상당수 포함되는 네이버와 카카오를 제외</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최종적인 분석 대상 종목은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삼성전자</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현대차</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화학</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하이닉스</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그리고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셀트리온’</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으로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65" name="Google Shape;365;p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0: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&lt;p.12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 정보</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분석에 사용한 주식 거래 데이터는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FinanceDataReader</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패키지로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재무지표의 경우에는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DART API</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통해 수집했습니다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378" name="Google Shape;378;p1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1: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&lt;p.13 </a:t>
            </a:r>
            <a:r>
              <a:rPr lang="ko-KR" altLang="en-US" sz="1800" kern="0" spc="0" dirty="0">
                <a:solidFill>
                  <a:srgbClr val="000000"/>
                </a:solidFill>
                <a:effectLst/>
                <a:latin typeface="나눔고딕" panose="020D0604000000000000" pitchFamily="50" charset="-127"/>
                <a:ea typeface="나눔고딕" panose="020D0604000000000000" pitchFamily="50" charset="-127"/>
              </a:rPr>
              <a:t>경제 일간지</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 콘텐츠 유튜브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 데이터는 다음과 같이 뉴스 기사의 경우 제목</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업로드 날짜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기사 내용</a:t>
            </a:r>
            <a:r>
              <a:rPr lang="en-US" altLang="ko-KR" sz="1800" kern="0" spc="0" dirty="0">
                <a:solidFill>
                  <a:srgbClr val="000000"/>
                </a:solidFill>
                <a:effectLst/>
                <a:latin typeface="나눔고딕" panose="020D0604000000000000" pitchFamily="50" charset="-127"/>
                <a:ea typeface="나눔고딕" panose="020D0604000000000000" pitchFamily="50" charset="-127"/>
              </a:rPr>
              <a:t>, URL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채널에서는 기사 내용 대신 유튜브에서 제공하는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자동 생성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STT(Speech-To-Text)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스크립트</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크롤링합니다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23" name="Google Shape;423;p1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f59b30ca06_0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&lt;p.14 </a:t>
            </a:r>
            <a:r>
              <a:rPr lang="ko-KR" altLang="en-US" sz="1800" kern="0" spc="0" dirty="0">
                <a:solidFill>
                  <a:srgbClr val="000000"/>
                </a:solidFill>
                <a:effectLst/>
                <a:latin typeface="나눔고딕" panose="020D0604000000000000" pitchFamily="50" charset="-127"/>
                <a:ea typeface="나눔고딕" panose="020D0604000000000000" pitchFamily="50" charset="-127"/>
              </a:rPr>
              <a:t>내역</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이때 뉴스 기사는 일일 데이터 수가 평균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 정도이지만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스크립트의 경우에는 채널마다 업로드 주기가 불규칙해서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a:t>
            </a:r>
            <a:r>
              <a:rPr lang="ko-KR" altLang="en-US" sz="1800" kern="0" spc="0" dirty="0">
                <a:solidFill>
                  <a:srgbClr val="000000"/>
                </a:solidFill>
                <a:effectLst/>
                <a:latin typeface="나눔고딕" panose="020D0604000000000000" pitchFamily="50" charset="-127"/>
                <a:ea typeface="나눔고딕" panose="020D0604000000000000" pitchFamily="50" charset="-127"/>
              </a:rPr>
              <a:t> 과정에서 어려움이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 어떻게 해결</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50" name="Google Shape;450;gf59b30ca06_0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1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&lt;p.15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프로세스</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전체적인 데이터 수집 프로세스입니다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셀레니움과</a:t>
            </a:r>
            <a:r>
              <a:rPr lang="ko-KR" altLang="en-US" sz="1800" kern="0" spc="0" dirty="0">
                <a:solidFill>
                  <a:srgbClr val="000000"/>
                </a:solidFill>
                <a:effectLst/>
                <a:latin typeface="나눔고딕" panose="020D0604000000000000" pitchFamily="50" charset="-127"/>
                <a:ea typeface="나눔고딕" panose="020D0604000000000000" pitchFamily="50" charset="-127"/>
              </a:rPr>
              <a:t> 파이튜브를 이용하여 크롤링한 텍스트 데이터와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FinanceDataReader</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주식 데이터를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이를 통해 분석한 결과를 다시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저장한 최종 결과 테이블을 웹 페이지와 연동하여 대시보드를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472" name="Google Shape;472;p13: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&lt;p.16 </a:t>
            </a:r>
            <a:r>
              <a:rPr lang="ko-KR" altLang="en-US" sz="1800" kern="0" spc="0" dirty="0">
                <a:solidFill>
                  <a:srgbClr val="000000"/>
                </a:solidFill>
                <a:effectLst/>
                <a:latin typeface="나눔고딕" panose="020D0604000000000000" pitchFamily="50" charset="-127"/>
                <a:ea typeface="나눔고딕" panose="020D0604000000000000" pitchFamily="50" charset="-127"/>
              </a:rPr>
              <a:t>경제 일간지</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주식 콘텐츠 유튜브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뉴스 매체 및 유튜브 채널은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구독자수 기준</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상위 매체 및 채널로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매체는 ‘매일경제와 아시아경제’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유튜브 채널은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삼프로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TV,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한국경제</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TV,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슈카월드</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함초롬바탕" panose="02030604000101010101" pitchFamily="18"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총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개를 선정했습니다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정상적인 서비스 구현을 위해 뉴스 기사는 오전 </a:t>
            </a:r>
            <a:r>
              <a:rPr lang="en-US" altLang="ko-KR" sz="1800" kern="0" spc="0" dirty="0">
                <a:solidFill>
                  <a:srgbClr val="000000"/>
                </a:solidFill>
                <a:effectLst/>
                <a:latin typeface="나눔고딕" panose="020D0604000000000000" pitchFamily="50" charset="-127"/>
                <a:ea typeface="나눔고딕" panose="020D0604000000000000" pitchFamily="50" charset="-127"/>
              </a:rPr>
              <a:t>9</a:t>
            </a:r>
            <a:r>
              <a:rPr lang="ko-KR" altLang="en-US" sz="1800" kern="0" spc="0" dirty="0">
                <a:solidFill>
                  <a:srgbClr val="000000"/>
                </a:solidFill>
                <a:effectLst/>
                <a:latin typeface="나눔고딕" panose="020D0604000000000000" pitchFamily="50" charset="-127"/>
                <a:ea typeface="나눔고딕" panose="020D0604000000000000" pitchFamily="50" charset="-127"/>
              </a:rPr>
              <a:t>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채널은 오후 </a:t>
            </a:r>
            <a:r>
              <a:rPr lang="en-US" altLang="ko-KR" sz="1800" kern="0" spc="0" dirty="0">
                <a:solidFill>
                  <a:srgbClr val="000000"/>
                </a:solidFill>
                <a:effectLst/>
                <a:latin typeface="나눔고딕" panose="020D0604000000000000" pitchFamily="50" charset="-127"/>
                <a:ea typeface="나눔고딕" panose="020D0604000000000000" pitchFamily="50" charset="-127"/>
              </a:rPr>
              <a:t>11</a:t>
            </a:r>
            <a:r>
              <a:rPr lang="ko-KR" altLang="en-US" sz="1800" kern="0" spc="0" dirty="0">
                <a:solidFill>
                  <a:srgbClr val="000000"/>
                </a:solidFill>
                <a:effectLst/>
                <a:latin typeface="나눔고딕" panose="020D0604000000000000" pitchFamily="50" charset="-127"/>
                <a:ea typeface="나눔고딕" panose="020D0604000000000000" pitchFamily="50" charset="-127"/>
              </a:rPr>
              <a:t>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분에 매일 자동으로 크롤링해서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DB</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저장하도록 설계했습니다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07" name="Google Shape;507;p1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f60f6ac591_5_3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&lt;p.17 ERD&gt;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수집한 데이터의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ERD,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개체</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관계 다이어그램은 다음과 같습니다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39" name="Google Shape;539;gf60f6ac591_5_3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f59b30ca06_0_10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&lt;p.18 </a:t>
            </a:r>
            <a:r>
              <a:rPr lang="ko-KR" altLang="en-US" sz="1800" kern="0" spc="0" dirty="0">
                <a:solidFill>
                  <a:srgbClr val="000000"/>
                </a:solidFill>
                <a:effectLst/>
                <a:latin typeface="나눔고딕" panose="020D0604000000000000" pitchFamily="50" charset="-127"/>
                <a:ea typeface="나눔고딕" panose="020D0604000000000000" pitchFamily="50" charset="-127"/>
              </a:rPr>
              <a:t>내역</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매일경제와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아시아경제로부터</a:t>
            </a:r>
            <a:r>
              <a:rPr lang="ko-KR" altLang="en-US" sz="1800" kern="0" spc="0" dirty="0">
                <a:solidFill>
                  <a:srgbClr val="000000"/>
                </a:solidFill>
                <a:effectLst/>
                <a:latin typeface="나눔고딕" panose="020D0604000000000000" pitchFamily="50" charset="-127"/>
                <a:ea typeface="나눔고딕" panose="020D0604000000000000" pitchFamily="50" charset="-127"/>
              </a:rPr>
              <a:t> 수집한 종목별 데이터 수는 매체별로 삼성전자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14,000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a:t>
            </a:r>
            <a:r>
              <a:rPr lang="en-US" altLang="ko-KR" sz="1800" kern="0" spc="0" dirty="0">
                <a:solidFill>
                  <a:srgbClr val="000000"/>
                </a:solidFill>
                <a:effectLst/>
                <a:latin typeface="나눔고딕" panose="020D0604000000000000" pitchFamily="50" charset="-127"/>
                <a:ea typeface="나눔고딕" panose="020D0604000000000000" pitchFamily="50" charset="-127"/>
              </a:rPr>
              <a:t>, SK</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하이닉스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4,000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a:t>
            </a:r>
            <a:r>
              <a:rPr lang="en-US" altLang="ko-KR" sz="1800" kern="0" spc="0" dirty="0">
                <a:solidFill>
                  <a:srgbClr val="000000"/>
                </a:solidFill>
                <a:effectLst/>
                <a:latin typeface="나눔고딕" panose="020D0604000000000000" pitchFamily="50" charset="-127"/>
                <a:ea typeface="나눔고딕" panose="020D0604000000000000" pitchFamily="50" charset="-127"/>
              </a:rPr>
              <a:t>, LG</a:t>
            </a:r>
            <a:r>
              <a:rPr lang="ko-KR" altLang="en-US" sz="1800" kern="0" spc="0" dirty="0">
                <a:solidFill>
                  <a:srgbClr val="000000"/>
                </a:solidFill>
                <a:effectLst/>
                <a:latin typeface="나눔고딕" panose="020D0604000000000000" pitchFamily="50" charset="-127"/>
                <a:ea typeface="나눔고딕" panose="020D0604000000000000" pitchFamily="50" charset="-127"/>
              </a:rPr>
              <a:t>화학 약 </a:t>
            </a:r>
            <a:r>
              <a:rPr lang="en-US" altLang="ko-KR" sz="1800" kern="0" spc="0" dirty="0">
                <a:solidFill>
                  <a:srgbClr val="000000"/>
                </a:solidFill>
                <a:effectLst/>
                <a:latin typeface="나눔고딕" panose="020D0604000000000000" pitchFamily="50" charset="-127"/>
                <a:ea typeface="나눔고딕" panose="020D0604000000000000" pitchFamily="50" charset="-127"/>
              </a:rPr>
              <a:t>3,500</a:t>
            </a:r>
            <a:r>
              <a:rPr lang="ko-KR" altLang="en-US" sz="1800" kern="0" spc="0" dirty="0">
                <a:solidFill>
                  <a:srgbClr val="000000"/>
                </a:solidFill>
                <a:effectLst/>
                <a:latin typeface="나눔고딕" panose="020D0604000000000000" pitchFamily="50" charset="-127"/>
                <a:ea typeface="나눔고딕" panose="020D0604000000000000" pitchFamily="50" charset="-127"/>
              </a:rPr>
              <a:t>건 등입니다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54" name="Google Shape;554;gf59b30ca06_0_10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&lt;p.19 </a:t>
            </a:r>
            <a:r>
              <a:rPr lang="ko-KR" altLang="en-US" sz="1800" kern="0" spc="0" dirty="0">
                <a:solidFill>
                  <a:srgbClr val="000000"/>
                </a:solidFill>
                <a:effectLst/>
                <a:latin typeface="나눔고딕" panose="020D0604000000000000" pitchFamily="50" charset="-127"/>
                <a:ea typeface="나눔고딕" panose="020D0604000000000000" pitchFamily="50" charset="-127"/>
              </a:rPr>
              <a:t>총 데이터 수</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뉴스 매체 및 유튜브 채널로부터 수집한 전체 데이터 수는 다음과 같습니다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565" name="Google Shape;565;p1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f5d93c4d0e_6_12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f5d93c4d0e_6_121:notes"/>
          <p:cNvSpPr txBox="1">
            <a:spLocks noGrp="1"/>
          </p:cNvSpPr>
          <p:nvPr>
            <p:ph type="body" idx="1"/>
          </p:nvPr>
        </p:nvSpPr>
        <p:spPr>
          <a:xfrm>
            <a:off x="1069975" y="3640138"/>
            <a:ext cx="8556600" cy="29781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주의</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주식 관련 서비스를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저희의 서비스를 통해 제공되는 정보는 투자 판단에 대한 참고 자료일 뿐임을 발표에 앞서 먼저 말씀드리겠습니다</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4" name="Google Shape;114;gf5d93c4d0e_6_121:notes"/>
          <p:cNvSpPr txBox="1">
            <a:spLocks noGrp="1"/>
          </p:cNvSpPr>
          <p:nvPr>
            <p:ph type="sldNum" idx="12"/>
          </p:nvPr>
        </p:nvSpPr>
        <p:spPr>
          <a:xfrm>
            <a:off x="6059488" y="7183438"/>
            <a:ext cx="4633800" cy="3795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f59b30ca06_0_5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크롤링한 데이터의 전처리는 크게 세 가지로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en-US" altLang="ko-KR" sz="1800" kern="0" spc="0" dirty="0">
                <a:solidFill>
                  <a:srgbClr val="000000"/>
                </a:solidFill>
                <a:effectLst/>
                <a:latin typeface="나눔고딕" panose="020D0604000000000000" pitchFamily="50" charset="-127"/>
                <a:ea typeface="나눔고딕" panose="020D0604000000000000" pitchFamily="50" charset="-127"/>
              </a:rPr>
              <a:t>2018~2022</a:t>
            </a:r>
            <a:r>
              <a:rPr lang="ko-KR" altLang="en-US" sz="1800" kern="0" spc="0" dirty="0">
                <a:solidFill>
                  <a:srgbClr val="000000"/>
                </a:solidFill>
                <a:effectLst/>
                <a:latin typeface="나눔고딕" panose="020D0604000000000000" pitchFamily="50" charset="-127"/>
                <a:ea typeface="나눔고딕" panose="020D0604000000000000" pitchFamily="50" charset="-127"/>
              </a:rPr>
              <a:t>년까지의 휴장일 데이터를 구축했습니다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휴장일 및 장 마감시간을 고려</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 뉴스 기사나 유튜브 영상이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업로드된</a:t>
            </a:r>
            <a:r>
              <a:rPr lang="ko-KR" altLang="en-US" sz="1800" kern="0" spc="0" dirty="0">
                <a:solidFill>
                  <a:srgbClr val="000000"/>
                </a:solidFill>
                <a:effectLst/>
                <a:latin typeface="나눔고딕" panose="020D0604000000000000" pitchFamily="50" charset="-127"/>
                <a:ea typeface="나눔고딕" panose="020D0604000000000000" pitchFamily="50" charset="-127"/>
              </a:rPr>
              <a:t> 시점이 휴장일이나 장 마감시간에 해당할 경우 기사와 영상에 대한 분석이 다음 개장일에 반영되도록 날짜를 조정했습니다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전일대비 주가 변동률에 따라 상승</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보합</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하락 여부를 판단하여 새로운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updown</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컬럼을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b="1" i="1" kern="0" spc="0" dirty="0">
                <a:solidFill>
                  <a:srgbClr val="0000FF"/>
                </a:solidFill>
                <a:effectLst/>
                <a:latin typeface="나눔고딕" panose="020D0604000000000000" pitchFamily="50" charset="-127"/>
                <a:ea typeface="나눔고딕" panose="020D0604000000000000" pitchFamily="50" charset="-127"/>
              </a:rPr>
              <a:t>한글 형태소 분석기인 </a:t>
            </a:r>
            <a:r>
              <a:rPr lang="en-US" altLang="ko-KR" sz="1800" b="1" i="1" kern="0" spc="0" dirty="0" err="1">
                <a:solidFill>
                  <a:srgbClr val="0000FF"/>
                </a:solidFill>
                <a:effectLst/>
                <a:latin typeface="나눔고딕" panose="020D0604000000000000" pitchFamily="50" charset="-127"/>
                <a:ea typeface="나눔고딕" panose="020D0604000000000000" pitchFamily="50" charset="-127"/>
              </a:rPr>
              <a:t>KoNLPy</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의 </a:t>
            </a:r>
            <a:r>
              <a:rPr lang="en-US" altLang="ko-KR" sz="1800" b="1" i="1" kern="0" spc="0" dirty="0" err="1">
                <a:solidFill>
                  <a:srgbClr val="0000FF"/>
                </a:solidFill>
                <a:effectLst/>
                <a:latin typeface="나눔고딕" panose="020D0604000000000000" pitchFamily="50" charset="-127"/>
                <a:ea typeface="나눔고딕" panose="020D0604000000000000" pitchFamily="50" charset="-127"/>
              </a:rPr>
              <a:t>Okt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를 사용</a:t>
            </a:r>
            <a:r>
              <a:rPr lang="ko-KR" altLang="en-US" sz="1800" kern="0" spc="0" dirty="0">
                <a:solidFill>
                  <a:srgbClr val="000000"/>
                </a:solidFill>
                <a:effectLst/>
                <a:latin typeface="나눔고딕" panose="020D0604000000000000" pitchFamily="50" charset="-127"/>
                <a:ea typeface="나눔고딕" panose="020D0604000000000000" pitchFamily="50" charset="-127"/>
              </a:rPr>
              <a:t>해서 품사를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태깅하여</a:t>
            </a:r>
            <a:r>
              <a:rPr lang="ko-KR" altLang="en-US" sz="1800" kern="0" spc="0" dirty="0">
                <a:solidFill>
                  <a:srgbClr val="000000"/>
                </a:solidFill>
                <a:effectLst/>
                <a:latin typeface="나눔고딕" panose="020D0604000000000000" pitchFamily="50" charset="-127"/>
                <a:ea typeface="나눔고딕" panose="020D0604000000000000" pitchFamily="50" charset="-127"/>
              </a:rPr>
              <a:t> 명사 및 형용사를 추출하여 토큰화하고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불용어</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처리 및 한 글자 단어를 제거했습니다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635" name="Google Shape;635;gf59b30ca06_0_5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1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p1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&lt;p.21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모형</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전처리된</a:t>
            </a:r>
            <a:r>
              <a:rPr lang="ko-KR" altLang="en-US" sz="1800" kern="0" spc="0" dirty="0">
                <a:solidFill>
                  <a:srgbClr val="000000"/>
                </a:solidFill>
                <a:effectLst/>
                <a:latin typeface="나눔고딕" panose="020D0604000000000000" pitchFamily="50" charset="-127"/>
                <a:ea typeface="나눔고딕" panose="020D0604000000000000" pitchFamily="50" charset="-127"/>
              </a:rPr>
              <a:t> 데이터를 가지고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다양한 분석 모델을 통해 주가 등락을 예측했습니다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먼저 뉴스 기사의 감성점수를 계산하고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이를 피처로 활용하여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LSTM, ARIMA,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 RL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결과와 함께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최종 앙상블 모델</a:t>
            </a:r>
            <a:r>
              <a:rPr lang="ko-KR" altLang="en-US" sz="1800" kern="0" spc="0" dirty="0">
                <a:solidFill>
                  <a:srgbClr val="000000"/>
                </a:solidFill>
                <a:effectLst/>
                <a:latin typeface="나눔고딕" panose="020D0604000000000000" pitchFamily="50" charset="-127"/>
                <a:ea typeface="나눔고딕" panose="020D0604000000000000" pitchFamily="50" charset="-127"/>
              </a:rPr>
              <a:t>을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마지막으로는 웹 페이지에 종목별 등락 예측 확률을 제공하고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YouTube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텍스트로 이슈 키워드를 표현했습니다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664" name="Google Shape;664;p17: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18: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&lt;p.22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 분석</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과정 중에서 감성 분석 부분을 먼저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설명드리겠습니다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02" name="Google Shape;702;p1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2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2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&lt;p.23 KOSELF&gt;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저희는 단순히 텍스트의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여부를 판단하는 것이 아니라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텍스트가 주식가격 등락에 대해 긍정적인지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혹은 부정적인지를 판단해야 하기 때문에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일반적인 감성사전이 아닌 기업 재무분석을 위한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a:t>
            </a:r>
            <a:r>
              <a:rPr lang="ko-KR" altLang="en-US" sz="1800" kern="0" spc="0" dirty="0">
                <a:solidFill>
                  <a:srgbClr val="000000"/>
                </a:solidFill>
                <a:effectLst/>
                <a:latin typeface="나눔고딕" panose="020D0604000000000000" pitchFamily="50" charset="-127"/>
                <a:ea typeface="나눔고딕" panose="020D0604000000000000" pitchFamily="50" charset="-127"/>
              </a:rPr>
              <a:t>라는 한국어 감성사전을 사용했습니다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KOSELF</a:t>
            </a:r>
            <a:r>
              <a:rPr lang="ko-KR" altLang="en-US" sz="1800" kern="0" spc="0" dirty="0">
                <a:solidFill>
                  <a:srgbClr val="000000"/>
                </a:solidFill>
                <a:effectLst/>
                <a:latin typeface="나눔고딕" panose="020D0604000000000000" pitchFamily="50" charset="-127"/>
                <a:ea typeface="나눔고딕" panose="020D0604000000000000" pitchFamily="50" charset="-127"/>
              </a:rPr>
              <a:t>에는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48</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긍정어와</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47</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부정어가 포함되어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75" name="Google Shape;775;p20: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19: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&lt;p.24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 제작</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처음에는 자체적인 감성사전을 구축하려고 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먼저 주가의 등락을 기준으로 기사의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여부를 라벨링하고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다음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 </a:t>
            </a:r>
            <a:r>
              <a:rPr lang="ko-KR" altLang="en-US" sz="1800" kern="0" spc="0" dirty="0">
                <a:solidFill>
                  <a:srgbClr val="000000"/>
                </a:solidFill>
                <a:effectLst/>
                <a:latin typeface="나눔고딕" panose="020D0604000000000000" pitchFamily="50" charset="-127"/>
                <a:ea typeface="나눔고딕" panose="020D0604000000000000" pitchFamily="50" charset="-127"/>
              </a:rPr>
              <a:t>다음과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Facebook</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FastText</a:t>
            </a:r>
            <a:r>
              <a:rPr lang="ko-KR" altLang="en-US" sz="1800" kern="0" spc="0" dirty="0">
                <a:solidFill>
                  <a:srgbClr val="000000"/>
                </a:solidFill>
                <a:effectLst/>
                <a:latin typeface="나눔고딕" panose="020D0604000000000000" pitchFamily="50" charset="-127"/>
                <a:ea typeface="나눔고딕" panose="020D0604000000000000" pitchFamily="50" charset="-127"/>
              </a:rPr>
              <a:t>라는 라이브러리를 활용하여 수집한 뉴스 기사로부터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단어들과의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코사인 유사도가 </a:t>
            </a:r>
            <a:r>
              <a:rPr lang="en-US" altLang="ko-KR" sz="1800" kern="0" spc="0" dirty="0">
                <a:solidFill>
                  <a:srgbClr val="000000"/>
                </a:solidFill>
                <a:effectLst/>
                <a:latin typeface="나눔고딕" panose="020D0604000000000000" pitchFamily="50" charset="-127"/>
                <a:ea typeface="나눔고딕" panose="020D0604000000000000" pitchFamily="50" charset="-127"/>
              </a:rPr>
              <a:t>0.5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이상인 단어들을 추가하여 자체적인 사전을 구축해서 감성점수를 계산했습니다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&lt;&lt;</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이전 페이지</a:t>
            </a:r>
            <a:r>
              <a:rPr lang="en-US" altLang="ko-KR" sz="1800" kern="0" spc="0" dirty="0">
                <a:solidFill>
                  <a:srgbClr val="000000"/>
                </a:solidFill>
                <a:effectLst/>
                <a:latin typeface="나눔고딕" panose="020D0604000000000000" pitchFamily="50" charset="-127"/>
                <a:ea typeface="나눔고딕" panose="020D0604000000000000" pitchFamily="50" charset="-127"/>
              </a:rPr>
              <a:t>&gt;&gt;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하지만 감성점수를 토대로 예측한 주가 등락은 정확도가 </a:t>
            </a:r>
            <a:r>
              <a:rPr lang="en-US" altLang="ko-KR" sz="1800" kern="0" spc="0" dirty="0">
                <a:solidFill>
                  <a:srgbClr val="000000"/>
                </a:solidFill>
                <a:effectLst/>
                <a:latin typeface="나눔고딕" panose="020D0604000000000000" pitchFamily="50" charset="-127"/>
                <a:ea typeface="나눔고딕" panose="020D0604000000000000" pitchFamily="50" charset="-127"/>
              </a:rPr>
              <a:t>50% </a:t>
            </a:r>
            <a:r>
              <a:rPr lang="ko-KR" altLang="en-US" sz="1800" kern="0" spc="0" dirty="0">
                <a:solidFill>
                  <a:srgbClr val="000000"/>
                </a:solidFill>
                <a:effectLst/>
                <a:latin typeface="나눔고딕" panose="020D0604000000000000" pitchFamily="50" charset="-127"/>
                <a:ea typeface="나눔고딕" panose="020D0604000000000000" pitchFamily="50" charset="-127"/>
              </a:rPr>
              <a:t>수준 혹은 미만이었습니다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따라서 결국 </a:t>
            </a: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감성사전으로 뉴스 기사마다의 감성점수를 계산하고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계산 결과로 주가를 예측하는 것이 아니라 이를 최종 앙상블 모델의 피처로 포함했습니다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729" name="Google Shape;729;p19: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21: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21:notes"/>
          <p:cNvSpPr txBox="1">
            <a:spLocks noGrp="1"/>
          </p:cNvSpPr>
          <p:nvPr>
            <p:ph type="body" idx="1"/>
          </p:nvPr>
        </p:nvSpPr>
        <p:spPr>
          <a:xfrm>
            <a:off x="1069657" y="3592354"/>
            <a:ext cx="8557200" cy="34032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&lt;p.25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기존 사전 이용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Pass</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2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&lt;p.26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감성점수 계산 후 앙상블 피처 사용</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KOSELF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감성사전을 채택한 이유는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다음과 같이 저희 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50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뉴스 기사를 랜덤으로 추출하여 수작업으로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라벨링을 진행하고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계산된 감성점수로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정확도를 확인했을 때 해당 사전이 가장 높게 나왔기 때문입니다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07" name="Google Shape;807;p22:notes"/>
          <p:cNvSpPr txBox="1">
            <a:spLocks noGrp="1"/>
          </p:cNvSpPr>
          <p:nvPr>
            <p:ph type="sldNum" idx="12"/>
          </p:nvPr>
        </p:nvSpPr>
        <p:spPr>
          <a:xfrm>
            <a:off x="6059488" y="7183438"/>
            <a:ext cx="4633800" cy="3795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2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&lt;p.27 NSI&gt;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또 하나 최종 앙상블 모델에 피처로 포함한 것은 한국은행 경제통계국에서 개발한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‘뉴스심리지수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(NSI)’</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NSI</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긍정문장과 부정문장의 수를 통해 계산되지만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 부분에서 문장을 단어로 바꿔 계산했습니다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18" name="Google Shape;818;p2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2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&lt;p.28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스크립트의 경우에는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불용어</a:t>
            </a:r>
            <a:r>
              <a:rPr lang="ko-KR" altLang="en-US" sz="1800" kern="0" spc="0" dirty="0">
                <a:solidFill>
                  <a:srgbClr val="000000"/>
                </a:solidFill>
                <a:effectLst/>
                <a:latin typeface="나눔고딕" panose="020D0604000000000000" pitchFamily="50" charset="-127"/>
                <a:ea typeface="나눔고딕" panose="020D0604000000000000" pitchFamily="50" charset="-127"/>
              </a:rPr>
              <a:t> 처리 시 반복적으로 나오는 의미 없는 단어를 수작업으로 찾아내어 전처리를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41" name="Google Shape;841;p2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26: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&lt;p.29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스크립트 또한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기존의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VADER</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rhinoMorph</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감성사전을 사용할 경우에는 한쪽으로 치우친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라벨링</a:t>
            </a:r>
            <a:r>
              <a:rPr lang="ko-KR" altLang="en-US" sz="1800" kern="0" spc="0" dirty="0">
                <a:solidFill>
                  <a:srgbClr val="000000"/>
                </a:solidFill>
                <a:effectLst/>
                <a:latin typeface="나눔고딕" panose="020D0604000000000000" pitchFamily="50" charset="-127"/>
                <a:ea typeface="나눔고딕" panose="020D0604000000000000" pitchFamily="50" charset="-127"/>
              </a:rPr>
              <a:t> 결과를 보였습니다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이에 두 번째 방법으로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위키독스에서</a:t>
            </a:r>
            <a:r>
              <a:rPr lang="ko-KR" altLang="en-US" sz="1800" kern="0" spc="0" dirty="0">
                <a:solidFill>
                  <a:srgbClr val="000000"/>
                </a:solidFill>
                <a:effectLst/>
                <a:latin typeface="나눔고딕" panose="020D0604000000000000" pitchFamily="50" charset="-127"/>
                <a:ea typeface="나눔고딕" panose="020D0604000000000000" pitchFamily="50" charset="-127"/>
              </a:rPr>
              <a:t> 제공하는 네이버 영화 댓글 데이터를 사용하여 학습한 모델로 라벨링을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862" name="Google Shape;862;p2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 </a:t>
            </a:r>
            <a:r>
              <a:rPr lang="ko-KR" altLang="en-US" sz="1800" kern="0" spc="0" dirty="0">
                <a:solidFill>
                  <a:srgbClr val="000000"/>
                </a:solidFill>
                <a:effectLst/>
                <a:latin typeface="나눔고딕" panose="020D0604000000000000" pitchFamily="50" charset="-127"/>
                <a:ea typeface="나눔고딕" panose="020D0604000000000000" pitchFamily="50" charset="-127"/>
              </a:rPr>
              <a:t>목차</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발표는 </a:t>
            </a:r>
            <a:r>
              <a:rPr lang="ko-KR" altLang="en-US" sz="1800" b="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개요 및 데이터 수집</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분석 과정</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웹 페이지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느낀점’의</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4</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단계</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거쳐 진행하겠습니다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0" name="Google Shape;120;p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&lt;p.30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분석</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2</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이제부터는 텍스트 분석 외에 사용한 모델들에 대해서 말씀드리겠습니다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03" name="Google Shape;903;p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2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&lt;p.31 ARIMA&gt;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첫 번째 모델은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시계열 데이터의 정상성을 위해 로그 변환과 차분을 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ADF </a:t>
            </a:r>
            <a:r>
              <a:rPr lang="ko-KR" altLang="en-US" sz="1800" kern="0" spc="0" dirty="0">
                <a:solidFill>
                  <a:srgbClr val="000000"/>
                </a:solidFill>
                <a:effectLst/>
                <a:latin typeface="나눔고딕" panose="020D0604000000000000" pitchFamily="50" charset="-127"/>
                <a:ea typeface="나눔고딕" panose="020D0604000000000000" pitchFamily="50" charset="-127"/>
              </a:rPr>
              <a:t>검정으로 정상성을 확인하였고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AR(</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자기회귀</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과</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 MA(</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이동평균</a:t>
            </a:r>
            <a:r>
              <a:rPr lang="en-US" altLang="ko-KR"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의 차수를 조정</a:t>
            </a:r>
            <a:r>
              <a:rPr lang="ko-KR" altLang="en-US" sz="1800" kern="0" spc="0" dirty="0">
                <a:solidFill>
                  <a:srgbClr val="000000"/>
                </a:solidFill>
                <a:effectLst/>
                <a:latin typeface="나눔고딕" panose="020D0604000000000000" pitchFamily="50" charset="-127"/>
                <a:ea typeface="나눔고딕" panose="020D0604000000000000" pitchFamily="50" charset="-127"/>
              </a:rPr>
              <a:t>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모델의 유의성을 맞췄습니다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종목마다 상이하지만</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삼성전자의 경우 </a:t>
            </a:r>
            <a:r>
              <a:rPr lang="en-US" altLang="ko-KR" sz="1800" kern="0" spc="0" dirty="0">
                <a:solidFill>
                  <a:srgbClr val="000000"/>
                </a:solidFill>
                <a:effectLst/>
                <a:latin typeface="나눔고딕" panose="020D0604000000000000" pitchFamily="50" charset="-127"/>
                <a:ea typeface="나눔고딕" panose="020D0604000000000000" pitchFamily="50" charset="-127"/>
              </a:rPr>
              <a:t>AR</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차수는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2, </a:t>
            </a:r>
            <a:r>
              <a:rPr lang="ko-KR" altLang="en-US" sz="1800" kern="0" spc="0" dirty="0">
                <a:solidFill>
                  <a:srgbClr val="000000"/>
                </a:solidFill>
                <a:effectLst/>
                <a:latin typeface="나눔고딕" panose="020D0604000000000000" pitchFamily="50" charset="-127"/>
                <a:ea typeface="나눔고딕" panose="020D0604000000000000" pitchFamily="50" charset="-127"/>
              </a:rPr>
              <a:t>차분은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1, MA</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차수는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2</a:t>
            </a:r>
            <a:r>
              <a:rPr lang="ko-KR" altLang="en-US" sz="1800" kern="0" spc="0" dirty="0">
                <a:solidFill>
                  <a:srgbClr val="000000"/>
                </a:solidFill>
                <a:effectLst/>
                <a:latin typeface="나눔고딕" panose="020D0604000000000000" pitchFamily="50" charset="-127"/>
                <a:ea typeface="나눔고딕" panose="020D0604000000000000" pitchFamily="50" charset="-127"/>
              </a:rPr>
              <a:t>일 때 유의한 결과를 얻을 수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31" name="Google Shape;931;p2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29: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&lt;p.32 ARIMA&gt;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일을 예측한 결과인데요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오른쪽의 그래프에서 초록색이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실제값</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노란색이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예측값으로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어느 정도</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예측 정확도를 보이는 것을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58" name="Google Shape;958;p29: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30: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&lt;p.33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두 번째 모델은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Facebook</a:t>
            </a:r>
            <a:r>
              <a:rPr lang="ko-KR" altLang="en-US" sz="1800" kern="0" spc="0" dirty="0">
                <a:solidFill>
                  <a:srgbClr val="000000"/>
                </a:solidFill>
                <a:effectLst/>
                <a:latin typeface="나눔고딕" panose="020D0604000000000000" pitchFamily="50" charset="-127"/>
                <a:ea typeface="나눔고딕" panose="020D0604000000000000" pitchFamily="50" charset="-127"/>
              </a:rPr>
              <a:t>에서 개발한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선형회귀모델인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단점을 극복하기 위한 목적으로 분석해보았습니다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데이터의 특성상 진폭이 점점 증가하는 그래프가 나타나므로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파라미터를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multiplicative(</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데이터의 진폭이 점점 증가하거나 감소</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지정하였고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changepoint_prior_scale</a:t>
            </a:r>
            <a:r>
              <a:rPr lang="ko-KR" altLang="en-US" sz="1800" kern="0" spc="0" dirty="0">
                <a:solidFill>
                  <a:srgbClr val="000000"/>
                </a:solidFill>
                <a:effectLst/>
                <a:latin typeface="나눔고딕" panose="020D0604000000000000" pitchFamily="50" charset="-127"/>
                <a:ea typeface="나눔고딕" panose="020D0604000000000000" pitchFamily="50" charset="-127"/>
              </a:rPr>
              <a:t>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0.5, 0.6, 0.7 </a:t>
            </a:r>
            <a:r>
              <a:rPr lang="ko-KR" altLang="en-US" sz="1800" kern="0" spc="0" dirty="0">
                <a:solidFill>
                  <a:srgbClr val="000000"/>
                </a:solidFill>
                <a:effectLst/>
                <a:latin typeface="나눔고딕" panose="020D0604000000000000" pitchFamily="50" charset="-127"/>
                <a:ea typeface="나눔고딕" panose="020D0604000000000000" pitchFamily="50" charset="-127"/>
              </a:rPr>
              <a:t>중에서 오차가 작은 값으로 지정하여 분석을 진행했습니다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여기서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change point</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데이터의 트렌드가 변하는 지점을 의미</a:t>
            </a:r>
            <a:r>
              <a:rPr lang="en-US" altLang="ko-KR" sz="1800" kern="0" spc="0" dirty="0">
                <a:solidFill>
                  <a:srgbClr val="000000"/>
                </a:solidFill>
                <a:effectLst/>
                <a:latin typeface="나눔고딕" panose="020D0604000000000000" pitchFamily="50" charset="-127"/>
                <a:ea typeface="나눔고딕" panose="020D0604000000000000" pitchFamily="50" charset="-127"/>
              </a:rPr>
              <a:t>(ex.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상승→하락</a:t>
            </a:r>
            <a:r>
              <a:rPr lang="ko-KR" altLang="en-US" sz="1800" kern="0" spc="0" dirty="0">
                <a:solidFill>
                  <a:srgbClr val="000000"/>
                </a:solidFill>
                <a:effectLst/>
                <a:latin typeface="나눔고딕" panose="020D0604000000000000" pitchFamily="50" charset="-127"/>
                <a:ea typeface="나눔고딕" panose="020D0604000000000000" pitchFamily="50" charset="-127"/>
              </a:rPr>
              <a:t> 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하고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change_point_prior_scale</a:t>
            </a:r>
            <a:r>
              <a:rPr lang="ko-KR" altLang="en-US" sz="1800" kern="0" spc="0" dirty="0">
                <a:solidFill>
                  <a:srgbClr val="000000"/>
                </a:solidFill>
                <a:effectLst/>
                <a:latin typeface="나눔고딕" panose="020D0604000000000000" pitchFamily="50" charset="-127"/>
                <a:ea typeface="나눔고딕" panose="020D0604000000000000" pitchFamily="50" charset="-127"/>
              </a:rPr>
              <a:t>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change point</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유연성을 결정하는 파라미터로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값이 커질수록 유연성이 높아집니다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75" name="Google Shape;975;p3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3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&lt;p.34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Train-Test Set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나누어 </a:t>
            </a:r>
            <a:r>
              <a:rPr lang="en-US" altLang="ko-KR" sz="1800" kern="0" spc="0" dirty="0">
                <a:solidFill>
                  <a:srgbClr val="000000"/>
                </a:solidFill>
                <a:effectLst/>
                <a:latin typeface="나눔고딕" panose="020D0604000000000000" pitchFamily="50" charset="-127"/>
                <a:ea typeface="나눔고딕" panose="020D0604000000000000" pitchFamily="50" charset="-127"/>
              </a:rPr>
              <a:t>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일의 종가를 예측했고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997" name="Google Shape;997;p3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3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&lt;p.35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예측 결과는 다음의 그래프에서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실제값인</a:t>
            </a:r>
            <a:r>
              <a:rPr lang="ko-KR" altLang="en-US" sz="1800" kern="0" spc="0" dirty="0">
                <a:solidFill>
                  <a:srgbClr val="000000"/>
                </a:solidFill>
                <a:effectLst/>
                <a:latin typeface="나눔고딕" panose="020D0604000000000000" pitchFamily="50" charset="-127"/>
                <a:ea typeface="나눔고딕" panose="020D0604000000000000" pitchFamily="50" charset="-127"/>
              </a:rPr>
              <a:t> 초록색 선과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예측값인</a:t>
            </a:r>
            <a:r>
              <a:rPr lang="ko-KR" altLang="en-US" sz="1800" kern="0" spc="0" dirty="0">
                <a:solidFill>
                  <a:srgbClr val="000000"/>
                </a:solidFill>
                <a:effectLst/>
                <a:latin typeface="나눔고딕" panose="020D0604000000000000" pitchFamily="50" charset="-127"/>
                <a:ea typeface="나눔고딕" panose="020D0604000000000000" pitchFamily="50" charset="-127"/>
              </a:rPr>
              <a:t> 노란색 선을 보면 오차가 조금 있지만 일정한 트렌드를 따라가는 것을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15" name="Google Shape;1015;p3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33: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&lt;p.36 LSTM&gt;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세 번째는 선행연구에서 주가 등락을 예측할 때 가장 많이 사용하는 모델인 </a:t>
            </a:r>
            <a:r>
              <a:rPr lang="en-US" altLang="ko-KR" sz="1800" kern="0" spc="0" dirty="0">
                <a:solidFill>
                  <a:srgbClr val="000000"/>
                </a:solidFill>
                <a:effectLst/>
                <a:latin typeface="나눔고딕" panose="020D0604000000000000" pitchFamily="50" charset="-127"/>
                <a:ea typeface="나눔고딕" panose="020D0604000000000000" pitchFamily="50" charset="-127"/>
              </a:rPr>
              <a:t>LSTM</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화면 양쪽의 그래프에서 볼 수 있듯이</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날짜만을 피처로 하는 것보다 재무지표를 포함한 데이터로 종가를 예측하는 모델이 확연히 더 높은 예측 정확도를 보여</a:t>
            </a:r>
            <a:r>
              <a:rPr lang="en-US" altLang="ko-KR" sz="1800" kern="0" spc="0" dirty="0">
                <a:solidFill>
                  <a:srgbClr val="000000"/>
                </a:solidFill>
                <a:effectLst/>
                <a:latin typeface="나눔고딕" panose="020D0604000000000000" pitchFamily="50" charset="-127"/>
                <a:ea typeface="나눔고딕" panose="020D0604000000000000" pitchFamily="50" charset="-127"/>
              </a:rPr>
              <a:t>, DART</a:t>
            </a:r>
            <a:r>
              <a:rPr lang="ko-KR" altLang="en-US" sz="1800" kern="0" spc="0" dirty="0">
                <a:solidFill>
                  <a:srgbClr val="000000"/>
                </a:solidFill>
                <a:effectLst/>
                <a:latin typeface="나눔고딕" panose="020D0604000000000000" pitchFamily="50" charset="-127"/>
                <a:ea typeface="나눔고딕" panose="020D0604000000000000" pitchFamily="50" charset="-127"/>
              </a:rPr>
              <a:t>로부터 가져온 재무지표를 모델에 반영했습니다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앞선 </a:t>
            </a:r>
            <a:r>
              <a:rPr lang="en-US" altLang="ko-KR" sz="1800" kern="0" spc="0" dirty="0">
                <a:solidFill>
                  <a:srgbClr val="000000"/>
                </a:solidFill>
                <a:effectLst/>
                <a:latin typeface="나눔고딕" panose="020D0604000000000000" pitchFamily="50" charset="-127"/>
                <a:ea typeface="나눔고딕" panose="020D0604000000000000" pitchFamily="50" charset="-127"/>
              </a:rPr>
              <a:t>ARIMA</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FBProphet</a:t>
            </a:r>
            <a:r>
              <a:rPr lang="ko-KR" altLang="en-US" sz="1800" kern="0" spc="0" dirty="0">
                <a:solidFill>
                  <a:srgbClr val="000000"/>
                </a:solidFill>
                <a:effectLst/>
                <a:latin typeface="나눔고딕" panose="020D0604000000000000" pitchFamily="50" charset="-127"/>
                <a:ea typeface="나눔고딕" panose="020D0604000000000000" pitchFamily="50" charset="-127"/>
              </a:rPr>
              <a:t>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일을 기준으로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즉 </a:t>
            </a:r>
            <a:r>
              <a:rPr lang="en-US" altLang="ko-KR" sz="1800" kern="0" spc="0" dirty="0">
                <a:solidFill>
                  <a:srgbClr val="000000"/>
                </a:solidFill>
                <a:effectLst/>
                <a:latin typeface="나눔고딕" panose="020D0604000000000000" pitchFamily="50" charset="-127"/>
                <a:ea typeface="나눔고딕" panose="020D0604000000000000" pitchFamily="50" charset="-127"/>
              </a:rPr>
              <a:t>window size</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10</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shift</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진행했고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재무지표까지 포함하여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12</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데이터로 총 </a:t>
            </a:r>
            <a:r>
              <a:rPr lang="en-US" altLang="ko-KR" sz="1800" kern="0" spc="0" dirty="0">
                <a:solidFill>
                  <a:srgbClr val="000000"/>
                </a:solidFill>
                <a:effectLst/>
                <a:latin typeface="나눔고딕" panose="020D0604000000000000" pitchFamily="50" charset="-127"/>
                <a:ea typeface="나눔고딕" panose="020D0604000000000000" pitchFamily="50" charset="-127"/>
              </a:rPr>
              <a:t>120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피처로 모델을 돌렸습니다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28" name="Google Shape;1028;p3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f5d93c4d0e_6_17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&lt;p.37 LSTM&gt;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LSTM</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결과값을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산점도로</a:t>
            </a:r>
            <a:r>
              <a:rPr lang="ko-KR" altLang="en-US" sz="1800" kern="0" spc="0" dirty="0">
                <a:solidFill>
                  <a:srgbClr val="000000"/>
                </a:solidFill>
                <a:effectLst/>
                <a:latin typeface="나눔고딕" panose="020D0604000000000000" pitchFamily="50" charset="-127"/>
                <a:ea typeface="나눔고딕" panose="020D0604000000000000" pitchFamily="50" charset="-127"/>
              </a:rPr>
              <a:t> 그려서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종목별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산점도가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선형에 가까운 형태를 보여 높은 예측 정확도를 보이는 것을 알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45" name="Google Shape;1045;gf5d93c4d0e_6_17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3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&lt;p.38 RL&gt;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 네 번째는 강화 학습입니다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강화 학습은 매수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매도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유지의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가지로 수익점을 계산하여 </a:t>
            </a:r>
            <a:r>
              <a:rPr lang="en-US" altLang="ko-KR" sz="1800" kern="0" spc="0" dirty="0">
                <a:solidFill>
                  <a:srgbClr val="000000"/>
                </a:solidFill>
                <a:effectLst/>
                <a:latin typeface="나눔고딕" panose="020D0604000000000000" pitchFamily="50" charset="-127"/>
                <a:ea typeface="나눔고딕" panose="020D0604000000000000" pitchFamily="50" charset="-127"/>
              </a:rPr>
              <a:t>reward</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주는 방법으로 진행했으며</a:t>
            </a:r>
            <a:r>
              <a:rPr lang="en-US" altLang="ko-KR" sz="1800" kern="0" spc="0" dirty="0">
                <a:solidFill>
                  <a:srgbClr val="000000"/>
                </a:solidFill>
                <a:effectLst/>
                <a:latin typeface="나눔고딕" panose="020D0604000000000000" pitchFamily="50" charset="-127"/>
                <a:ea typeface="나눔고딕" panose="020D0604000000000000" pitchFamily="50" charset="-127"/>
              </a:rPr>
              <a:t>, layer</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Linear</a:t>
            </a:r>
            <a:r>
              <a:rPr lang="ko-KR" altLang="en-US" sz="1800" kern="0" spc="0" dirty="0">
                <a:solidFill>
                  <a:srgbClr val="000000"/>
                </a:solidFill>
                <a:effectLst/>
                <a:latin typeface="나눔고딕" panose="020D0604000000000000" pitchFamily="50" charset="-127"/>
                <a:ea typeface="나눔고딕" panose="020D0604000000000000" pitchFamily="50" charset="-127"/>
              </a:rPr>
              <a:t>와 </a:t>
            </a:r>
            <a:r>
              <a:rPr lang="en-US" altLang="ko-KR" sz="1800" kern="0" spc="0" dirty="0" err="1">
                <a:solidFill>
                  <a:srgbClr val="000000"/>
                </a:solidFill>
                <a:effectLst/>
                <a:latin typeface="나눔고딕" panose="020D0604000000000000" pitchFamily="50" charset="-127"/>
                <a:ea typeface="나눔고딕" panose="020D0604000000000000" pitchFamily="50" charset="-127"/>
              </a:rPr>
              <a:t>ReLU</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반복한 층으로 쌓았습니다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65" name="Google Shape;1065;p3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f5d93c4d0e_6_20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&lt;p.39 RL&gt;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강화 학습도 재무지표를 포함하지 않은 데이터와 포함한 데이터로 진행한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셀트리온을 제외한 나머지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 종목은 재무지표를 포함한 결과가 더 높게 나왔습니다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083" name="Google Shape;1083;gf5d93c4d0e_6_20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개요</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1</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개요입니다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92" name="Google Shape;192;p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f5d93c4d0e_0_19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&lt;p.40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최종적으로 앞서 말씀드린 총 여섯 가지의 분석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[1.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감성점수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2. </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뉴스심리지수</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(NSI), 3. ARIMA, 4. </a:t>
            </a:r>
            <a:r>
              <a:rPr lang="en-US" altLang="ko-KR" sz="1800" b="1" i="1" kern="0" spc="0" dirty="0" err="1">
                <a:solidFill>
                  <a:srgbClr val="000000"/>
                </a:solidFill>
                <a:effectLst/>
                <a:latin typeface="나눔고딕" panose="020D0604000000000000" pitchFamily="50" charset="-127"/>
                <a:ea typeface="나눔고딕" panose="020D0604000000000000" pitchFamily="50" charset="-127"/>
              </a:rPr>
              <a:t>FBProphet</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 5. LSTM, 6. RL]</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결과값을 피처로 하여 최종 앙상블 모델을 구축했습니다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각각의 분석 결과는 매일 뉴스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크롤링이</a:t>
            </a:r>
            <a:r>
              <a:rPr lang="ko-KR" altLang="en-US" sz="1800" kern="0" spc="0" dirty="0">
                <a:solidFill>
                  <a:srgbClr val="000000"/>
                </a:solidFill>
                <a:effectLst/>
                <a:latin typeface="나눔고딕" panose="020D0604000000000000" pitchFamily="50" charset="-127"/>
                <a:ea typeface="나눔고딕" panose="020D0604000000000000" pitchFamily="50" charset="-127"/>
              </a:rPr>
              <a:t> 진행된 이후에 자동으로 업데이트 되도록 코드를 작성했습니다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아래 그림은 앙상블 모델의 피처 예시입니다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01" name="Google Shape;1101;gf5d93c4d0e_0_19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f5d93c4d0e_0_27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&lt;p.41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모델이 최종 주가 등락 예측 결과를 도출하는 방법은 두 가지입니다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첫째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하드보팅</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둘째</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각 모델의 결과값으로 로지스틱 분류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 중에서 정확도가 높은 방법을 택해서 최종적으로 웹 페이지에 표출했습니다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18" name="Google Shape;1118;gf5d93c4d0e_0_27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f5d93c4d0e_0_362: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&lt;p.42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err="1">
                <a:solidFill>
                  <a:srgbClr val="000000"/>
                </a:solidFill>
                <a:effectLst/>
                <a:latin typeface="나눔고딕" panose="020D0604000000000000" pitchFamily="50" charset="-127"/>
                <a:ea typeface="나눔고딕" panose="020D0604000000000000" pitchFamily="50" charset="-127"/>
              </a:rPr>
              <a:t>하드보팅</a:t>
            </a:r>
            <a:r>
              <a:rPr lang="ko-KR" altLang="en-US" sz="1800" kern="0" spc="0" dirty="0">
                <a:solidFill>
                  <a:srgbClr val="000000"/>
                </a:solidFill>
                <a:effectLst/>
                <a:latin typeface="나눔고딕" panose="020D0604000000000000" pitchFamily="50" charset="-127"/>
                <a:ea typeface="나눔고딕" panose="020D0604000000000000" pitchFamily="50" charset="-127"/>
              </a:rPr>
              <a:t> 결과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41% </a:t>
            </a:r>
            <a:r>
              <a:rPr lang="ko-KR" altLang="en-US" sz="1800" kern="0" spc="0" dirty="0">
                <a:solidFill>
                  <a:srgbClr val="000000"/>
                </a:solidFill>
                <a:effectLst/>
                <a:latin typeface="나눔고딕" panose="020D0604000000000000" pitchFamily="50" charset="-127"/>
                <a:ea typeface="나눔고딕" panose="020D0604000000000000" pitchFamily="50" charset="-127"/>
              </a:rPr>
              <a:t>예측 정확도를</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35" name="Google Shape;1135;gf5d93c4d0e_0_36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f598ca5f18_5_1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&lt;p.43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로지스틱 분류 결과 </a:t>
            </a:r>
            <a:r>
              <a:rPr lang="en-US" altLang="ko-KR" sz="1800" kern="0" spc="0" dirty="0">
                <a:solidFill>
                  <a:srgbClr val="000000"/>
                </a:solidFill>
                <a:effectLst/>
                <a:latin typeface="나눔고딕" panose="020D0604000000000000" pitchFamily="50" charset="-127"/>
                <a:ea typeface="나눔고딕" panose="020D0604000000000000" pitchFamily="50" charset="-127"/>
              </a:rPr>
              <a:t>63%</a:t>
            </a:r>
            <a:r>
              <a:rPr lang="ko-KR" altLang="en-US" sz="1800" kern="0" spc="0" dirty="0">
                <a:solidFill>
                  <a:srgbClr val="000000"/>
                </a:solidFill>
                <a:effectLst/>
                <a:latin typeface="나눔고딕" panose="020D0604000000000000" pitchFamily="50" charset="-127"/>
                <a:ea typeface="나눔고딕" panose="020D0604000000000000" pitchFamily="50" charset="-127"/>
              </a:rPr>
              <a:t>의 예측 정확도를 보여서</a:t>
            </a:r>
            <a:r>
              <a:rPr lang="en-US" altLang="ko-KR" sz="1800" kern="0" spc="0" dirty="0">
                <a:solidFill>
                  <a:srgbClr val="000000"/>
                </a:solidFill>
                <a:effectLst/>
                <a:latin typeface="나눔고딕" panose="020D0604000000000000" pitchFamily="50" charset="-127"/>
                <a:ea typeface="나눔고딕" panose="020D0604000000000000" pitchFamily="50" charset="-127"/>
              </a:rPr>
              <a:t>, (3</a:t>
            </a:r>
            <a:r>
              <a:rPr lang="ko-KR" altLang="en-US" sz="1800" kern="0" spc="0" dirty="0">
                <a:solidFill>
                  <a:srgbClr val="000000"/>
                </a:solidFill>
                <a:effectLst/>
                <a:latin typeface="나눔고딕" panose="020D0604000000000000" pitchFamily="50" charset="-127"/>
                <a:ea typeface="나눔고딕" panose="020D0604000000000000" pitchFamily="50" charset="-127"/>
              </a:rPr>
              <a:t>초</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58" name="Google Shape;1158;gf598ca5f18_5_1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f598ca5f18_5_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&lt;p.44 </a:t>
            </a:r>
            <a:r>
              <a:rPr lang="ko-KR" altLang="en-US" sz="1800" kern="0" spc="0" dirty="0">
                <a:solidFill>
                  <a:srgbClr val="000000"/>
                </a:solidFill>
                <a:effectLst/>
                <a:latin typeface="나눔고딕" panose="020D0604000000000000" pitchFamily="50" charset="-127"/>
                <a:ea typeface="나눔고딕" panose="020D0604000000000000" pitchFamily="50" charset="-127"/>
              </a:rPr>
              <a:t>앙상블 모델</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앙상블 모델은 로지스틱 분류를 통해 텍스트의 주가 등락에 대한 긍정 확률을 도출하도록 만들었습니다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173" name="Google Shape;1173;gf598ca5f18_5_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43: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&lt;p.45 </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구현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3</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분석 결과를 통한 웹 페이지 구현입니다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01" name="Google Shape;1201;p43: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44: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&lt;p.46 </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구조도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페이지는 프레임워크로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Django</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사용했고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DB</a:t>
            </a:r>
            <a:r>
              <a:rPr lang="ko-KR" altLang="en-US" sz="1800" kern="0" spc="0" dirty="0">
                <a:solidFill>
                  <a:srgbClr val="000000"/>
                </a:solidFill>
                <a:effectLst/>
                <a:latin typeface="나눔고딕" panose="020D0604000000000000" pitchFamily="50" charset="-127"/>
                <a:ea typeface="나눔고딕" panose="020D0604000000000000" pitchFamily="50" charset="-127"/>
              </a:rPr>
              <a:t>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MySQL</a:t>
            </a:r>
            <a:r>
              <a:rPr lang="ko-KR" altLang="en-US" sz="1800" kern="0" spc="0" dirty="0">
                <a:solidFill>
                  <a:srgbClr val="000000"/>
                </a:solidFill>
                <a:effectLst/>
                <a:latin typeface="나눔고딕" panose="020D0604000000000000" pitchFamily="50" charset="-127"/>
                <a:ea typeface="나눔고딕" panose="020D0604000000000000" pitchFamily="50" charset="-127"/>
              </a:rPr>
              <a:t>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디자인 및 시각화 부분은 아래 그림과 같이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가지 툴을 사용해서 구현했습니다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27" name="Google Shape;1227;p44: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f5d93c4d0e_3_319: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&lt;p.47 Use Case Diagram&gt;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업빛투가</a:t>
            </a:r>
            <a:r>
              <a:rPr lang="ko-KR" altLang="en-US" sz="1800" kern="0" spc="0" dirty="0">
                <a:solidFill>
                  <a:srgbClr val="000000"/>
                </a:solidFill>
                <a:effectLst/>
                <a:latin typeface="나눔고딕" panose="020D0604000000000000" pitchFamily="50" charset="-127"/>
                <a:ea typeface="나눔고딕" panose="020D0604000000000000" pitchFamily="50" charset="-127"/>
              </a:rPr>
              <a:t> 제공하는 주가 등락 예측 서비스의 </a:t>
            </a:r>
            <a:r>
              <a:rPr lang="en-US" altLang="ko-KR" sz="1800" kern="0" spc="0" dirty="0">
                <a:solidFill>
                  <a:srgbClr val="000000"/>
                </a:solidFill>
                <a:effectLst/>
                <a:latin typeface="나눔고딕" panose="020D0604000000000000" pitchFamily="50" charset="-127"/>
                <a:ea typeface="나눔고딕" panose="020D0604000000000000" pitchFamily="50" charset="-127"/>
              </a:rPr>
              <a:t>Use Case Diagram</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아래와 같이 사용자는 웹 페이지에 접속하여 코스피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혹은 종목별 주가 등락 예측 결과와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언론사별 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판단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종목별 뉴스와 </a:t>
            </a:r>
            <a:r>
              <a:rPr lang="en-US" altLang="ko-KR" sz="1800" kern="0" spc="0" dirty="0">
                <a:solidFill>
                  <a:srgbClr val="000000"/>
                </a:solidFill>
                <a:effectLst/>
                <a:latin typeface="나눔고딕" panose="020D0604000000000000" pitchFamily="50" charset="-127"/>
                <a:ea typeface="나눔고딕" panose="020D0604000000000000" pitchFamily="50" charset="-127"/>
              </a:rPr>
              <a:t>YouTube </a:t>
            </a:r>
            <a:r>
              <a:rPr lang="ko-KR" altLang="en-US" sz="1800" kern="0" spc="0" dirty="0">
                <a:solidFill>
                  <a:srgbClr val="000000"/>
                </a:solidFill>
                <a:effectLst/>
                <a:latin typeface="나눔고딕" panose="020D0604000000000000" pitchFamily="50" charset="-127"/>
                <a:ea typeface="나눔고딕" panose="020D0604000000000000" pitchFamily="50" charset="-127"/>
              </a:rPr>
              <a:t>텍스트의 이슈 키워드를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자세한 내용은 직접 시연하면서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설명드리겠습니다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238" name="Google Shape;1238;gf5d93c4d0e_3_319: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16: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2" name="Google Shape;1442;p1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d93c4d0e_3_14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d93c4d0e_3_14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a:t>
            </a:r>
            <a:r>
              <a:rPr lang="ko-KR" altLang="en-US" sz="1800" kern="0" spc="0" dirty="0">
                <a:solidFill>
                  <a:srgbClr val="000000"/>
                </a:solidFill>
                <a:effectLst/>
                <a:latin typeface="나눔고딕" panose="020D0604000000000000" pitchFamily="50" charset="-127"/>
                <a:ea typeface="나눔고딕" panose="020D0604000000000000" pitchFamily="50" charset="-127"/>
              </a:rPr>
              <a:t>웹 페이지 시연</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화면설계서 참고</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모바일로도 이렇게 사용 가능합니다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기획 배경</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코로나</a:t>
            </a:r>
            <a:r>
              <a:rPr lang="en-US" altLang="ko-KR" sz="1800" kern="0" spc="0" dirty="0">
                <a:solidFill>
                  <a:srgbClr val="000000"/>
                </a:solidFill>
                <a:effectLst/>
                <a:latin typeface="나눔고딕" panose="020D0604000000000000" pitchFamily="50" charset="-127"/>
                <a:ea typeface="나눔고딕" panose="020D0604000000000000" pitchFamily="50" charset="-127"/>
              </a:rPr>
              <a:t>19</a:t>
            </a:r>
            <a:r>
              <a:rPr lang="ko-KR" altLang="en-US" sz="1800" kern="0" spc="0" dirty="0">
                <a:solidFill>
                  <a:srgbClr val="000000"/>
                </a:solidFill>
                <a:effectLst/>
                <a:latin typeface="나눔고딕" panose="020D0604000000000000" pitchFamily="50" charset="-127"/>
                <a:ea typeface="나눔고딕" panose="020D0604000000000000" pitchFamily="50" charset="-127"/>
              </a:rPr>
              <a:t>가 시작된 이후 코스피 지수는 </a:t>
            </a:r>
            <a:r>
              <a:rPr lang="en-US" altLang="ko-KR" sz="1800" kern="0" spc="0" dirty="0">
                <a:solidFill>
                  <a:srgbClr val="000000"/>
                </a:solidFill>
                <a:effectLst/>
                <a:latin typeface="나눔고딕" panose="020D0604000000000000" pitchFamily="50" charset="-127"/>
                <a:ea typeface="나눔고딕" panose="020D0604000000000000" pitchFamily="50" charset="-127"/>
              </a:rPr>
              <a:t>1,400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선까지 하락하였다가</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낮은 기준금리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소비 회복 등의 이유로 개인투자자가 급증하면서 </a:t>
            </a:r>
            <a:r>
              <a:rPr lang="en-US" altLang="ko-KR" sz="1800" kern="0" spc="0" dirty="0">
                <a:solidFill>
                  <a:srgbClr val="000000"/>
                </a:solidFill>
                <a:effectLst/>
                <a:latin typeface="나눔고딕" panose="020D0604000000000000" pitchFamily="50" charset="-127"/>
                <a:ea typeface="나눔고딕" panose="020D0604000000000000" pitchFamily="50" charset="-127"/>
              </a:rPr>
              <a:t>3,000 </a:t>
            </a:r>
            <a:r>
              <a:rPr lang="ko-KR" altLang="en-US" sz="1800" kern="0" spc="0" dirty="0">
                <a:solidFill>
                  <a:srgbClr val="000000"/>
                </a:solidFill>
                <a:effectLst/>
                <a:latin typeface="나눔고딕" panose="020D0604000000000000" pitchFamily="50" charset="-127"/>
                <a:ea typeface="나눔고딕" panose="020D0604000000000000" pitchFamily="50" charset="-127"/>
              </a:rPr>
              <a:t>선을 돌파하는 등 엄청난 주식 투자 열풍이 일어났습니다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이러한 상황으로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a:t>
            </a:r>
            <a:r>
              <a:rPr lang="ko-KR" altLang="en-US" sz="1800" b="1" i="1" kern="0" spc="0" dirty="0" err="1">
                <a:solidFill>
                  <a:srgbClr val="0000FF"/>
                </a:solidFill>
                <a:effectLst/>
                <a:latin typeface="나눔고딕" panose="020D0604000000000000" pitchFamily="50" charset="-127"/>
                <a:ea typeface="나눔고딕" panose="020D0604000000000000" pitchFamily="50" charset="-127"/>
              </a:rPr>
              <a:t>동학개미운동’</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이라는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말까지 등장했습니다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18" name="Google Shape;218;p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f5d93c4d0e_3_16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f5d93c4d0e_3_16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f5d93c4d0e_3_186: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f5d93c4d0e_3_186: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f5d93c4d0e_3_206: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f5d93c4d0e_3_206: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f5d93c4d0e_3_220: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f5d93c4d0e_3_220: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f5d93c4d0e_3_245:notes"/>
          <p:cNvSpPr>
            <a:spLocks noGrp="1" noRot="1" noChangeAspect="1"/>
          </p:cNvSpPr>
          <p:nvPr>
            <p:ph type="sldImg" idx="2"/>
          </p:nvPr>
        </p:nvSpPr>
        <p:spPr>
          <a:xfrm>
            <a:off x="2827338" y="566738"/>
            <a:ext cx="5043487" cy="28368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f5d93c4d0e_3_245:notes"/>
          <p:cNvSpPr txBox="1">
            <a:spLocks noGrp="1"/>
          </p:cNvSpPr>
          <p:nvPr>
            <p:ph type="body" idx="1"/>
          </p:nvPr>
        </p:nvSpPr>
        <p:spPr>
          <a:xfrm>
            <a:off x="1069657" y="3592354"/>
            <a:ext cx="8557200" cy="3403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f5d93c4d0e_3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&lt;p.55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마지막 </a:t>
            </a:r>
            <a:r>
              <a:rPr lang="en-US" altLang="ko-KR" sz="1800" kern="0" spc="0" dirty="0">
                <a:solidFill>
                  <a:srgbClr val="000000"/>
                </a:solidFill>
                <a:effectLst/>
                <a:latin typeface="나눔고딕" panose="020D0604000000000000" pitchFamily="50" charset="-127"/>
                <a:ea typeface="나눔고딕" panose="020D0604000000000000" pitchFamily="50" charset="-127"/>
              </a:rPr>
              <a:t>4</a:t>
            </a:r>
            <a:r>
              <a:rPr lang="ko-KR" altLang="en-US" sz="1800" kern="0" spc="0" dirty="0">
                <a:solidFill>
                  <a:srgbClr val="000000"/>
                </a:solidFill>
                <a:effectLst/>
                <a:latin typeface="나눔고딕" panose="020D0604000000000000" pitchFamily="50" charset="-127"/>
                <a:ea typeface="나눔고딕" panose="020D0604000000000000" pitchFamily="50" charset="-127"/>
              </a:rPr>
              <a:t>단계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 및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58" name="Google Shape;1358;gf5d93c4d0e_3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f5d93c4d0e_3_27: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&lt;p.56 </a:t>
            </a:r>
            <a:r>
              <a:rPr lang="ko-KR" altLang="en-US" sz="1800" kern="0" spc="0" dirty="0">
                <a:solidFill>
                  <a:srgbClr val="000000"/>
                </a:solidFill>
                <a:effectLst/>
                <a:latin typeface="나눔고딕" panose="020D0604000000000000" pitchFamily="50" charset="-127"/>
                <a:ea typeface="나눔고딕" panose="020D0604000000000000" pitchFamily="50" charset="-127"/>
              </a:rPr>
              <a:t>한계점 </a:t>
            </a:r>
            <a:r>
              <a:rPr lang="en-US" altLang="ko-KR" sz="1800" kern="0" spc="0" dirty="0">
                <a:solidFill>
                  <a:srgbClr val="000000"/>
                </a:solidFill>
                <a:effectLst/>
                <a:latin typeface="나눔고딕" panose="020D0604000000000000" pitchFamily="50" charset="-127"/>
                <a:ea typeface="나눔고딕" panose="020D0604000000000000" pitchFamily="50" charset="-127"/>
              </a:rPr>
              <a:t>&amp; </a:t>
            </a:r>
            <a:r>
              <a:rPr lang="ko-KR" altLang="en-US" sz="1800" kern="0" spc="0" dirty="0">
                <a:solidFill>
                  <a:srgbClr val="000000"/>
                </a:solidFill>
                <a:effectLst/>
                <a:latin typeface="나눔고딕" panose="020D0604000000000000" pitchFamily="50" charset="-127"/>
                <a:ea typeface="나눔고딕" panose="020D0604000000000000" pitchFamily="50" charset="-127"/>
              </a:rPr>
              <a:t>발전방향</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먼저 가장 큰 한계점은 아직은 유튜브의 한글 </a:t>
            </a:r>
            <a:r>
              <a:rPr lang="en-US" altLang="ko-KR" sz="1800" kern="0" spc="0" dirty="0">
                <a:solidFill>
                  <a:srgbClr val="000000"/>
                </a:solidFill>
                <a:effectLst/>
                <a:latin typeface="나눔고딕" panose="020D0604000000000000" pitchFamily="50" charset="-127"/>
                <a:ea typeface="나눔고딕" panose="020D0604000000000000" pitchFamily="50" charset="-127"/>
              </a:rPr>
              <a:t>STT(Speech-To-Text) </a:t>
            </a:r>
            <a:r>
              <a:rPr lang="ko-KR" altLang="en-US" sz="1800" kern="0" spc="0" dirty="0">
                <a:solidFill>
                  <a:srgbClr val="000000"/>
                </a:solidFill>
                <a:effectLst/>
                <a:latin typeface="나눔고딕" panose="020D0604000000000000" pitchFamily="50" charset="-127"/>
                <a:ea typeface="나눔고딕" panose="020D0604000000000000" pitchFamily="50" charset="-127"/>
              </a:rPr>
              <a:t>스크립트가 부정확해서 뉴스 기사와 똑같은 방법으로 감성사전을 통해 감성점수를 매길 수 없다는 점입니다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긍정</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부정 라벨링도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팀원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명이 </a:t>
            </a:r>
            <a:r>
              <a:rPr lang="en-US" altLang="ko-KR" sz="1800" kern="0" spc="0" dirty="0">
                <a:solidFill>
                  <a:srgbClr val="000000"/>
                </a:solidFill>
                <a:effectLst/>
                <a:latin typeface="나눔고딕" panose="020D0604000000000000" pitchFamily="50" charset="-127"/>
                <a:ea typeface="나눔고딕" panose="020D0604000000000000" pitchFamily="50" charset="-127"/>
              </a:rPr>
              <a:t>50</a:t>
            </a:r>
            <a:r>
              <a:rPr lang="ko-KR" altLang="en-US" sz="1800" kern="0" spc="0" dirty="0">
                <a:solidFill>
                  <a:srgbClr val="000000"/>
                </a:solidFill>
                <a:effectLst/>
                <a:latin typeface="나눔고딕" panose="020D0604000000000000" pitchFamily="50" charset="-127"/>
                <a:ea typeface="나눔고딕" panose="020D0604000000000000" pitchFamily="50" charset="-127"/>
              </a:rPr>
              <a:t>개라는 적은 수의 뉴스 기사만을 가지고 진행한 것도 분석의 논리를 뒷받침하기에는 부족합니다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또 아직은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매체 및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 5</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개의 종목만을 대상으로 한다는 것입니다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게다가 범용적인 모델이 아니라 종목별로 모델을 따로 구축해야 한다는 문제도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이를 바탕으로 다음과 같은 발전방향을 제시합니다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유튜브 </a:t>
            </a:r>
            <a:r>
              <a:rPr lang="en-US" altLang="ko-KR" sz="1800" kern="0" spc="0" dirty="0">
                <a:solidFill>
                  <a:srgbClr val="000000"/>
                </a:solidFill>
                <a:effectLst/>
                <a:latin typeface="나눔고딕" panose="020D0604000000000000" pitchFamily="50" charset="-127"/>
                <a:ea typeface="나눔고딕" panose="020D0604000000000000" pitchFamily="50" charset="-127"/>
              </a:rPr>
              <a:t>STT </a:t>
            </a:r>
            <a:r>
              <a:rPr lang="ko-KR" altLang="en-US" sz="1800" kern="0" spc="0" dirty="0">
                <a:solidFill>
                  <a:srgbClr val="000000"/>
                </a:solidFill>
                <a:effectLst/>
                <a:latin typeface="나눔고딕" panose="020D0604000000000000" pitchFamily="50" charset="-127"/>
                <a:ea typeface="나눔고딕" panose="020D0604000000000000" pitchFamily="50" charset="-127"/>
              </a:rPr>
              <a:t>기술의 발전 시 동반 발전 가능성</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서비스 이용자의 의견을 반영한 객관적인 기사 라벨링으로 추후 모델 개선</a:t>
            </a:r>
            <a:endParaRPr lang="ko-KR" altLang="en-US" sz="1800" kern="0" spc="0" dirty="0">
              <a:solidFill>
                <a:srgbClr val="000000"/>
              </a:solidFill>
              <a:effectLst/>
              <a:latin typeface="함초롬바탕" panose="02030604000101010101" pitchFamily="18" charset="-127"/>
            </a:endParaRPr>
          </a:p>
          <a:p>
            <a:pPr marL="342900" marR="0" lvl="0" indent="-342900" algn="just" fontAlgn="base" latinLnBrk="1">
              <a:lnSpc>
                <a:spcPct val="160000"/>
              </a:lnSpc>
              <a:spcBef>
                <a:spcPts val="0"/>
              </a:spcBef>
              <a:spcAft>
                <a:spcPts val="0"/>
              </a:spcAft>
              <a:buFont typeface="+mj-lt"/>
              <a:buAutoNum type="arabicPeriod"/>
            </a:pPr>
            <a:r>
              <a:rPr lang="ko-KR" altLang="en-US" sz="1800" kern="0" spc="0" dirty="0">
                <a:solidFill>
                  <a:srgbClr val="000000"/>
                </a:solidFill>
                <a:effectLst/>
                <a:latin typeface="나눔고딕" panose="020D0604000000000000" pitchFamily="50" charset="-127"/>
                <a:ea typeface="나눔고딕" panose="020D0604000000000000" pitchFamily="50" charset="-127"/>
              </a:rPr>
              <a:t>분석 대상 매체와 채널</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종목의 확장입니다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85" name="Google Shape;1385;gf5d93c4d0e_3_27: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f5d93c4d0e_3_51: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&lt;p.57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느낀점</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이번 프로젝트를 통해 텍스트 분석과 다양한 모델로 분석해보고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협업하면서 분석부터 웹 페이지 구현까지 많은 경험을 할 수 있었습니다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이번 프로젝트 경험을 토대로 이후 모델을 더 발전시키거나 다른 분야에서도 좋은 결과를 낼 수 있도록 노력할 것입니다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397" name="Google Shape;1397;gf5d93c4d0e_3_51: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f5d93c4d0e_2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&lt;p.58 </a:t>
            </a:r>
            <a:r>
              <a:rPr lang="ko-KR" altLang="en-US" sz="1800" kern="0" spc="0" dirty="0">
                <a:solidFill>
                  <a:srgbClr val="000000"/>
                </a:solidFill>
                <a:effectLst/>
                <a:latin typeface="나눔고딕" panose="020D0604000000000000" pitchFamily="50" charset="-127"/>
                <a:ea typeface="나눔고딕" panose="020D0604000000000000" pitchFamily="50" charset="-127"/>
              </a:rPr>
              <a:t>참고 자료</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Pass</a:t>
            </a:r>
            <a:endParaRPr lang="ko-KR" altLang="en-US" sz="1800" kern="0" spc="0" dirty="0">
              <a:solidFill>
                <a:srgbClr val="000000"/>
              </a:solidFill>
              <a:effectLst/>
              <a:latin typeface="함초롬바탕" panose="02030604000101010101" pitchFamily="18" charset="-127"/>
            </a:endParaRPr>
          </a:p>
        </p:txBody>
      </p:sp>
      <p:sp>
        <p:nvSpPr>
          <p:cNvPr id="1425" name="Google Shape;1425;gf5d93c4d0e_2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3663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f59b30ca06_1_5: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&lt;p.6 </a:t>
            </a:r>
            <a:r>
              <a:rPr lang="ko-KR" altLang="en-US" sz="1800" kern="0" spc="0" dirty="0">
                <a:solidFill>
                  <a:srgbClr val="000000"/>
                </a:solidFill>
                <a:effectLst/>
                <a:latin typeface="나눔고딕" panose="020D0604000000000000" pitchFamily="50" charset="-127"/>
                <a:ea typeface="나눔고딕" panose="020D0604000000000000" pitchFamily="50" charset="-127"/>
              </a:rPr>
              <a:t>프로젝트 기획 배경</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이렇게 유입된 새로운 주식 초보자들은 어떻게 정보를 얻을까요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개인이 주식 관련 용어와 이슈들에 대해 직접 공부했던 지난 날과는 달리</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요즘에는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주식 관련 </a:t>
            </a:r>
            <a:r>
              <a:rPr lang="en-US" altLang="ko-KR" sz="1800" b="1" i="1" kern="0" spc="0" dirty="0">
                <a:solidFill>
                  <a:srgbClr val="FF0000"/>
                </a:solidFill>
                <a:effectLst/>
                <a:latin typeface="나눔고딕" panose="020D0604000000000000" pitchFamily="50" charset="-127"/>
                <a:ea typeface="나눔고딕" panose="020D0604000000000000" pitchFamily="50" charset="-127"/>
              </a:rPr>
              <a:t>YouTube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콘텐츠</a:t>
            </a:r>
            <a:r>
              <a:rPr lang="ko-KR" altLang="en-US" sz="1800" kern="0" spc="0" dirty="0">
                <a:solidFill>
                  <a:srgbClr val="000000"/>
                </a:solidFill>
                <a:effectLst/>
                <a:latin typeface="나눔고딕" panose="020D0604000000000000" pitchFamily="50" charset="-127"/>
                <a:ea typeface="나눔고딕" panose="020D0604000000000000" pitchFamily="50" charset="-127"/>
              </a:rPr>
              <a:t>를 통해 공부하고 정보를 얻는 사람들이 많아졌다는 것을 여러 기사를 통해서 확인할 수 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35" name="Google Shape;235;gf59b30ca06_1_5: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48: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&lt;p.58 Thank You&gt;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이상으로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6</a:t>
            </a:r>
            <a:r>
              <a:rPr lang="ko-KR" altLang="en-US" sz="1800" kern="0" spc="0" dirty="0">
                <a:solidFill>
                  <a:srgbClr val="000000"/>
                </a:solidFill>
                <a:effectLst/>
                <a:latin typeface="나눔고딕" panose="020D0604000000000000" pitchFamily="50" charset="-127"/>
                <a:ea typeface="나눔고딕" panose="020D0604000000000000" pitchFamily="50" charset="-127"/>
              </a:rPr>
              <a:t>조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에 대한 발표를 마치겠습니다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경청해주셔서</a:t>
            </a:r>
            <a:r>
              <a:rPr lang="ko-KR" altLang="en-US" sz="1800" kern="0" spc="0" dirty="0">
                <a:solidFill>
                  <a:srgbClr val="000000"/>
                </a:solidFill>
                <a:effectLst/>
                <a:latin typeface="나눔고딕" panose="020D0604000000000000" pitchFamily="50" charset="-127"/>
                <a:ea typeface="나눔고딕" panose="020D0604000000000000" pitchFamily="50" charset="-127"/>
              </a:rPr>
              <a:t> 감사합니다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1434" name="Google Shape;1434;p48: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&lt;p.7 </a:t>
            </a:r>
            <a:r>
              <a:rPr lang="ko-KR" altLang="en-US" sz="1800"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이에 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업빛투는</a:t>
            </a:r>
            <a:r>
              <a:rPr lang="ko-KR" altLang="en-US" sz="1800" kern="0" spc="0" dirty="0">
                <a:solidFill>
                  <a:srgbClr val="000000"/>
                </a:solidFill>
                <a:effectLst/>
                <a:latin typeface="나눔고딕" panose="020D0604000000000000" pitchFamily="50" charset="-127"/>
                <a:ea typeface="나눔고딕" panose="020D0604000000000000" pitchFamily="50" charset="-127"/>
              </a:rPr>
              <a:t> 주식가격 예측의 변수가 되는 다양한 방법들 중에서 ‘뉴스 기사와 유튜브 텍스트의 감성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분석’을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통해 주식가격의 등락을 예측해보기로 했고</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최종 주제를 </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뉴스 기사 및 유튜브 텍스트의 감성 분석과 </a:t>
            </a:r>
            <a:r>
              <a:rPr lang="ko-KR" altLang="en-US" sz="1800" b="1" i="1" kern="0" spc="0" dirty="0" err="1">
                <a:solidFill>
                  <a:srgbClr val="000000"/>
                </a:solidFill>
                <a:effectLst/>
                <a:latin typeface="나눔고딕" panose="020D0604000000000000" pitchFamily="50" charset="-127"/>
                <a:ea typeface="나눔고딕" panose="020D0604000000000000" pitchFamily="50" charset="-127"/>
              </a:rPr>
              <a:t>딥러닝을</a:t>
            </a:r>
            <a:r>
              <a:rPr lang="ko-KR" altLang="en-US" sz="1800" b="1" i="1" kern="0" spc="0" dirty="0">
                <a:solidFill>
                  <a:srgbClr val="000000"/>
                </a:solidFill>
                <a:effectLst/>
                <a:latin typeface="나눔고딕" panose="020D0604000000000000" pitchFamily="50" charset="-127"/>
                <a:ea typeface="나눔고딕" panose="020D0604000000000000" pitchFamily="50" charset="-127"/>
              </a:rPr>
              <a:t> 이용한 주가 등락 예측 서비스 구현</a:t>
            </a:r>
            <a:r>
              <a:rPr lang="en-US" altLang="ko-KR" sz="1800" b="1" i="1" kern="0" spc="0" dirty="0">
                <a:solidFill>
                  <a:srgbClr val="000000"/>
                </a:solidFill>
                <a:effectLst/>
                <a:latin typeface="나눔고딕" panose="020D0604000000000000" pitchFamily="50" charset="-127"/>
                <a:ea typeface="나눔고딕" panose="020D0604000000000000" pitchFamily="50" charset="-127"/>
              </a:rPr>
              <a:t>]</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 정했습니다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FF0000"/>
                </a:solidFill>
                <a:effectLst/>
                <a:latin typeface="나눔고딕" panose="020D0604000000000000" pitchFamily="50" charset="-127"/>
                <a:ea typeface="나눔고딕" panose="020D0604000000000000" pitchFamily="50" charset="-127"/>
              </a:rPr>
              <a:t>서비스 이용 대상은 분석 대상 주식 종목에 관심이 있는 직장인</a:t>
            </a:r>
            <a:r>
              <a:rPr lang="ko-KR" altLang="en-US" sz="1800" kern="0" spc="0" dirty="0">
                <a:solidFill>
                  <a:srgbClr val="000000"/>
                </a:solidFill>
                <a:effectLst/>
                <a:latin typeface="나눔고딕" panose="020D0604000000000000" pitchFamily="50" charset="-127"/>
                <a:ea typeface="나눔고딕" panose="020D0604000000000000" pitchFamily="50" charset="-127"/>
              </a:rPr>
              <a:t>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b="1" i="1" kern="0" spc="0" dirty="0">
                <a:solidFill>
                  <a:srgbClr val="0000FF"/>
                </a:solidFill>
                <a:effectLst/>
                <a:latin typeface="나눔고딕" panose="020D0604000000000000" pitchFamily="50" charset="-127"/>
                <a:ea typeface="나눔고딕" panose="020D0604000000000000" pitchFamily="50" charset="-127"/>
              </a:rPr>
              <a:t>출퇴근 시간을 활용하여 종목 관련 정보를 한눈에 확인할 수 있도록 서비스를 구현하는 것이 목표</a:t>
            </a:r>
            <a:r>
              <a:rPr lang="ko-KR" altLang="en-US" sz="1800" kern="0" spc="0" dirty="0">
                <a:solidFill>
                  <a:srgbClr val="000000"/>
                </a:solidFill>
                <a:effectLst/>
                <a:latin typeface="나눔고딕" panose="020D0604000000000000" pitchFamily="50" charset="-127"/>
                <a:ea typeface="나눔고딕" panose="020D0604000000000000" pitchFamily="50" charset="-127"/>
              </a:rPr>
              <a:t>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64" name="Google Shape;264;p2: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f599c4557c_1_0:notes"/>
          <p:cNvSpPr txBox="1">
            <a:spLocks noGrp="1"/>
          </p:cNvSpPr>
          <p:nvPr>
            <p:ph type="body" idx="1"/>
          </p:nvPr>
        </p:nvSpPr>
        <p:spPr>
          <a:xfrm>
            <a:off x="1069975" y="3640138"/>
            <a:ext cx="8556600" cy="297810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&lt;p.8 </a:t>
            </a: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등락 예측 선행연구의 예측 정확도</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주가 등락 예측과 관련된 다양한 선행연구를 확인해본 결과</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일반적으로 </a:t>
            </a:r>
            <a:r>
              <a:rPr lang="en-US" altLang="ko-KR" sz="1800" kern="0" spc="0" dirty="0">
                <a:solidFill>
                  <a:srgbClr val="000000"/>
                </a:solidFill>
                <a:effectLst/>
                <a:latin typeface="나눔고딕" panose="020D0604000000000000" pitchFamily="50" charset="-127"/>
                <a:ea typeface="나눔고딕" panose="020D0604000000000000" pitchFamily="50" charset="-127"/>
              </a:rPr>
              <a:t>45~55% </a:t>
            </a:r>
            <a:r>
              <a:rPr lang="ko-KR" altLang="en-US" sz="1800" kern="0" spc="0" dirty="0">
                <a:solidFill>
                  <a:srgbClr val="000000"/>
                </a:solidFill>
                <a:effectLst/>
                <a:latin typeface="나눔고딕" panose="020D0604000000000000" pitchFamily="50" charset="-127"/>
                <a:ea typeface="나눔고딕" panose="020D0604000000000000" pitchFamily="50" charset="-127"/>
              </a:rPr>
              <a:t>정도의 예측 정확도를 보였는데요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업빛투도</a:t>
            </a:r>
            <a:r>
              <a:rPr lang="ko-KR" altLang="en-US" sz="1800" kern="0" spc="0" dirty="0">
                <a:solidFill>
                  <a:srgbClr val="000000"/>
                </a:solidFill>
                <a:effectLst/>
                <a:latin typeface="나눔고딕" panose="020D0604000000000000" pitchFamily="50" charset="-127"/>
                <a:ea typeface="나눔고딕" panose="020D0604000000000000" pitchFamily="50" charset="-127"/>
              </a:rPr>
              <a:t> 이 기준에 맞춰서 목표 등락 예측 정확도를 </a:t>
            </a:r>
            <a:r>
              <a:rPr lang="en-US" altLang="ko-KR" sz="1800" kern="0" spc="0" dirty="0">
                <a:solidFill>
                  <a:srgbClr val="000000"/>
                </a:solidFill>
                <a:effectLst/>
                <a:latin typeface="나눔고딕" panose="020D0604000000000000" pitchFamily="50" charset="-127"/>
                <a:ea typeface="나눔고딕" panose="020D0604000000000000" pitchFamily="50" charset="-127"/>
              </a:rPr>
              <a:t>55%</a:t>
            </a:r>
            <a:r>
              <a:rPr lang="ko-KR" altLang="en-US" sz="1800" kern="0" spc="0" dirty="0">
                <a:solidFill>
                  <a:srgbClr val="000000"/>
                </a:solidFill>
                <a:effectLst/>
                <a:latin typeface="나눔고딕" panose="020D0604000000000000" pitchFamily="50" charset="-127"/>
                <a:ea typeface="나눔고딕" panose="020D0604000000000000" pitchFamily="50" charset="-127"/>
              </a:rPr>
              <a:t>로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잡았습다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73" name="Google Shape;273;gf599c4557c_1_0: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6:notes"/>
          <p:cNvSpPr txBox="1">
            <a:spLocks noGrp="1"/>
          </p:cNvSpPr>
          <p:nvPr>
            <p:ph type="body" idx="1"/>
          </p:nvPr>
        </p:nvSpPr>
        <p:spPr>
          <a:xfrm>
            <a:off x="1069975" y="3640138"/>
            <a:ext cx="8556625" cy="2978150"/>
          </a:xfrm>
          <a:prstGeom prst="rect">
            <a:avLst/>
          </a:prstGeom>
          <a:noFill/>
          <a:ln>
            <a:noFill/>
          </a:ln>
        </p:spPr>
        <p:txBody>
          <a:bodyPr spcFirstLastPara="1" wrap="square" lIns="91425" tIns="45700" rIns="91425" bIns="45700" anchor="t" anchorCtr="0">
            <a:noAutofit/>
          </a:bodyPr>
          <a:lstStyle/>
          <a:p>
            <a:pPr marL="0" marR="0" indent="0" algn="just" fontAlgn="base" latinLnBrk="1">
              <a:lnSpc>
                <a:spcPct val="160000"/>
              </a:lnSpc>
              <a:spcBef>
                <a:spcPts val="0"/>
              </a:spcBef>
              <a:spcAft>
                <a:spcPts val="0"/>
              </a:spcAft>
            </a:pPr>
            <a:r>
              <a:rPr lang="en-US" altLang="ko-KR" sz="1800" kern="0" spc="0" dirty="0">
                <a:solidFill>
                  <a:srgbClr val="000000"/>
                </a:solidFill>
                <a:effectLst/>
                <a:latin typeface="나눔고딕" panose="020D0604000000000000" pitchFamily="50" charset="-127"/>
                <a:ea typeface="나눔고딕" panose="020D0604000000000000" pitchFamily="50" charset="-127"/>
              </a:rPr>
              <a:t>&lt;p.9 </a:t>
            </a:r>
            <a:r>
              <a:rPr lang="ko-KR" altLang="en-US" sz="1800" kern="0" spc="0" dirty="0">
                <a:solidFill>
                  <a:srgbClr val="000000"/>
                </a:solidFill>
                <a:effectLst/>
                <a:latin typeface="나눔고딕" panose="020D0604000000000000" pitchFamily="50" charset="-127"/>
                <a:ea typeface="나눔고딕" panose="020D0604000000000000" pitchFamily="50" charset="-127"/>
              </a:rPr>
              <a:t>구성원 및 역할</a:t>
            </a:r>
            <a:r>
              <a:rPr lang="en-US" altLang="ko-KR" sz="1800" kern="0" spc="0" dirty="0">
                <a:solidFill>
                  <a:srgbClr val="000000"/>
                </a:solidFill>
                <a:effectLst/>
                <a:latin typeface="나눔고딕" panose="020D0604000000000000" pitchFamily="50" charset="-127"/>
                <a:ea typeface="나눔고딕" panose="020D0604000000000000" pitchFamily="50" charset="-127"/>
              </a:rPr>
              <a:t>&gt;</a:t>
            </a:r>
            <a:endParaRPr lang="ko-KR" altLang="en-US" sz="18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800" kern="0" spc="0" dirty="0">
                <a:solidFill>
                  <a:srgbClr val="000000"/>
                </a:solidFill>
                <a:effectLst/>
                <a:latin typeface="나눔고딕" panose="020D0604000000000000" pitchFamily="50" charset="-127"/>
                <a:ea typeface="나눔고딕" panose="020D0604000000000000" pitchFamily="50" charset="-127"/>
              </a:rPr>
              <a:t>이제부터 본격적으로 설명드릴 프로젝트를 열성적으로 진행해주신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팀원들입니다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정길종님을</a:t>
            </a:r>
            <a:r>
              <a:rPr lang="ko-KR" altLang="en-US" sz="1800" kern="0" spc="0" dirty="0">
                <a:solidFill>
                  <a:srgbClr val="000000"/>
                </a:solidFill>
                <a:effectLst/>
                <a:latin typeface="나눔고딕" panose="020D0604000000000000" pitchFamily="50" charset="-127"/>
                <a:ea typeface="나눔고딕" panose="020D0604000000000000" pitchFamily="50" charset="-127"/>
              </a:rPr>
              <a:t> 팀장으로</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엔지니어링 파트의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인태우님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데이터 사이언스 파트의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윤보람님</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채길호님</a:t>
            </a:r>
            <a:r>
              <a:rPr lang="ko-KR" altLang="en-US" sz="1800" kern="0" spc="0" dirty="0">
                <a:solidFill>
                  <a:srgbClr val="000000"/>
                </a:solidFill>
                <a:effectLst/>
                <a:latin typeface="나눔고딕" panose="020D0604000000000000" pitchFamily="50" charset="-127"/>
                <a:ea typeface="나눔고딕" panose="020D0604000000000000" pitchFamily="50" charset="-127"/>
              </a:rPr>
              <a:t> 그리고 저까지 </a:t>
            </a:r>
            <a:r>
              <a:rPr lang="en-US" altLang="ko-KR" sz="1800" kern="0" spc="0" dirty="0">
                <a:solidFill>
                  <a:srgbClr val="000000"/>
                </a:solidFill>
                <a:effectLst/>
                <a:latin typeface="나눔고딕" panose="020D0604000000000000" pitchFamily="50" charset="-127"/>
                <a:ea typeface="나눔고딕" panose="020D0604000000000000" pitchFamily="50" charset="-127"/>
              </a:rPr>
              <a:t>5</a:t>
            </a:r>
            <a:r>
              <a:rPr lang="ko-KR" altLang="en-US" sz="1800" kern="0" spc="0" dirty="0">
                <a:solidFill>
                  <a:srgbClr val="000000"/>
                </a:solidFill>
                <a:effectLst/>
                <a:latin typeface="나눔고딕" panose="020D0604000000000000" pitchFamily="50" charset="-127"/>
                <a:ea typeface="나눔고딕" panose="020D0604000000000000" pitchFamily="50" charset="-127"/>
              </a:rPr>
              <a:t>명으로 구성되었습니다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p>
          <a:p>
            <a:pPr marL="0" marR="0" indent="0" algn="just" fontAlgn="base" latinLnBrk="1">
              <a:lnSpc>
                <a:spcPct val="160000"/>
              </a:lnSpc>
              <a:spcBef>
                <a:spcPts val="0"/>
              </a:spcBef>
              <a:spcAft>
                <a:spcPts val="0"/>
              </a:spcAft>
            </a:pPr>
            <a:endParaRPr lang="en-US" altLang="ko-KR" sz="1800" kern="0" spc="0" dirty="0">
              <a:solidFill>
                <a:srgbClr val="000000"/>
              </a:solidFill>
              <a:effectLst/>
              <a:latin typeface="나눔고딕" panose="020D0604000000000000" pitchFamily="50" charset="-127"/>
              <a:ea typeface="나눔고딕" panose="020D0604000000000000" pitchFamily="50" charset="-127"/>
            </a:endParaRPr>
          </a:p>
          <a:p>
            <a:pPr marL="0" marR="0" lvl="0" indent="0" algn="just" defTabSz="914400" rtl="0" eaLnBrk="1" fontAlgn="base" latinLnBrk="1" hangingPunct="1">
              <a:lnSpc>
                <a:spcPct val="160000"/>
              </a:lnSpc>
              <a:spcBef>
                <a:spcPts val="0"/>
              </a:spcBef>
              <a:spcAft>
                <a:spcPts val="0"/>
              </a:spcAft>
              <a:buClr>
                <a:srgbClr val="000000"/>
              </a:buClr>
              <a:buSzPts val="1400"/>
              <a:buFont typeface="Arial"/>
              <a:buNone/>
              <a:tabLst/>
              <a:defRPr/>
            </a:pPr>
            <a:r>
              <a:rPr lang="ko-KR" altLang="en-US" sz="1800" kern="0" spc="0" dirty="0">
                <a:solidFill>
                  <a:srgbClr val="000000"/>
                </a:solidFill>
                <a:effectLst/>
                <a:latin typeface="나눔고딕" panose="020D0604000000000000" pitchFamily="50" charset="-127"/>
                <a:ea typeface="나눔고딕" panose="020D0604000000000000" pitchFamily="50" charset="-127"/>
              </a:rPr>
              <a:t>그리고 최근 미국 국채가 흔들리면서 우리나라 주식시장 또한 영향을 받아</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하락장이 지속되고 있어 걱정하시는 분들이 많을 것 같은데요</a:t>
            </a:r>
            <a:r>
              <a:rPr lang="en-US" altLang="ko-KR" sz="1800" kern="0" spc="0" dirty="0">
                <a:solidFill>
                  <a:srgbClr val="000000"/>
                </a:solidFill>
                <a:effectLst/>
                <a:latin typeface="나눔고딕" panose="020D0604000000000000" pitchFamily="50" charset="-127"/>
                <a:ea typeface="나눔고딕" panose="020D0604000000000000" pitchFamily="50" charset="-127"/>
              </a:rPr>
              <a:t>. </a:t>
            </a:r>
            <a:r>
              <a:rPr lang="ko-KR" altLang="en-US" sz="1800" kern="0" spc="0" dirty="0">
                <a:solidFill>
                  <a:srgbClr val="000000"/>
                </a:solidFill>
                <a:effectLst/>
                <a:latin typeface="나눔고딕" panose="020D0604000000000000" pitchFamily="50" charset="-127"/>
                <a:ea typeface="나눔고딕" panose="020D0604000000000000" pitchFamily="50" charset="-127"/>
              </a:rPr>
              <a:t>저희 </a:t>
            </a:r>
            <a:r>
              <a:rPr lang="ko-KR" altLang="en-US" sz="1800" kern="0" spc="0" dirty="0" err="1">
                <a:solidFill>
                  <a:srgbClr val="000000"/>
                </a:solidFill>
                <a:effectLst/>
                <a:latin typeface="나눔고딕" panose="020D0604000000000000" pitchFamily="50" charset="-127"/>
                <a:ea typeface="나눔고딕" panose="020D0604000000000000" pitchFamily="50" charset="-127"/>
              </a:rPr>
              <a:t>업빛투의</a:t>
            </a:r>
            <a:r>
              <a:rPr lang="ko-KR" altLang="en-US" sz="1800" kern="0" spc="0" dirty="0">
                <a:solidFill>
                  <a:srgbClr val="000000"/>
                </a:solidFill>
                <a:effectLst/>
                <a:latin typeface="나눔고딕" panose="020D0604000000000000" pitchFamily="50" charset="-127"/>
                <a:ea typeface="나눔고딕" panose="020D0604000000000000" pitchFamily="50" charset="-127"/>
              </a:rPr>
              <a:t> 프로젝트가 추후에 더 발전되어 이런 불안함을 덜어드릴 수 있게 된다면 좋겠습니다</a:t>
            </a:r>
            <a:r>
              <a:rPr lang="en-US" altLang="ko-KR" sz="1800" kern="0" spc="0" dirty="0">
                <a:solidFill>
                  <a:srgbClr val="000000"/>
                </a:solidFill>
                <a:effectLst/>
                <a:latin typeface="나눔고딕" panose="020D0604000000000000" pitchFamily="50" charset="-127"/>
                <a:ea typeface="나눔고딕" panose="020D0604000000000000" pitchFamily="50" charset="-127"/>
              </a:rPr>
              <a:t>.</a:t>
            </a:r>
            <a:endParaRPr lang="ko-KR" altLang="en-US" sz="1800" kern="0" spc="0" dirty="0">
              <a:solidFill>
                <a:srgbClr val="000000"/>
              </a:solidFill>
              <a:effectLst/>
              <a:latin typeface="함초롬바탕" panose="02030604000101010101" pitchFamily="18" charset="-127"/>
            </a:endParaRPr>
          </a:p>
        </p:txBody>
      </p:sp>
      <p:sp>
        <p:nvSpPr>
          <p:cNvPr id="292" name="Google Shape;292;p6:notes"/>
          <p:cNvSpPr>
            <a:spLocks noGrp="1" noRot="1" noChangeAspect="1"/>
          </p:cNvSpPr>
          <p:nvPr>
            <p:ph type="sldImg" idx="2"/>
          </p:nvPr>
        </p:nvSpPr>
        <p:spPr>
          <a:xfrm>
            <a:off x="3081338" y="946150"/>
            <a:ext cx="4533900" cy="25511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4"/>
          <p:cNvSpPr txBox="1">
            <a:spLocks noGrp="1"/>
          </p:cNvSpPr>
          <p:nvPr>
            <p:ph type="ctrTitle"/>
          </p:nvPr>
        </p:nvSpPr>
        <p:spPr>
          <a:xfrm>
            <a:off x="1724433" y="2130425"/>
            <a:ext cx="19543573"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7" name="Google Shape;17;p54"/>
          <p:cNvSpPr txBox="1">
            <a:spLocks noGrp="1"/>
          </p:cNvSpPr>
          <p:nvPr>
            <p:ph type="subTitle" idx="1"/>
          </p:nvPr>
        </p:nvSpPr>
        <p:spPr>
          <a:xfrm>
            <a:off x="3448866" y="3886200"/>
            <a:ext cx="16094707"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latin typeface="Noto Sans KR Medium" panose="020B0600000000000000" pitchFamily="34" charset="-127"/>
                <a:ea typeface="Noto Sans KR Medium" panose="020B0600000000000000" pitchFamily="34" charset="-127"/>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dirty="0"/>
          </a:p>
        </p:txBody>
      </p:sp>
      <p:sp>
        <p:nvSpPr>
          <p:cNvPr id="18" name="Google Shape;18;p54"/>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19" name="Google Shape;19;p54"/>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atin typeface="Noto Sans KR Medium" panose="020B0600000000000000" pitchFamily="34" charset="-127"/>
                <a:ea typeface="Noto Sans KR Medium" panose="020B0600000000000000" pitchFamily="34" charset="-12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a:p>
        </p:txBody>
      </p:sp>
      <p:sp>
        <p:nvSpPr>
          <p:cNvPr id="20" name="Google Shape;20;p54"/>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63"/>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3"/>
          <p:cNvSpPr txBox="1">
            <a:spLocks noGrp="1"/>
          </p:cNvSpPr>
          <p:nvPr>
            <p:ph type="body" idx="1"/>
          </p:nvPr>
        </p:nvSpPr>
        <p:spPr>
          <a:xfrm rot="5400000">
            <a:off x="9233238" y="-6483415"/>
            <a:ext cx="4525963" cy="2069319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63"/>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63"/>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63"/>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64"/>
          <p:cNvSpPr txBox="1">
            <a:spLocks noGrp="1"/>
          </p:cNvSpPr>
          <p:nvPr>
            <p:ph type="title"/>
          </p:nvPr>
        </p:nvSpPr>
        <p:spPr>
          <a:xfrm rot="5400000">
            <a:off x="16330405" y="613752"/>
            <a:ext cx="5851525" cy="51732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64"/>
          <p:cNvSpPr txBox="1">
            <a:spLocks noGrp="1"/>
          </p:cNvSpPr>
          <p:nvPr>
            <p:ph type="body" idx="1"/>
          </p:nvPr>
        </p:nvSpPr>
        <p:spPr>
          <a:xfrm rot="5400000">
            <a:off x="5792204" y="-4367943"/>
            <a:ext cx="5851525" cy="1513669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64"/>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64"/>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64"/>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5"/>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5"/>
          <p:cNvSpPr txBox="1">
            <a:spLocks noGrp="1"/>
          </p:cNvSpPr>
          <p:nvPr>
            <p:ph type="body" idx="1"/>
          </p:nvPr>
        </p:nvSpPr>
        <p:spPr>
          <a:xfrm>
            <a:off x="1149622" y="1600201"/>
            <a:ext cx="20693195"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55"/>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5"/>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5"/>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56"/>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6"/>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6"/>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6"/>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7"/>
          <p:cNvSpPr txBox="1">
            <a:spLocks noGrp="1"/>
          </p:cNvSpPr>
          <p:nvPr>
            <p:ph type="title"/>
          </p:nvPr>
        </p:nvSpPr>
        <p:spPr>
          <a:xfrm>
            <a:off x="1816244" y="4406901"/>
            <a:ext cx="19543573"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7"/>
          <p:cNvSpPr txBox="1">
            <a:spLocks noGrp="1"/>
          </p:cNvSpPr>
          <p:nvPr>
            <p:ph type="body" idx="1"/>
          </p:nvPr>
        </p:nvSpPr>
        <p:spPr>
          <a:xfrm>
            <a:off x="1816244" y="2906714"/>
            <a:ext cx="19543573"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5" name="Google Shape;35;p57"/>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7"/>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7"/>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58"/>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58"/>
          <p:cNvSpPr txBox="1">
            <a:spLocks noGrp="1"/>
          </p:cNvSpPr>
          <p:nvPr>
            <p:ph type="body" idx="1"/>
          </p:nvPr>
        </p:nvSpPr>
        <p:spPr>
          <a:xfrm>
            <a:off x="1149622" y="1600201"/>
            <a:ext cx="10154994"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58"/>
          <p:cNvSpPr txBox="1">
            <a:spLocks noGrp="1"/>
          </p:cNvSpPr>
          <p:nvPr>
            <p:ph type="body" idx="2"/>
          </p:nvPr>
        </p:nvSpPr>
        <p:spPr>
          <a:xfrm>
            <a:off x="11687823" y="1600201"/>
            <a:ext cx="10154994"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58"/>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8"/>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58"/>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59"/>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9"/>
          <p:cNvSpPr txBox="1">
            <a:spLocks noGrp="1"/>
          </p:cNvSpPr>
          <p:nvPr>
            <p:ph type="body" idx="1"/>
          </p:nvPr>
        </p:nvSpPr>
        <p:spPr>
          <a:xfrm>
            <a:off x="1149622" y="1535113"/>
            <a:ext cx="1015898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8" name="Google Shape;48;p59"/>
          <p:cNvSpPr txBox="1">
            <a:spLocks noGrp="1"/>
          </p:cNvSpPr>
          <p:nvPr>
            <p:ph type="body" idx="2"/>
          </p:nvPr>
        </p:nvSpPr>
        <p:spPr>
          <a:xfrm>
            <a:off x="1149622" y="2174875"/>
            <a:ext cx="1015898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9" name="Google Shape;49;p59"/>
          <p:cNvSpPr txBox="1">
            <a:spLocks noGrp="1"/>
          </p:cNvSpPr>
          <p:nvPr>
            <p:ph type="body" idx="3"/>
          </p:nvPr>
        </p:nvSpPr>
        <p:spPr>
          <a:xfrm>
            <a:off x="11679841" y="1535113"/>
            <a:ext cx="1016297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59"/>
          <p:cNvSpPr txBox="1">
            <a:spLocks noGrp="1"/>
          </p:cNvSpPr>
          <p:nvPr>
            <p:ph type="body" idx="4"/>
          </p:nvPr>
        </p:nvSpPr>
        <p:spPr>
          <a:xfrm>
            <a:off x="11679841" y="2174875"/>
            <a:ext cx="1016297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1" name="Google Shape;51;p59"/>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9"/>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9"/>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60"/>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0"/>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0"/>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61"/>
          <p:cNvSpPr txBox="1">
            <a:spLocks noGrp="1"/>
          </p:cNvSpPr>
          <p:nvPr>
            <p:ph type="title"/>
          </p:nvPr>
        </p:nvSpPr>
        <p:spPr>
          <a:xfrm>
            <a:off x="1149623" y="273050"/>
            <a:ext cx="756435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61"/>
          <p:cNvSpPr txBox="1">
            <a:spLocks noGrp="1"/>
          </p:cNvSpPr>
          <p:nvPr>
            <p:ph type="body" idx="1"/>
          </p:nvPr>
        </p:nvSpPr>
        <p:spPr>
          <a:xfrm>
            <a:off x="8989405" y="273051"/>
            <a:ext cx="12853412"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61"/>
          <p:cNvSpPr txBox="1">
            <a:spLocks noGrp="1"/>
          </p:cNvSpPr>
          <p:nvPr>
            <p:ph type="body" idx="2"/>
          </p:nvPr>
        </p:nvSpPr>
        <p:spPr>
          <a:xfrm>
            <a:off x="1149623" y="1435101"/>
            <a:ext cx="756435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61"/>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1"/>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61"/>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62"/>
          <p:cNvSpPr txBox="1">
            <a:spLocks noGrp="1"/>
          </p:cNvSpPr>
          <p:nvPr>
            <p:ph type="title"/>
          </p:nvPr>
        </p:nvSpPr>
        <p:spPr>
          <a:xfrm>
            <a:off x="4506679" y="4800600"/>
            <a:ext cx="13795464"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2"/>
          <p:cNvSpPr>
            <a:spLocks noGrp="1"/>
          </p:cNvSpPr>
          <p:nvPr>
            <p:ph type="pic" idx="2"/>
          </p:nvPr>
        </p:nvSpPr>
        <p:spPr>
          <a:xfrm>
            <a:off x="4506679" y="612775"/>
            <a:ext cx="13795464" cy="4114800"/>
          </a:xfrm>
          <a:prstGeom prst="rect">
            <a:avLst/>
          </a:prstGeom>
          <a:noFill/>
          <a:ln>
            <a:noFill/>
          </a:ln>
        </p:spPr>
      </p:sp>
      <p:sp>
        <p:nvSpPr>
          <p:cNvPr id="68" name="Google Shape;68;p62"/>
          <p:cNvSpPr txBox="1">
            <a:spLocks noGrp="1"/>
          </p:cNvSpPr>
          <p:nvPr>
            <p:ph type="body" idx="1"/>
          </p:nvPr>
        </p:nvSpPr>
        <p:spPr>
          <a:xfrm>
            <a:off x="4506679" y="5367338"/>
            <a:ext cx="13795464"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62"/>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62"/>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2"/>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3"/>
          <p:cNvSpPr txBox="1">
            <a:spLocks noGrp="1"/>
          </p:cNvSpPr>
          <p:nvPr>
            <p:ph type="title"/>
          </p:nvPr>
        </p:nvSpPr>
        <p:spPr>
          <a:xfrm>
            <a:off x="1149622" y="274638"/>
            <a:ext cx="20693195"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53"/>
          <p:cNvSpPr txBox="1">
            <a:spLocks noGrp="1"/>
          </p:cNvSpPr>
          <p:nvPr>
            <p:ph type="body" idx="1"/>
          </p:nvPr>
        </p:nvSpPr>
        <p:spPr>
          <a:xfrm>
            <a:off x="1149622" y="1600201"/>
            <a:ext cx="20693195"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12" name="Google Shape;12;p53"/>
          <p:cNvSpPr txBox="1">
            <a:spLocks noGrp="1"/>
          </p:cNvSpPr>
          <p:nvPr>
            <p:ph type="dt" idx="10"/>
          </p:nvPr>
        </p:nvSpPr>
        <p:spPr>
          <a:xfrm>
            <a:off x="1149622" y="6356351"/>
            <a:ext cx="5364902"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13" name="Google Shape;13;p53"/>
          <p:cNvSpPr txBox="1">
            <a:spLocks noGrp="1"/>
          </p:cNvSpPr>
          <p:nvPr>
            <p:ph type="ftr" idx="11"/>
          </p:nvPr>
        </p:nvSpPr>
        <p:spPr>
          <a:xfrm>
            <a:off x="7855750" y="6356351"/>
            <a:ext cx="7280939"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US"/>
          </a:p>
        </p:txBody>
      </p:sp>
      <p:sp>
        <p:nvSpPr>
          <p:cNvPr id="14" name="Google Shape;14;p53"/>
          <p:cNvSpPr txBox="1">
            <a:spLocks noGrp="1"/>
          </p:cNvSpPr>
          <p:nvPr>
            <p:ph type="sldNum" idx="12"/>
          </p:nvPr>
        </p:nvSpPr>
        <p:spPr>
          <a:xfrm>
            <a:off x="16477916" y="6356351"/>
            <a:ext cx="536490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oto Sans KR Medium" panose="020B0600000000000000" pitchFamily="34" charset="-127"/>
          <a:ea typeface="Noto Sans KR Medium" panose="020B0600000000000000" pitchFamily="34"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Noto Sans KR Medium" panose="020B0600000000000000" pitchFamily="34" charset="-127"/>
          <a:ea typeface="Noto Sans KR Medium" panose="020B0600000000000000" pitchFamily="34" charset="-12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8.png"/><Relationship Id="rId5" Type="http://schemas.openxmlformats.org/officeDocument/2006/relationships/image" Target="../media/image44.png"/><Relationship Id="rId10" Type="http://schemas.openxmlformats.org/officeDocument/2006/relationships/image" Target="../media/image56.png"/><Relationship Id="rId4" Type="http://schemas.openxmlformats.org/officeDocument/2006/relationships/image" Target="../media/image43.png"/><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sites.google.com/view/cheolwon-yang/koself?authuser=0"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7.png"/><Relationship Id="rId7"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142.png"/><Relationship Id="rId4" Type="http://schemas.openxmlformats.org/officeDocument/2006/relationships/image" Target="../media/image141.png"/></Relationships>
</file>

<file path=ppt/slides/_rels/slide5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20.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15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89" name="Google Shape;89;p1"/>
          <p:cNvPicPr preferRelativeResize="0"/>
          <p:nvPr/>
        </p:nvPicPr>
        <p:blipFill rotWithShape="1">
          <a:blip r:embed="rId4">
            <a:alphaModFix/>
          </a:blip>
          <a:srcRect/>
          <a:stretch/>
        </p:blipFill>
        <p:spPr>
          <a:xfrm>
            <a:off x="0" y="140265"/>
            <a:ext cx="6890321" cy="3319171"/>
          </a:xfrm>
          <a:prstGeom prst="rect">
            <a:avLst/>
          </a:prstGeom>
          <a:noFill/>
          <a:ln>
            <a:noFill/>
          </a:ln>
        </p:spPr>
      </p:pic>
      <p:pic>
        <p:nvPicPr>
          <p:cNvPr id="90" name="Google Shape;90;p1"/>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94" name="Google Shape;94;p1"/>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95" name="Google Shape;95;p1"/>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96" name="Google Shape;96;p1"/>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97" name="Google Shape;97;p1"/>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98" name="Google Shape;98;p1"/>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99" name="Google Shape;99;p1"/>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00" name="Google Shape;100;p1"/>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01" name="Google Shape;101;p1"/>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02" name="Google Shape;102;p1"/>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03" name="Google Shape;103;p1"/>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104" name="Google Shape;104;p1"/>
          <p:cNvPicPr preferRelativeResize="0"/>
          <p:nvPr/>
        </p:nvPicPr>
        <p:blipFill rotWithShape="1">
          <a:blip r:embed="rId6">
            <a:alphaModFix/>
          </a:blip>
          <a:srcRect/>
          <a:stretch/>
        </p:blipFill>
        <p:spPr>
          <a:xfrm>
            <a:off x="3671365" y="2794135"/>
            <a:ext cx="47619" cy="47619"/>
          </a:xfrm>
          <a:prstGeom prst="rect">
            <a:avLst/>
          </a:prstGeom>
          <a:noFill/>
          <a:ln>
            <a:noFill/>
          </a:ln>
        </p:spPr>
      </p:pic>
      <p:pic>
        <p:nvPicPr>
          <p:cNvPr id="105" name="Google Shape;105;p1"/>
          <p:cNvPicPr preferRelativeResize="0"/>
          <p:nvPr/>
        </p:nvPicPr>
        <p:blipFill rotWithShape="1">
          <a:blip r:embed="rId7">
            <a:alphaModFix/>
          </a:blip>
          <a:srcRect/>
          <a:stretch/>
        </p:blipFill>
        <p:spPr>
          <a:xfrm>
            <a:off x="12327731" y="11068259"/>
            <a:ext cx="6165590" cy="260311"/>
          </a:xfrm>
          <a:prstGeom prst="rect">
            <a:avLst/>
          </a:prstGeom>
          <a:noFill/>
          <a:ln>
            <a:noFill/>
          </a:ln>
        </p:spPr>
      </p:pic>
      <p:sp>
        <p:nvSpPr>
          <p:cNvPr id="106" name="Google Shape;106;p1"/>
          <p:cNvSpPr txBox="1"/>
          <p:nvPr/>
        </p:nvSpPr>
        <p:spPr>
          <a:xfrm>
            <a:off x="1438023" y="2991475"/>
            <a:ext cx="8222700" cy="212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spc="100" dirty="0">
                <a:solidFill>
                  <a:schemeClr val="lt1"/>
                </a:solidFill>
                <a:latin typeface="Noto Sans KR Black" panose="020B0A00000000000000" pitchFamily="34" charset="-127"/>
                <a:ea typeface="Noto Sans KR Black" panose="020B0A00000000000000" pitchFamily="34" charset="-127"/>
                <a:sym typeface="Arial"/>
              </a:rPr>
              <a:t>STOCK CHANGE </a:t>
            </a:r>
            <a:endParaRPr sz="1400" b="0" i="0" u="none" strike="noStrike" cap="none" spc="100" dirty="0">
              <a:solidFill>
                <a:srgbClr val="000000"/>
              </a:solidFill>
              <a:latin typeface="Noto Sans KR Black" panose="020B0A00000000000000" pitchFamily="34" charset="-127"/>
              <a:ea typeface="Noto Sans KR Black" panose="020B0A00000000000000" pitchFamily="34" charset="-127"/>
              <a:sym typeface="Arial"/>
            </a:endParaRPr>
          </a:p>
          <a:p>
            <a:pPr marL="0" marR="0" lvl="0" indent="0" algn="l" rtl="0">
              <a:lnSpc>
                <a:spcPct val="100000"/>
              </a:lnSpc>
              <a:spcBef>
                <a:spcPts val="0"/>
              </a:spcBef>
              <a:spcAft>
                <a:spcPts val="0"/>
              </a:spcAft>
              <a:buClr>
                <a:srgbClr val="000000"/>
              </a:buClr>
              <a:buSzPts val="6600"/>
              <a:buFont typeface="Arial"/>
              <a:buNone/>
            </a:pPr>
            <a:r>
              <a:rPr lang="en-US" sz="6600" b="0" i="0" u="none" strike="noStrike" cap="none" spc="100" dirty="0">
                <a:solidFill>
                  <a:schemeClr val="lt1"/>
                </a:solidFill>
                <a:latin typeface="Noto Sans KR Black" panose="020B0A00000000000000" pitchFamily="34" charset="-127"/>
                <a:ea typeface="Noto Sans KR Black" panose="020B0A00000000000000" pitchFamily="34" charset="-127"/>
                <a:sym typeface="Arial"/>
              </a:rPr>
              <a:t>PREDICTION</a:t>
            </a:r>
            <a:endParaRPr sz="1400" b="0" i="0" u="none" strike="noStrike" cap="none" spc="100" dirty="0">
              <a:solidFill>
                <a:srgbClr val="000000"/>
              </a:solidFill>
              <a:latin typeface="Noto Sans KR Black" panose="020B0A00000000000000" pitchFamily="34" charset="-127"/>
              <a:ea typeface="Noto Sans KR Black" panose="020B0A00000000000000" pitchFamily="34" charset="-127"/>
              <a:sym typeface="Arial"/>
            </a:endParaRPr>
          </a:p>
        </p:txBody>
      </p:sp>
      <p:sp>
        <p:nvSpPr>
          <p:cNvPr id="107" name="Google Shape;107;p1"/>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8" name="Google Shape;108;p1"/>
          <p:cNvSpPr txBox="1"/>
          <p:nvPr/>
        </p:nvSpPr>
        <p:spPr>
          <a:xfrm>
            <a:off x="1716201" y="6765725"/>
            <a:ext cx="21315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2021. 10. 0</a:t>
            </a:r>
            <a:r>
              <a:rPr lang="en-US" sz="2400" dirty="0">
                <a:solidFill>
                  <a:schemeClr val="lt1"/>
                </a:solidFill>
                <a:latin typeface="Noto Sans KR Medium" panose="020B0600000000000000" pitchFamily="34" charset="-127"/>
                <a:ea typeface="Noto Sans KR Medium" panose="020B0600000000000000" pitchFamily="34" charset="-127"/>
              </a:rPr>
              <a:t>8</a:t>
            </a:r>
            <a:r>
              <a:rPr lang="en-US" sz="2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9" name="Google Shape;109;p1"/>
          <p:cNvSpPr txBox="1"/>
          <p:nvPr/>
        </p:nvSpPr>
        <p:spPr>
          <a:xfrm>
            <a:off x="1438033" y="5303097"/>
            <a:ext cx="99822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pic>
        <p:nvPicPr>
          <p:cNvPr id="110" name="Google Shape;110;p1"/>
          <p:cNvPicPr preferRelativeResize="0"/>
          <p:nvPr/>
        </p:nvPicPr>
        <p:blipFill rotWithShape="1">
          <a:blip r:embed="rId8">
            <a:alphaModFix/>
            <a:extLst>
              <a:ext uri="{BEBA8EAE-BF5A-486C-A8C5-ECC9F3942E4B}">
                <a14:imgProps xmlns:a14="http://schemas.microsoft.com/office/drawing/2010/main">
                  <a14:imgLayer r:embed="rId9">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339"/>
        <p:cNvGrpSpPr/>
        <p:nvPr/>
      </p:nvGrpSpPr>
      <p:grpSpPr>
        <a:xfrm>
          <a:off x="0" y="0"/>
          <a:ext cx="0" cy="0"/>
          <a:chOff x="0" y="0"/>
          <a:chExt cx="0" cy="0"/>
        </a:xfrm>
      </p:grpSpPr>
      <p:pic>
        <p:nvPicPr>
          <p:cNvPr id="340" name="Google Shape;340;p7"/>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341" name="Google Shape;341;p7"/>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342" name="Google Shape;342;p7"/>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343" name="Google Shape;343;p7"/>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344" name="Google Shape;344;p7"/>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345" name="Google Shape;345;p7"/>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346" name="Google Shape;346;p7"/>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347" name="Google Shape;347;p7"/>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348" name="Google Shape;348;p7"/>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349" name="Google Shape;349;p7"/>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350" name="Google Shape;350;p7"/>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351" name="Google Shape;351;p7"/>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352" name="Google Shape;352;p7"/>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7976C879-9FC0-4554-B1F1-3EA566FB67E5}"/>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7" name="Google Shape;210;p4">
            <a:extLst>
              <a:ext uri="{FF2B5EF4-FFF2-40B4-BE49-F238E27FC236}">
                <a16:creationId xmlns:a16="http://schemas.microsoft.com/office/drawing/2014/main" id="{B72FE0B9-CE9F-4196-9F4F-768D67A175DA}"/>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8" name="Google Shape;107;p1">
            <a:extLst>
              <a:ext uri="{FF2B5EF4-FFF2-40B4-BE49-F238E27FC236}">
                <a16:creationId xmlns:a16="http://schemas.microsoft.com/office/drawing/2014/main" id="{328337D1-169B-42B3-997A-A2C76BEFB7E9}"/>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9" name="Google Shape;207;p4">
            <a:extLst>
              <a:ext uri="{FF2B5EF4-FFF2-40B4-BE49-F238E27FC236}">
                <a16:creationId xmlns:a16="http://schemas.microsoft.com/office/drawing/2014/main" id="{5E0BD30D-8CC2-4B29-905C-80359D325583}"/>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0" name="Google Shape;208;p4">
            <a:extLst>
              <a:ext uri="{FF2B5EF4-FFF2-40B4-BE49-F238E27FC236}">
                <a16:creationId xmlns:a16="http://schemas.microsoft.com/office/drawing/2014/main" id="{66CEB543-4D0A-4477-8E75-2B1C79A319D1}"/>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 name="Google Shape;214;p4">
            <a:extLst>
              <a:ext uri="{FF2B5EF4-FFF2-40B4-BE49-F238E27FC236}">
                <a16:creationId xmlns:a16="http://schemas.microsoft.com/office/drawing/2014/main" id="{83B0FA8D-C530-432E-AFCA-D72CC65B7BC7}"/>
              </a:ext>
            </a:extLst>
          </p:cNvPr>
          <p:cNvSpPr/>
          <p:nvPr/>
        </p:nvSpPr>
        <p:spPr>
          <a:xfrm>
            <a:off x="2088550" y="432380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215;p4">
            <a:extLst>
              <a:ext uri="{FF2B5EF4-FFF2-40B4-BE49-F238E27FC236}">
                <a16:creationId xmlns:a16="http://schemas.microsoft.com/office/drawing/2014/main" id="{A352137C-77E1-4D6F-9DA5-4854563C8F96}"/>
              </a:ext>
            </a:extLst>
          </p:cNvPr>
          <p:cNvSpPr/>
          <p:nvPr/>
        </p:nvSpPr>
        <p:spPr>
          <a:xfrm>
            <a:off x="2088550" y="499055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TextBox 32">
            <a:extLst>
              <a:ext uri="{FF2B5EF4-FFF2-40B4-BE49-F238E27FC236}">
                <a16:creationId xmlns:a16="http://schemas.microsoft.com/office/drawing/2014/main" id="{9008F3F6-4757-4591-A8FF-80369C6F83E4}"/>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1-2</a:t>
            </a:r>
          </a:p>
        </p:txBody>
      </p:sp>
      <p:sp>
        <p:nvSpPr>
          <p:cNvPr id="34" name="TextBox 33">
            <a:extLst>
              <a:ext uri="{FF2B5EF4-FFF2-40B4-BE49-F238E27FC236}">
                <a16:creationId xmlns:a16="http://schemas.microsoft.com/office/drawing/2014/main" id="{A088C8D0-A849-44F7-9376-FE4CACBF0DD8}"/>
              </a:ext>
            </a:extLst>
          </p:cNvPr>
          <p:cNvSpPr txBox="1"/>
          <p:nvPr/>
        </p:nvSpPr>
        <p:spPr>
          <a:xfrm>
            <a:off x="2491450" y="400406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데이터 수집</a:t>
            </a:r>
          </a:p>
        </p:txBody>
      </p:sp>
      <p:sp>
        <p:nvSpPr>
          <p:cNvPr id="35" name="TextBox 34">
            <a:extLst>
              <a:ext uri="{FF2B5EF4-FFF2-40B4-BE49-F238E27FC236}">
                <a16:creationId xmlns:a16="http://schemas.microsoft.com/office/drawing/2014/main" id="{A5AAB953-CA51-4D1B-9B83-ED0B389ED8CA}"/>
              </a:ext>
            </a:extLst>
          </p:cNvPr>
          <p:cNvSpPr txBox="1"/>
          <p:nvPr/>
        </p:nvSpPr>
        <p:spPr>
          <a:xfrm>
            <a:off x="2491450" y="465862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 </a:t>
            </a:r>
            <a:r>
              <a:rPr lang="ko-KR" altLang="en-US" sz="29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전처리</a:t>
            </a:r>
            <a:endPar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36" name="Google Shape;215;p4">
            <a:extLst>
              <a:ext uri="{FF2B5EF4-FFF2-40B4-BE49-F238E27FC236}">
                <a16:creationId xmlns:a16="http://schemas.microsoft.com/office/drawing/2014/main" id="{34707FE6-40D9-456B-BBD2-C6B63B56800E}"/>
              </a:ext>
            </a:extLst>
          </p:cNvPr>
          <p:cNvSpPr/>
          <p:nvPr/>
        </p:nvSpPr>
        <p:spPr>
          <a:xfrm>
            <a:off x="2088550" y="5614491"/>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7" name="TextBox 36">
            <a:extLst>
              <a:ext uri="{FF2B5EF4-FFF2-40B4-BE49-F238E27FC236}">
                <a16:creationId xmlns:a16="http://schemas.microsoft.com/office/drawing/2014/main" id="{70054A21-23F3-4894-B49A-A036DB85B52E}"/>
              </a:ext>
            </a:extLst>
          </p:cNvPr>
          <p:cNvSpPr txBox="1"/>
          <p:nvPr/>
        </p:nvSpPr>
        <p:spPr>
          <a:xfrm>
            <a:off x="2491450" y="5282562"/>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분석 모형</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6"/>
        <p:cNvGrpSpPr/>
        <p:nvPr/>
      </p:nvGrpSpPr>
      <p:grpSpPr>
        <a:xfrm>
          <a:off x="0" y="0"/>
          <a:ext cx="0" cy="0"/>
          <a:chOff x="0" y="0"/>
          <a:chExt cx="0" cy="0"/>
        </a:xfrm>
      </p:grpSpPr>
      <p:sp>
        <p:nvSpPr>
          <p:cNvPr id="367" name="Google Shape;367;p8"/>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68" name="Google Shape;368;p8"/>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11</a:t>
            </a:fld>
            <a:r>
              <a:rPr lang="en-US" sz="1050" b="1">
                <a:solidFill>
                  <a:srgbClr val="212D50"/>
                </a:solidFill>
                <a:cs typeface="Arial"/>
                <a:sym typeface="Arial"/>
              </a:rPr>
              <a:t>P</a:t>
            </a:r>
            <a:endParaRPr/>
          </a:p>
        </p:txBody>
      </p:sp>
      <p:cxnSp>
        <p:nvCxnSpPr>
          <p:cNvPr id="369" name="Google Shape;369;p8"/>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371" name="Google Shape;371;p8"/>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72" name="Google Shape;372;p8"/>
          <p:cNvSpPr txBox="1"/>
          <p:nvPr/>
        </p:nvSpPr>
        <p:spPr>
          <a:xfrm>
            <a:off x="1191327" y="1113425"/>
            <a:ext cx="172797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시가총액</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상위</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종목</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2400" b="1" dirty="0">
                <a:solidFill>
                  <a:srgbClr val="C0504D"/>
                </a:solidFill>
                <a:latin typeface="Noto Sans KR Medium" panose="020B0600000000000000" pitchFamily="34" charset="-127"/>
                <a:ea typeface="Noto Sans KR Medium" panose="020B0600000000000000" pitchFamily="34" charset="-127"/>
              </a:rPr>
              <a:t>삼성전자</a:t>
            </a:r>
            <a:r>
              <a:rPr lang="en-US" sz="2400" b="1" dirty="0">
                <a:solidFill>
                  <a:srgbClr val="C0504D"/>
                </a:solidFill>
                <a:latin typeface="Noto Sans KR Medium" panose="020B0600000000000000" pitchFamily="34" charset="-127"/>
                <a:ea typeface="Noto Sans KR Medium" panose="020B0600000000000000" pitchFamily="34" charset="-127"/>
              </a:rPr>
              <a:t> ‧SK</a:t>
            </a:r>
            <a:r>
              <a:rPr lang="ko-KR" altLang="en-US" sz="2400" b="1" dirty="0">
                <a:solidFill>
                  <a:srgbClr val="C0504D"/>
                </a:solidFill>
                <a:latin typeface="Noto Sans KR Medium" panose="020B0600000000000000" pitchFamily="34" charset="-127"/>
                <a:ea typeface="Noto Sans KR Medium" panose="020B0600000000000000" pitchFamily="34" charset="-127"/>
              </a:rPr>
              <a:t>하이닉스</a:t>
            </a:r>
            <a:r>
              <a:rPr lang="en-US" sz="2400" b="1" dirty="0">
                <a:solidFill>
                  <a:srgbClr val="C0504D"/>
                </a:solidFill>
                <a:latin typeface="Noto Sans KR Medium" panose="020B0600000000000000" pitchFamily="34" charset="-127"/>
                <a:ea typeface="Noto Sans KR Medium" panose="020B0600000000000000" pitchFamily="34" charset="-127"/>
              </a:rPr>
              <a:t>‧LG</a:t>
            </a:r>
            <a:r>
              <a:rPr lang="ko-KR" altLang="en-US" sz="2400" b="1" dirty="0">
                <a:solidFill>
                  <a:srgbClr val="C0504D"/>
                </a:solidFill>
                <a:latin typeface="Noto Sans KR Medium" panose="020B0600000000000000" pitchFamily="34" charset="-127"/>
                <a:ea typeface="Noto Sans KR Medium" panose="020B0600000000000000" pitchFamily="34" charset="-127"/>
              </a:rPr>
              <a:t>화학</a:t>
            </a:r>
            <a:r>
              <a:rPr lang="en-US" sz="2400" b="1" dirty="0">
                <a:solidFill>
                  <a:srgbClr val="C0504D"/>
                </a:solidFill>
                <a:latin typeface="Noto Sans KR Medium" panose="020B0600000000000000" pitchFamily="34" charset="-127"/>
                <a:ea typeface="Noto Sans KR Medium" panose="020B0600000000000000" pitchFamily="34" charset="-127"/>
              </a:rPr>
              <a:t>‧</a:t>
            </a:r>
            <a:r>
              <a:rPr lang="ko-KR" altLang="en-US" sz="2400" b="1" dirty="0">
                <a:solidFill>
                  <a:srgbClr val="C0504D"/>
                </a:solidFill>
                <a:latin typeface="Noto Sans KR Medium" panose="020B0600000000000000" pitchFamily="34" charset="-127"/>
                <a:ea typeface="Noto Sans KR Medium" panose="020B0600000000000000" pitchFamily="34" charset="-127"/>
              </a:rPr>
              <a:t>현대차</a:t>
            </a:r>
            <a:r>
              <a:rPr lang="en-US" sz="2400" b="1" dirty="0">
                <a:solidFill>
                  <a:srgbClr val="C0504D"/>
                </a:solidFill>
                <a:latin typeface="Noto Sans KR Medium" panose="020B0600000000000000" pitchFamily="34" charset="-127"/>
                <a:ea typeface="Noto Sans KR Medium" panose="020B0600000000000000" pitchFamily="34" charset="-127"/>
              </a:rPr>
              <a:t>‧</a:t>
            </a:r>
            <a:r>
              <a:rPr lang="ko-KR" altLang="en-US" sz="2400" b="1" dirty="0">
                <a:solidFill>
                  <a:srgbClr val="C0504D"/>
                </a:solidFill>
                <a:latin typeface="Noto Sans KR Medium" panose="020B0600000000000000" pitchFamily="34" charset="-127"/>
                <a:ea typeface="Noto Sans KR Medium" panose="020B0600000000000000" pitchFamily="34" charset="-127"/>
              </a:rPr>
              <a:t>셀트리온</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373" name="Google Shape;373;p8"/>
          <p:cNvSpPr txBox="1"/>
          <p:nvPr/>
        </p:nvSpPr>
        <p:spPr>
          <a:xfrm>
            <a:off x="1327375" y="1676856"/>
            <a:ext cx="14946600"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rgbClr val="1F3864"/>
                </a:solidFill>
                <a:latin typeface="Noto Sans KR Medium" panose="020B0600000000000000" pitchFamily="34" charset="-127"/>
                <a:ea typeface="Noto Sans KR Medium" panose="020B0600000000000000" pitchFamily="34" charset="-127"/>
              </a:rPr>
              <a:t>KOSPI </a:t>
            </a:r>
            <a:r>
              <a:rPr lang="en-US" sz="2400" b="1" dirty="0" err="1">
                <a:solidFill>
                  <a:srgbClr val="1F3864"/>
                </a:solidFill>
                <a:latin typeface="Noto Sans KR Medium" panose="020B0600000000000000" pitchFamily="34" charset="-127"/>
                <a:ea typeface="Noto Sans KR Medium" panose="020B0600000000000000" pitchFamily="34" charset="-127"/>
              </a:rPr>
              <a:t>시가총액</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상위</a:t>
            </a:r>
            <a:r>
              <a:rPr lang="en-US" sz="2400" b="1" dirty="0">
                <a:solidFill>
                  <a:srgbClr val="1F3864"/>
                </a:solidFill>
                <a:latin typeface="Noto Sans KR Medium" panose="020B0600000000000000" pitchFamily="34" charset="-127"/>
                <a:ea typeface="Noto Sans KR Medium" panose="020B0600000000000000" pitchFamily="34" charset="-127"/>
              </a:rPr>
              <a:t> 10종목</a:t>
            </a:r>
            <a:r>
              <a:rPr lang="en-US" b="1" dirty="0">
                <a:solidFill>
                  <a:srgbClr val="1F3864"/>
                </a:solidFill>
                <a:latin typeface="Noto Sans KR Medium" panose="020B0600000000000000" pitchFamily="34" charset="-127"/>
                <a:ea typeface="Noto Sans KR Medium" panose="020B0600000000000000" pitchFamily="34" charset="-127"/>
              </a:rPr>
              <a:t>(2021. 9. </a:t>
            </a:r>
            <a:r>
              <a:rPr lang="en-US" b="1" dirty="0" err="1">
                <a:solidFill>
                  <a:srgbClr val="1F3864"/>
                </a:solidFill>
                <a:latin typeface="Noto Sans KR Medium" panose="020B0600000000000000" pitchFamily="34" charset="-127"/>
                <a:ea typeface="Noto Sans KR Medium" panose="020B0600000000000000" pitchFamily="34" charset="-127"/>
              </a:rPr>
              <a:t>기준</a:t>
            </a:r>
            <a:r>
              <a:rPr lang="en-US" b="1" dirty="0">
                <a:solidFill>
                  <a:srgbClr val="1F3864"/>
                </a:solidFill>
                <a:latin typeface="Noto Sans KR Medium" panose="020B0600000000000000" pitchFamily="34" charset="-127"/>
                <a:ea typeface="Noto Sans KR Medium" panose="020B0600000000000000" pitchFamily="34" charset="-127"/>
              </a:rPr>
              <a:t>)</a:t>
            </a:r>
            <a:r>
              <a:rPr lang="en-US" sz="2400" b="1" dirty="0">
                <a:solidFill>
                  <a:srgbClr val="1F3864"/>
                </a:solidFill>
                <a:latin typeface="Noto Sans KR Medium" panose="020B0600000000000000" pitchFamily="34" charset="-127"/>
                <a:ea typeface="Noto Sans KR Medium" panose="020B0600000000000000" pitchFamily="34" charset="-127"/>
              </a:rPr>
              <a:t> 중 </a:t>
            </a:r>
            <a:r>
              <a:rPr lang="en-US" sz="2400" b="1" dirty="0" err="1">
                <a:solidFill>
                  <a:srgbClr val="1F3864"/>
                </a:solidFill>
                <a:latin typeface="Noto Sans KR Medium" panose="020B0600000000000000" pitchFamily="34" charset="-127"/>
                <a:ea typeface="Noto Sans KR Medium" panose="020B0600000000000000" pitchFamily="34" charset="-127"/>
              </a:rPr>
              <a:t>그룹사</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중복</a:t>
            </a:r>
            <a:r>
              <a:rPr lang="en-US" sz="2400" b="1" dirty="0">
                <a:solidFill>
                  <a:srgbClr val="1F3864"/>
                </a:solidFill>
                <a:latin typeface="Noto Sans KR Medium" panose="020B0600000000000000" pitchFamily="34" charset="-127"/>
                <a:ea typeface="Noto Sans KR Medium" panose="020B0600000000000000" pitchFamily="34" charset="-127"/>
              </a:rPr>
              <a:t> 및 </a:t>
            </a:r>
            <a:r>
              <a:rPr lang="en-US" sz="2400" b="1" dirty="0" err="1">
                <a:solidFill>
                  <a:srgbClr val="1F3864"/>
                </a:solidFill>
                <a:latin typeface="Noto Sans KR Medium" panose="020B0600000000000000" pitchFamily="34" charset="-127"/>
                <a:ea typeface="Noto Sans KR Medium" panose="020B0600000000000000" pitchFamily="34" charset="-127"/>
              </a:rPr>
              <a:t>네이버</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카카오를</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제외한</a:t>
            </a:r>
            <a:r>
              <a:rPr lang="en-US" sz="2400" b="1" dirty="0">
                <a:solidFill>
                  <a:srgbClr val="1F3864"/>
                </a:solidFill>
                <a:latin typeface="Noto Sans KR Medium" panose="020B0600000000000000" pitchFamily="34" charset="-127"/>
                <a:ea typeface="Noto Sans KR Medium" panose="020B0600000000000000" pitchFamily="34" charset="-127"/>
              </a:rPr>
              <a:t> 5개 </a:t>
            </a:r>
            <a:r>
              <a:rPr lang="en-US" sz="2400" b="1" dirty="0" err="1">
                <a:solidFill>
                  <a:srgbClr val="1F3864"/>
                </a:solidFill>
                <a:latin typeface="Noto Sans KR Medium" panose="020B0600000000000000" pitchFamily="34" charset="-127"/>
                <a:ea typeface="Noto Sans KR Medium" panose="020B0600000000000000" pitchFamily="34" charset="-127"/>
              </a:rPr>
              <a:t>종목</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선정</a:t>
            </a:r>
            <a:endParaRPr sz="2400" dirty="0">
              <a:solidFill>
                <a:srgbClr val="1F3864"/>
              </a:solidFill>
              <a:latin typeface="Noto Sans KR Medium" panose="020B0600000000000000" pitchFamily="34" charset="-127"/>
              <a:ea typeface="Noto Sans KR Medium" panose="020B0600000000000000" pitchFamily="34" charset="-127"/>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추가 기능 1" title="Web Viewer">
                <a:extLst>
                  <a:ext uri="{FF2B5EF4-FFF2-40B4-BE49-F238E27FC236}">
                    <a16:creationId xmlns:a16="http://schemas.microsoft.com/office/drawing/2014/main" id="{A69E4826-F05D-45BF-BEF3-5FBEFBFA344A}"/>
                  </a:ext>
                </a:extLst>
              </p:cNvPr>
              <p:cNvGraphicFramePr>
                <a:graphicFrameLocks noGrp="1"/>
              </p:cNvGraphicFramePr>
              <p:nvPr>
                <p:extLst>
                  <p:ext uri="{D42A27DB-BD31-4B8C-83A1-F6EECF244321}">
                    <p14:modId xmlns:p14="http://schemas.microsoft.com/office/powerpoint/2010/main" val="4142975499"/>
                  </p:ext>
                </p:extLst>
              </p:nvPr>
            </p:nvGraphicFramePr>
            <p:xfrm>
              <a:off x="1668064" y="2797593"/>
              <a:ext cx="15680533" cy="6730166"/>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추가 기능 1" title="Web Viewer">
                <a:extLst>
                  <a:ext uri="{FF2B5EF4-FFF2-40B4-BE49-F238E27FC236}">
                    <a16:creationId xmlns:a16="http://schemas.microsoft.com/office/drawing/2014/main" id="{A69E4826-F05D-45BF-BEF3-5FBEFBFA344A}"/>
                  </a:ext>
                </a:extLst>
              </p:cNvPr>
              <p:cNvPicPr>
                <a:picLocks noGrp="1" noRot="1" noChangeAspect="1" noMove="1" noResize="1" noEditPoints="1" noAdjustHandles="1" noChangeArrowheads="1" noChangeShapeType="1"/>
              </p:cNvPicPr>
              <p:nvPr/>
            </p:nvPicPr>
            <p:blipFill>
              <a:blip r:embed="rId4"/>
              <a:stretch>
                <a:fillRect/>
              </a:stretch>
            </p:blipFill>
            <p:spPr>
              <a:xfrm>
                <a:off x="1668064" y="2797593"/>
                <a:ext cx="15680533" cy="6730166"/>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10"/>
          <p:cNvGrpSpPr/>
          <p:nvPr/>
        </p:nvGrpSpPr>
        <p:grpSpPr>
          <a:xfrm>
            <a:off x="10005956" y="7857667"/>
            <a:ext cx="5741981" cy="2093223"/>
            <a:chOff x="7259011" y="7692038"/>
            <a:chExt cx="5154723" cy="2093223"/>
          </a:xfrm>
        </p:grpSpPr>
        <p:pic>
          <p:nvPicPr>
            <p:cNvPr id="381" name="Google Shape;381;p10"/>
            <p:cNvPicPr preferRelativeResize="0"/>
            <p:nvPr/>
          </p:nvPicPr>
          <p:blipFill rotWithShape="1">
            <a:blip r:embed="rId3">
              <a:alphaModFix/>
            </a:blip>
            <a:srcRect/>
            <a:stretch/>
          </p:blipFill>
          <p:spPr>
            <a:xfrm>
              <a:off x="7259011" y="9676471"/>
              <a:ext cx="5154722" cy="108790"/>
            </a:xfrm>
            <a:prstGeom prst="rect">
              <a:avLst/>
            </a:prstGeom>
            <a:noFill/>
            <a:ln>
              <a:noFill/>
            </a:ln>
          </p:spPr>
        </p:pic>
        <p:sp>
          <p:nvSpPr>
            <p:cNvPr id="382" name="Google Shape;382;p10"/>
            <p:cNvSpPr/>
            <p:nvPr/>
          </p:nvSpPr>
          <p:spPr>
            <a:xfrm>
              <a:off x="7259011" y="7692038"/>
              <a:ext cx="5154723" cy="2068922"/>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pic>
        <p:nvPicPr>
          <p:cNvPr id="383" name="Google Shape;383;p10"/>
          <p:cNvPicPr preferRelativeResize="0"/>
          <p:nvPr/>
        </p:nvPicPr>
        <p:blipFill rotWithShape="1">
          <a:blip r:embed="rId4">
            <a:alphaModFix/>
          </a:blip>
          <a:srcRect l="15770" t="27820" r="9891" b="36089"/>
          <a:stretch/>
        </p:blipFill>
        <p:spPr>
          <a:xfrm>
            <a:off x="10351462" y="2088725"/>
            <a:ext cx="2464254" cy="795602"/>
          </a:xfrm>
          <a:prstGeom prst="rect">
            <a:avLst/>
          </a:prstGeom>
          <a:noFill/>
          <a:ln>
            <a:noFill/>
          </a:ln>
        </p:spPr>
      </p:pic>
      <p:pic>
        <p:nvPicPr>
          <p:cNvPr id="384" name="Google Shape;384;p10"/>
          <p:cNvPicPr preferRelativeResize="0"/>
          <p:nvPr/>
        </p:nvPicPr>
        <p:blipFill rotWithShape="1">
          <a:blip r:embed="rId5">
            <a:alphaModFix/>
          </a:blip>
          <a:srcRect/>
          <a:stretch/>
        </p:blipFill>
        <p:spPr>
          <a:xfrm>
            <a:off x="3123026" y="1943408"/>
            <a:ext cx="4234543" cy="1000159"/>
          </a:xfrm>
          <a:prstGeom prst="rect">
            <a:avLst/>
          </a:prstGeom>
          <a:noFill/>
          <a:ln>
            <a:noFill/>
          </a:ln>
        </p:spPr>
      </p:pic>
      <p:grpSp>
        <p:nvGrpSpPr>
          <p:cNvPr id="385" name="Google Shape;385;p10"/>
          <p:cNvGrpSpPr/>
          <p:nvPr/>
        </p:nvGrpSpPr>
        <p:grpSpPr>
          <a:xfrm>
            <a:off x="10351462" y="3097688"/>
            <a:ext cx="5186957" cy="4459800"/>
            <a:chOff x="9492601" y="2552217"/>
            <a:chExt cx="3609945" cy="3286125"/>
          </a:xfrm>
        </p:grpSpPr>
        <p:pic>
          <p:nvPicPr>
            <p:cNvPr id="386" name="Google Shape;386;p10"/>
            <p:cNvPicPr preferRelativeResize="0"/>
            <p:nvPr/>
          </p:nvPicPr>
          <p:blipFill rotWithShape="1">
            <a:blip r:embed="rId6">
              <a:alphaModFix/>
            </a:blip>
            <a:srcRect l="5066" r="84148"/>
            <a:stretch/>
          </p:blipFill>
          <p:spPr>
            <a:xfrm>
              <a:off x="9492601" y="2552217"/>
              <a:ext cx="777731" cy="3286125"/>
            </a:xfrm>
            <a:prstGeom prst="rect">
              <a:avLst/>
            </a:prstGeom>
            <a:noFill/>
            <a:ln>
              <a:noFill/>
            </a:ln>
          </p:spPr>
        </p:pic>
        <p:pic>
          <p:nvPicPr>
            <p:cNvPr id="387" name="Google Shape;387;p10"/>
            <p:cNvPicPr preferRelativeResize="0"/>
            <p:nvPr/>
          </p:nvPicPr>
          <p:blipFill rotWithShape="1">
            <a:blip r:embed="rId6">
              <a:alphaModFix/>
            </a:blip>
            <a:srcRect l="60720"/>
            <a:stretch/>
          </p:blipFill>
          <p:spPr>
            <a:xfrm>
              <a:off x="10270332" y="2552217"/>
              <a:ext cx="2832214" cy="3286125"/>
            </a:xfrm>
            <a:prstGeom prst="rect">
              <a:avLst/>
            </a:prstGeom>
            <a:noFill/>
            <a:ln>
              <a:noFill/>
            </a:ln>
          </p:spPr>
        </p:pic>
      </p:grpSp>
      <p:grpSp>
        <p:nvGrpSpPr>
          <p:cNvPr id="388" name="Google Shape;388;p10"/>
          <p:cNvGrpSpPr/>
          <p:nvPr/>
        </p:nvGrpSpPr>
        <p:grpSpPr>
          <a:xfrm>
            <a:off x="3123026" y="3074699"/>
            <a:ext cx="5840100" cy="4455622"/>
            <a:chOff x="1676059" y="3519487"/>
            <a:chExt cx="4881902" cy="3693210"/>
          </a:xfrm>
        </p:grpSpPr>
        <p:pic>
          <p:nvPicPr>
            <p:cNvPr id="389" name="Google Shape;389;p10"/>
            <p:cNvPicPr preferRelativeResize="0"/>
            <p:nvPr/>
          </p:nvPicPr>
          <p:blipFill rotWithShape="1">
            <a:blip r:embed="rId7">
              <a:alphaModFix/>
            </a:blip>
            <a:srcRect t="8766"/>
            <a:stretch/>
          </p:blipFill>
          <p:spPr>
            <a:xfrm>
              <a:off x="1676059" y="3519487"/>
              <a:ext cx="4876800" cy="3693210"/>
            </a:xfrm>
            <a:prstGeom prst="rect">
              <a:avLst/>
            </a:prstGeom>
            <a:noFill/>
            <a:ln>
              <a:noFill/>
            </a:ln>
          </p:spPr>
        </p:pic>
        <p:pic>
          <p:nvPicPr>
            <p:cNvPr id="390" name="Google Shape;390;p10"/>
            <p:cNvPicPr preferRelativeResize="0"/>
            <p:nvPr/>
          </p:nvPicPr>
          <p:blipFill rotWithShape="1">
            <a:blip r:embed="rId7">
              <a:alphaModFix/>
            </a:blip>
            <a:srcRect l="19575" t="3252" b="91100"/>
            <a:stretch/>
          </p:blipFill>
          <p:spPr>
            <a:xfrm>
              <a:off x="2635816" y="3595688"/>
              <a:ext cx="3922145" cy="228599"/>
            </a:xfrm>
            <a:prstGeom prst="rect">
              <a:avLst/>
            </a:prstGeom>
            <a:noFill/>
            <a:ln>
              <a:noFill/>
            </a:ln>
          </p:spPr>
        </p:pic>
      </p:grpSp>
      <p:sp>
        <p:nvSpPr>
          <p:cNvPr id="391" name="Google Shape;391;p10"/>
          <p:cNvSpPr txBox="1"/>
          <p:nvPr/>
        </p:nvSpPr>
        <p:spPr>
          <a:xfrm>
            <a:off x="3336131" y="8026836"/>
            <a:ext cx="245030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516D76"/>
                </a:solidFill>
                <a:latin typeface="Noto Sans KR Medium" panose="020B0600000000000000" pitchFamily="34" charset="-127"/>
                <a:ea typeface="Noto Sans KR Medium" panose="020B0600000000000000" pitchFamily="34" charset="-127"/>
                <a:sym typeface="Arial"/>
              </a:rPr>
              <a:t>주식 거래 데이터</a:t>
            </a:r>
            <a:endParaRPr sz="2000" b="1" i="0" u="none" strike="noStrike" cap="none">
              <a:solidFill>
                <a:srgbClr val="516D76"/>
              </a:solidFill>
              <a:latin typeface="Noto Sans KR Medium" panose="020B0600000000000000" pitchFamily="34" charset="-127"/>
              <a:ea typeface="Noto Sans KR Medium" panose="020B0600000000000000" pitchFamily="34" charset="-127"/>
              <a:sym typeface="Arial"/>
            </a:endParaRPr>
          </a:p>
        </p:txBody>
      </p:sp>
      <p:sp>
        <p:nvSpPr>
          <p:cNvPr id="392" name="Google Shape;392;p10"/>
          <p:cNvSpPr txBox="1"/>
          <p:nvPr/>
        </p:nvSpPr>
        <p:spPr>
          <a:xfrm>
            <a:off x="3668942" y="8525472"/>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시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3" name="Google Shape;393;p10"/>
          <p:cNvSpPr txBox="1"/>
          <p:nvPr/>
        </p:nvSpPr>
        <p:spPr>
          <a:xfrm>
            <a:off x="3668942" y="8905145"/>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고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4" name="Google Shape;394;p10"/>
          <p:cNvSpPr txBox="1"/>
          <p:nvPr/>
        </p:nvSpPr>
        <p:spPr>
          <a:xfrm>
            <a:off x="3668942" y="9274477"/>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저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grpSp>
        <p:nvGrpSpPr>
          <p:cNvPr id="395" name="Google Shape;395;p10"/>
          <p:cNvGrpSpPr/>
          <p:nvPr/>
        </p:nvGrpSpPr>
        <p:grpSpPr>
          <a:xfrm>
            <a:off x="3138100" y="7857682"/>
            <a:ext cx="5670195" cy="2093224"/>
            <a:chOff x="1507331" y="7705966"/>
            <a:chExt cx="5154723" cy="2093224"/>
          </a:xfrm>
        </p:grpSpPr>
        <p:pic>
          <p:nvPicPr>
            <p:cNvPr id="396" name="Google Shape;396;p10"/>
            <p:cNvPicPr preferRelativeResize="0"/>
            <p:nvPr/>
          </p:nvPicPr>
          <p:blipFill rotWithShape="1">
            <a:blip r:embed="rId3">
              <a:alphaModFix/>
            </a:blip>
            <a:srcRect/>
            <a:stretch/>
          </p:blipFill>
          <p:spPr>
            <a:xfrm>
              <a:off x="1507331" y="9690399"/>
              <a:ext cx="5154722" cy="108790"/>
            </a:xfrm>
            <a:prstGeom prst="rect">
              <a:avLst/>
            </a:prstGeom>
            <a:noFill/>
            <a:ln>
              <a:noFill/>
            </a:ln>
          </p:spPr>
        </p:pic>
        <p:sp>
          <p:nvSpPr>
            <p:cNvPr id="397" name="Google Shape;397;p10"/>
            <p:cNvSpPr/>
            <p:nvPr/>
          </p:nvSpPr>
          <p:spPr>
            <a:xfrm>
              <a:off x="1507331" y="7705966"/>
              <a:ext cx="5154723" cy="2068922"/>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sp>
        <p:nvSpPr>
          <p:cNvPr id="398" name="Google Shape;398;p10"/>
          <p:cNvSpPr txBox="1"/>
          <p:nvPr/>
        </p:nvSpPr>
        <p:spPr>
          <a:xfrm>
            <a:off x="5948501" y="8521976"/>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종    가</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99" name="Google Shape;399;p10"/>
          <p:cNvSpPr txBox="1"/>
          <p:nvPr/>
        </p:nvSpPr>
        <p:spPr>
          <a:xfrm>
            <a:off x="5948501" y="8891308"/>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거래량</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0" name="Google Shape;400;p10"/>
          <p:cNvSpPr txBox="1"/>
          <p:nvPr/>
        </p:nvSpPr>
        <p:spPr>
          <a:xfrm>
            <a:off x="4808721" y="8512379"/>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Open</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1" name="Google Shape;401;p10"/>
          <p:cNvSpPr txBox="1"/>
          <p:nvPr/>
        </p:nvSpPr>
        <p:spPr>
          <a:xfrm>
            <a:off x="4808721" y="8892052"/>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High</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2" name="Google Shape;402;p10"/>
          <p:cNvSpPr txBox="1"/>
          <p:nvPr/>
        </p:nvSpPr>
        <p:spPr>
          <a:xfrm>
            <a:off x="4808721" y="9261384"/>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Low</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3" name="Google Shape;403;p10"/>
          <p:cNvSpPr txBox="1"/>
          <p:nvPr/>
        </p:nvSpPr>
        <p:spPr>
          <a:xfrm>
            <a:off x="7088280" y="8508883"/>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Close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4" name="Google Shape;404;p10"/>
          <p:cNvSpPr txBox="1"/>
          <p:nvPr/>
        </p:nvSpPr>
        <p:spPr>
          <a:xfrm>
            <a:off x="7088280" y="8878215"/>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Volume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5" name="Google Shape;405;p10"/>
          <p:cNvSpPr txBox="1"/>
          <p:nvPr/>
        </p:nvSpPr>
        <p:spPr>
          <a:xfrm>
            <a:off x="5948500" y="9248291"/>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변동률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6" name="Google Shape;406;p10"/>
          <p:cNvSpPr txBox="1"/>
          <p:nvPr/>
        </p:nvSpPr>
        <p:spPr>
          <a:xfrm>
            <a:off x="7088279" y="9235198"/>
            <a:ext cx="15969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Change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07" name="Google Shape;407;p10"/>
          <p:cNvSpPr txBox="1"/>
          <p:nvPr/>
        </p:nvSpPr>
        <p:spPr>
          <a:xfrm>
            <a:off x="10250776" y="8026836"/>
            <a:ext cx="245030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err="1">
                <a:solidFill>
                  <a:srgbClr val="516D76"/>
                </a:solidFill>
                <a:latin typeface="Noto Sans KR Medium" panose="020B0600000000000000" pitchFamily="34" charset="-127"/>
                <a:ea typeface="Noto Sans KR Medium" panose="020B0600000000000000" pitchFamily="34" charset="-127"/>
                <a:sym typeface="Arial"/>
              </a:rPr>
              <a:t>재무</a:t>
            </a:r>
            <a:r>
              <a:rPr lang="en-US"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rPr>
              <a:t> </a:t>
            </a:r>
            <a:r>
              <a:rPr lang="ko-KR" altLang="en-US" sz="2000" b="1" dirty="0">
                <a:solidFill>
                  <a:srgbClr val="516D76"/>
                </a:solidFill>
                <a:latin typeface="Noto Sans KR Medium" panose="020B0600000000000000" pitchFamily="34" charset="-127"/>
                <a:ea typeface="Noto Sans KR Medium" panose="020B0600000000000000" pitchFamily="34" charset="-127"/>
              </a:rPr>
              <a:t>지표</a:t>
            </a:r>
            <a:r>
              <a:rPr lang="en-US"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rPr>
              <a:t> </a:t>
            </a:r>
            <a:r>
              <a:rPr lang="en-US" sz="2000" b="1" i="0" u="none" strike="noStrike" cap="none" dirty="0" err="1">
                <a:solidFill>
                  <a:srgbClr val="516D76"/>
                </a:solidFill>
                <a:latin typeface="Noto Sans KR Medium" panose="020B0600000000000000" pitchFamily="34" charset="-127"/>
                <a:ea typeface="Noto Sans KR Medium" panose="020B0600000000000000" pitchFamily="34" charset="-127"/>
                <a:sym typeface="Arial"/>
              </a:rPr>
              <a:t>데이터</a:t>
            </a:r>
            <a:endParaRPr sz="2000" b="1" i="0" u="none" strike="noStrike" cap="none" dirty="0">
              <a:solidFill>
                <a:srgbClr val="516D76"/>
              </a:solidFill>
              <a:latin typeface="Noto Sans KR Medium" panose="020B0600000000000000" pitchFamily="34" charset="-127"/>
              <a:ea typeface="Noto Sans KR Medium" panose="020B0600000000000000" pitchFamily="34" charset="-127"/>
              <a:sym typeface="Arial"/>
            </a:endParaRPr>
          </a:p>
        </p:txBody>
      </p:sp>
      <p:sp>
        <p:nvSpPr>
          <p:cNvPr id="408" name="Google Shape;408;p10"/>
          <p:cNvSpPr txBox="1"/>
          <p:nvPr/>
        </p:nvSpPr>
        <p:spPr>
          <a:xfrm>
            <a:off x="10264265" y="8654721"/>
            <a:ext cx="1831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주가수익비율</a:t>
            </a:r>
            <a:endParaRPr sz="1800" b="1"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09" name="Google Shape;409;p10"/>
          <p:cNvSpPr txBox="1"/>
          <p:nvPr/>
        </p:nvSpPr>
        <p:spPr>
          <a:xfrm>
            <a:off x="10264265" y="9109016"/>
            <a:ext cx="1831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주가순자산비율</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0" name="Google Shape;410;p10"/>
          <p:cNvSpPr txBox="1"/>
          <p:nvPr/>
        </p:nvSpPr>
        <p:spPr>
          <a:xfrm>
            <a:off x="12950816" y="8651225"/>
            <a:ext cx="1832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자기자본이익률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1" name="Google Shape;411;p10"/>
          <p:cNvSpPr txBox="1"/>
          <p:nvPr/>
        </p:nvSpPr>
        <p:spPr>
          <a:xfrm>
            <a:off x="12950816" y="9095178"/>
            <a:ext cx="1832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총자산순이익률</a:t>
            </a:r>
            <a:endParaRPr sz="18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412" name="Google Shape;412;p10"/>
          <p:cNvSpPr txBox="1"/>
          <p:nvPr/>
        </p:nvSpPr>
        <p:spPr>
          <a:xfrm>
            <a:off x="12069712" y="8641627"/>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PER</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3" name="Google Shape;413;p10"/>
          <p:cNvSpPr txBox="1"/>
          <p:nvPr/>
        </p:nvSpPr>
        <p:spPr>
          <a:xfrm>
            <a:off x="12069712" y="9095924"/>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83A1A9"/>
                </a:solidFill>
                <a:latin typeface="Noto Sans KR Medium" panose="020B0600000000000000" pitchFamily="34" charset="-127"/>
                <a:ea typeface="Noto Sans KR Medium" panose="020B0600000000000000" pitchFamily="34" charset="-127"/>
                <a:sym typeface="Arial"/>
              </a:rPr>
              <a:t>PBR</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4" name="Google Shape;414;p10"/>
          <p:cNvSpPr txBox="1"/>
          <p:nvPr/>
        </p:nvSpPr>
        <p:spPr>
          <a:xfrm>
            <a:off x="14731515" y="8638131"/>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ROE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5" name="Google Shape;415;p10"/>
          <p:cNvSpPr txBox="1"/>
          <p:nvPr/>
        </p:nvSpPr>
        <p:spPr>
          <a:xfrm>
            <a:off x="14731515" y="9082087"/>
            <a:ext cx="1199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83A1A9"/>
                </a:solidFill>
                <a:latin typeface="Noto Sans KR Medium" panose="020B0600000000000000" pitchFamily="34" charset="-127"/>
                <a:ea typeface="Noto Sans KR Medium" panose="020B0600000000000000" pitchFamily="34" charset="-127"/>
                <a:sym typeface="Arial"/>
              </a:rPr>
              <a:t>ROA</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6" name="Google Shape;416;p10"/>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17" name="Google Shape;417;p10"/>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418" name="Google Shape;418;p10"/>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419" name="Google Shape;419;p1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20" name="Google Shape;420;p10"/>
          <p:cNvSpPr txBox="1"/>
          <p:nvPr/>
        </p:nvSpPr>
        <p:spPr>
          <a:xfrm>
            <a:off x="1191331" y="1113418"/>
            <a:ext cx="6553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주식‧재무</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지표</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11"/>
          <p:cNvPicPr preferRelativeResize="0"/>
          <p:nvPr/>
        </p:nvPicPr>
        <p:blipFill rotWithShape="1">
          <a:blip r:embed="rId3">
            <a:alphaModFix/>
          </a:blip>
          <a:srcRect/>
          <a:stretch/>
        </p:blipFill>
        <p:spPr>
          <a:xfrm>
            <a:off x="1126331" y="3356956"/>
            <a:ext cx="3086100" cy="723900"/>
          </a:xfrm>
          <a:prstGeom prst="rect">
            <a:avLst/>
          </a:prstGeom>
          <a:noFill/>
          <a:ln>
            <a:noFill/>
          </a:ln>
        </p:spPr>
      </p:pic>
      <p:pic>
        <p:nvPicPr>
          <p:cNvPr id="426" name="Google Shape;426;p11"/>
          <p:cNvPicPr preferRelativeResize="0"/>
          <p:nvPr/>
        </p:nvPicPr>
        <p:blipFill rotWithShape="1">
          <a:blip r:embed="rId4">
            <a:alphaModFix/>
          </a:blip>
          <a:srcRect/>
          <a:stretch/>
        </p:blipFill>
        <p:spPr>
          <a:xfrm>
            <a:off x="12798881" y="3278791"/>
            <a:ext cx="3076575" cy="895350"/>
          </a:xfrm>
          <a:prstGeom prst="rect">
            <a:avLst/>
          </a:prstGeom>
          <a:noFill/>
          <a:ln>
            <a:noFill/>
          </a:ln>
        </p:spPr>
      </p:pic>
      <p:pic>
        <p:nvPicPr>
          <p:cNvPr id="427" name="Google Shape;427;p11"/>
          <p:cNvPicPr preferRelativeResize="0"/>
          <p:nvPr/>
        </p:nvPicPr>
        <p:blipFill rotWithShape="1">
          <a:blip r:embed="rId5">
            <a:alphaModFix/>
          </a:blip>
          <a:srcRect/>
          <a:stretch/>
        </p:blipFill>
        <p:spPr>
          <a:xfrm>
            <a:off x="4556347" y="3235928"/>
            <a:ext cx="2461019" cy="937531"/>
          </a:xfrm>
          <a:prstGeom prst="rect">
            <a:avLst/>
          </a:prstGeom>
          <a:noFill/>
          <a:ln>
            <a:noFill/>
          </a:ln>
        </p:spPr>
      </p:pic>
      <p:pic>
        <p:nvPicPr>
          <p:cNvPr id="428" name="Google Shape;428;p11"/>
          <p:cNvPicPr preferRelativeResize="0"/>
          <p:nvPr/>
        </p:nvPicPr>
        <p:blipFill rotWithShape="1">
          <a:blip r:embed="rId6">
            <a:alphaModFix/>
          </a:blip>
          <a:srcRect/>
          <a:stretch/>
        </p:blipFill>
        <p:spPr>
          <a:xfrm>
            <a:off x="15875456" y="3235928"/>
            <a:ext cx="2609850" cy="981075"/>
          </a:xfrm>
          <a:prstGeom prst="rect">
            <a:avLst/>
          </a:prstGeom>
          <a:noFill/>
          <a:ln>
            <a:noFill/>
          </a:ln>
        </p:spPr>
      </p:pic>
      <p:pic>
        <p:nvPicPr>
          <p:cNvPr id="429" name="Google Shape;429;p11"/>
          <p:cNvPicPr preferRelativeResize="0"/>
          <p:nvPr/>
        </p:nvPicPr>
        <p:blipFill rotWithShape="1">
          <a:blip r:embed="rId7">
            <a:alphaModFix/>
          </a:blip>
          <a:srcRect/>
          <a:stretch/>
        </p:blipFill>
        <p:spPr>
          <a:xfrm>
            <a:off x="8863452" y="3164722"/>
            <a:ext cx="3931415" cy="1046729"/>
          </a:xfrm>
          <a:prstGeom prst="rect">
            <a:avLst/>
          </a:prstGeom>
          <a:noFill/>
          <a:ln>
            <a:noFill/>
          </a:ln>
        </p:spPr>
      </p:pic>
      <p:sp>
        <p:nvSpPr>
          <p:cNvPr id="430" name="Google Shape;430;p11"/>
          <p:cNvSpPr txBox="1"/>
          <p:nvPr/>
        </p:nvSpPr>
        <p:spPr>
          <a:xfrm>
            <a:off x="2309356" y="2320649"/>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경제 일간지</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431" name="Google Shape;431;p11"/>
          <p:cNvSpPr txBox="1"/>
          <p:nvPr/>
        </p:nvSpPr>
        <p:spPr>
          <a:xfrm>
            <a:off x="11344277" y="2251699"/>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주식 유튜브 채널</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432" name="Google Shape;432;p11"/>
          <p:cNvPicPr preferRelativeResize="0"/>
          <p:nvPr/>
        </p:nvPicPr>
        <p:blipFill rotWithShape="1">
          <a:blip r:embed="rId8">
            <a:alphaModFix/>
          </a:blip>
          <a:srcRect/>
          <a:stretch/>
        </p:blipFill>
        <p:spPr>
          <a:xfrm>
            <a:off x="2805091" y="2906315"/>
            <a:ext cx="2484000" cy="50291"/>
          </a:xfrm>
          <a:prstGeom prst="rect">
            <a:avLst/>
          </a:prstGeom>
          <a:noFill/>
          <a:ln>
            <a:noFill/>
          </a:ln>
        </p:spPr>
      </p:pic>
      <p:pic>
        <p:nvPicPr>
          <p:cNvPr id="433" name="Google Shape;433;p11"/>
          <p:cNvPicPr preferRelativeResize="0"/>
          <p:nvPr/>
        </p:nvPicPr>
        <p:blipFill rotWithShape="1">
          <a:blip r:embed="rId8">
            <a:alphaModFix/>
          </a:blip>
          <a:srcRect/>
          <a:stretch/>
        </p:blipFill>
        <p:spPr>
          <a:xfrm>
            <a:off x="11534011" y="2862511"/>
            <a:ext cx="3096000" cy="50291"/>
          </a:xfrm>
          <a:prstGeom prst="rect">
            <a:avLst/>
          </a:prstGeom>
          <a:noFill/>
          <a:ln>
            <a:noFill/>
          </a:ln>
        </p:spPr>
      </p:pic>
      <p:pic>
        <p:nvPicPr>
          <p:cNvPr id="434" name="Google Shape;434;p11"/>
          <p:cNvPicPr preferRelativeResize="0"/>
          <p:nvPr/>
        </p:nvPicPr>
        <p:blipFill rotWithShape="1">
          <a:blip r:embed="rId9">
            <a:alphaModFix/>
          </a:blip>
          <a:srcRect l="18594"/>
          <a:stretch/>
        </p:blipFill>
        <p:spPr>
          <a:xfrm>
            <a:off x="821531" y="4471215"/>
            <a:ext cx="7163644" cy="5038451"/>
          </a:xfrm>
          <a:prstGeom prst="rect">
            <a:avLst/>
          </a:prstGeom>
          <a:noFill/>
          <a:ln>
            <a:noFill/>
          </a:ln>
        </p:spPr>
      </p:pic>
      <p:sp>
        <p:nvSpPr>
          <p:cNvPr id="435" name="Google Shape;435;p11"/>
          <p:cNvSpPr/>
          <p:nvPr/>
        </p:nvSpPr>
        <p:spPr>
          <a:xfrm>
            <a:off x="853259" y="5124761"/>
            <a:ext cx="5998369" cy="528326"/>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36" name="Google Shape;436;p11"/>
          <p:cNvSpPr/>
          <p:nvPr/>
        </p:nvSpPr>
        <p:spPr>
          <a:xfrm>
            <a:off x="1441428" y="5852149"/>
            <a:ext cx="993316" cy="21108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37" name="Google Shape;437;p11"/>
          <p:cNvSpPr/>
          <p:nvPr/>
        </p:nvSpPr>
        <p:spPr>
          <a:xfrm>
            <a:off x="830262" y="8516158"/>
            <a:ext cx="4954566" cy="993508"/>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438" name="Google Shape;438;p11"/>
          <p:cNvPicPr preferRelativeResize="0"/>
          <p:nvPr/>
        </p:nvPicPr>
        <p:blipFill rotWithShape="1">
          <a:blip r:embed="rId10">
            <a:alphaModFix/>
          </a:blip>
          <a:srcRect/>
          <a:stretch/>
        </p:blipFill>
        <p:spPr>
          <a:xfrm>
            <a:off x="8745998" y="4769436"/>
            <a:ext cx="6092031" cy="4740231"/>
          </a:xfrm>
          <a:prstGeom prst="rect">
            <a:avLst/>
          </a:prstGeom>
          <a:noFill/>
          <a:ln>
            <a:noFill/>
          </a:ln>
        </p:spPr>
      </p:pic>
      <p:pic>
        <p:nvPicPr>
          <p:cNvPr id="439" name="Google Shape;439;p11"/>
          <p:cNvPicPr preferRelativeResize="0"/>
          <p:nvPr/>
        </p:nvPicPr>
        <p:blipFill rotWithShape="1">
          <a:blip r:embed="rId11">
            <a:alphaModFix/>
          </a:blip>
          <a:srcRect/>
          <a:stretch/>
        </p:blipFill>
        <p:spPr>
          <a:xfrm>
            <a:off x="14966195" y="4771023"/>
            <a:ext cx="3519110" cy="4379142"/>
          </a:xfrm>
          <a:prstGeom prst="rect">
            <a:avLst/>
          </a:prstGeom>
          <a:noFill/>
          <a:ln>
            <a:noFill/>
          </a:ln>
        </p:spPr>
      </p:pic>
      <p:sp>
        <p:nvSpPr>
          <p:cNvPr id="440" name="Google Shape;440;p11"/>
          <p:cNvSpPr/>
          <p:nvPr/>
        </p:nvSpPr>
        <p:spPr>
          <a:xfrm>
            <a:off x="8670131" y="8211681"/>
            <a:ext cx="1759720" cy="45247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1" name="Google Shape;441;p11"/>
          <p:cNvSpPr/>
          <p:nvPr/>
        </p:nvSpPr>
        <p:spPr>
          <a:xfrm>
            <a:off x="8898731" y="8995901"/>
            <a:ext cx="1454314" cy="45247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2" name="Google Shape;442;p11"/>
          <p:cNvSpPr/>
          <p:nvPr/>
        </p:nvSpPr>
        <p:spPr>
          <a:xfrm>
            <a:off x="15528131" y="5124761"/>
            <a:ext cx="2514600" cy="3614426"/>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443" name="Google Shape;443;p11"/>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44" name="Google Shape;444;p11"/>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445" name="Google Shape;445;p11"/>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446" name="Google Shape;446;p1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47" name="Google Shape;447;p11"/>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경제</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일간지‧주식</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콘텐츠</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유튜브</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채널</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1"/>
        <p:cNvGrpSpPr/>
        <p:nvPr/>
      </p:nvGrpSpPr>
      <p:grpSpPr>
        <a:xfrm>
          <a:off x="0" y="0"/>
          <a:ext cx="0" cy="0"/>
          <a:chOff x="0" y="0"/>
          <a:chExt cx="0" cy="0"/>
        </a:xfrm>
      </p:grpSpPr>
      <p:pic>
        <p:nvPicPr>
          <p:cNvPr id="452" name="Google Shape;452;gf59b30ca06_0_0"/>
          <p:cNvPicPr preferRelativeResize="0"/>
          <p:nvPr/>
        </p:nvPicPr>
        <p:blipFill rotWithShape="1">
          <a:blip r:embed="rId3">
            <a:alphaModFix/>
          </a:blip>
          <a:srcRect/>
          <a:stretch/>
        </p:blipFill>
        <p:spPr>
          <a:xfrm>
            <a:off x="2051550" y="8230850"/>
            <a:ext cx="6802475" cy="1198512"/>
          </a:xfrm>
          <a:prstGeom prst="rect">
            <a:avLst/>
          </a:prstGeom>
          <a:noFill/>
          <a:ln>
            <a:noFill/>
          </a:ln>
        </p:spPr>
      </p:pic>
      <p:pic>
        <p:nvPicPr>
          <p:cNvPr id="453" name="Google Shape;453;gf59b30ca06_0_0"/>
          <p:cNvPicPr preferRelativeResize="0"/>
          <p:nvPr/>
        </p:nvPicPr>
        <p:blipFill rotWithShape="1">
          <a:blip r:embed="rId3">
            <a:alphaModFix/>
          </a:blip>
          <a:srcRect/>
          <a:stretch/>
        </p:blipFill>
        <p:spPr>
          <a:xfrm>
            <a:off x="10551075" y="8230850"/>
            <a:ext cx="6802475" cy="1198512"/>
          </a:xfrm>
          <a:prstGeom prst="rect">
            <a:avLst/>
          </a:prstGeom>
          <a:noFill/>
          <a:ln>
            <a:noFill/>
          </a:ln>
        </p:spPr>
      </p:pic>
      <p:sp>
        <p:nvSpPr>
          <p:cNvPr id="454" name="Google Shape;454;gf59b30ca06_0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55" name="Google Shape;455;gf59b30ca06_0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14</a:t>
            </a:fld>
            <a:r>
              <a:rPr lang="en-US" sz="1050" b="1">
                <a:solidFill>
                  <a:srgbClr val="212D50"/>
                </a:solidFill>
                <a:cs typeface="Arial"/>
                <a:sym typeface="Arial"/>
              </a:rPr>
              <a:t>P</a:t>
            </a:r>
            <a:endParaRPr/>
          </a:p>
        </p:txBody>
      </p:sp>
      <p:cxnSp>
        <p:nvCxnSpPr>
          <p:cNvPr id="456" name="Google Shape;456;gf59b30ca06_0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457" name="Google Shape;457;gf59b30ca06_0_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58" name="Google Shape;458;gf59b30ca06_0_0"/>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내역</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pic>
        <p:nvPicPr>
          <p:cNvPr id="459" name="Google Shape;459;gf59b30ca06_0_0"/>
          <p:cNvPicPr preferRelativeResize="0"/>
          <p:nvPr/>
        </p:nvPicPr>
        <p:blipFill>
          <a:blip r:embed="rId4">
            <a:alphaModFix/>
          </a:blip>
          <a:stretch>
            <a:fillRect/>
          </a:stretch>
        </p:blipFill>
        <p:spPr>
          <a:xfrm>
            <a:off x="1085850" y="2763963"/>
            <a:ext cx="9017724" cy="2185096"/>
          </a:xfrm>
          <a:prstGeom prst="rect">
            <a:avLst/>
          </a:prstGeom>
          <a:noFill/>
          <a:ln>
            <a:noFill/>
          </a:ln>
        </p:spPr>
      </p:pic>
      <p:pic>
        <p:nvPicPr>
          <p:cNvPr id="460" name="Google Shape;460;gf59b30ca06_0_0"/>
          <p:cNvPicPr preferRelativeResize="0"/>
          <p:nvPr/>
        </p:nvPicPr>
        <p:blipFill>
          <a:blip r:embed="rId5">
            <a:alphaModFix/>
          </a:blip>
          <a:stretch>
            <a:fillRect/>
          </a:stretch>
        </p:blipFill>
        <p:spPr>
          <a:xfrm>
            <a:off x="1122809" y="5462883"/>
            <a:ext cx="8943810" cy="2320742"/>
          </a:xfrm>
          <a:prstGeom prst="rect">
            <a:avLst/>
          </a:prstGeom>
          <a:noFill/>
          <a:ln>
            <a:noFill/>
          </a:ln>
        </p:spPr>
      </p:pic>
      <p:pic>
        <p:nvPicPr>
          <p:cNvPr id="461" name="Google Shape;461;gf59b30ca06_0_0"/>
          <p:cNvPicPr preferRelativeResize="0"/>
          <p:nvPr/>
        </p:nvPicPr>
        <p:blipFill>
          <a:blip r:embed="rId6">
            <a:alphaModFix/>
          </a:blip>
          <a:stretch>
            <a:fillRect/>
          </a:stretch>
        </p:blipFill>
        <p:spPr>
          <a:xfrm>
            <a:off x="10246275" y="2765947"/>
            <a:ext cx="7413070" cy="2447887"/>
          </a:xfrm>
          <a:prstGeom prst="rect">
            <a:avLst/>
          </a:prstGeom>
          <a:noFill/>
          <a:ln>
            <a:noFill/>
          </a:ln>
        </p:spPr>
      </p:pic>
      <p:pic>
        <p:nvPicPr>
          <p:cNvPr id="462" name="Google Shape;462;gf59b30ca06_0_0"/>
          <p:cNvPicPr preferRelativeResize="0"/>
          <p:nvPr/>
        </p:nvPicPr>
        <p:blipFill>
          <a:blip r:embed="rId7">
            <a:alphaModFix/>
          </a:blip>
          <a:stretch>
            <a:fillRect/>
          </a:stretch>
        </p:blipFill>
        <p:spPr>
          <a:xfrm>
            <a:off x="10246275" y="5388910"/>
            <a:ext cx="7413074" cy="2447887"/>
          </a:xfrm>
          <a:prstGeom prst="rect">
            <a:avLst/>
          </a:prstGeom>
          <a:noFill/>
          <a:ln>
            <a:noFill/>
          </a:ln>
        </p:spPr>
      </p:pic>
      <p:sp>
        <p:nvSpPr>
          <p:cNvPr id="463" name="Google Shape;463;gf59b30ca06_0_0"/>
          <p:cNvSpPr txBox="1"/>
          <p:nvPr/>
        </p:nvSpPr>
        <p:spPr>
          <a:xfrm>
            <a:off x="2567088" y="8445350"/>
            <a:ext cx="57714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200" b="1" dirty="0" err="1">
                <a:solidFill>
                  <a:srgbClr val="212D50"/>
                </a:solidFill>
                <a:latin typeface="Noto Sans KR Medium" panose="020B0600000000000000" pitchFamily="34" charset="-127"/>
                <a:ea typeface="Noto Sans KR Medium" panose="020B0600000000000000" pitchFamily="34" charset="-127"/>
              </a:rPr>
              <a:t>뉴스</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기사</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일일</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데이터</a:t>
            </a:r>
            <a:r>
              <a:rPr lang="en-US" sz="2200" b="1" dirty="0">
                <a:solidFill>
                  <a:srgbClr val="212D50"/>
                </a:solidFill>
                <a:latin typeface="Noto Sans KR Medium" panose="020B0600000000000000" pitchFamily="34" charset="-127"/>
                <a:ea typeface="Noto Sans KR Medium" panose="020B0600000000000000" pitchFamily="34" charset="-127"/>
              </a:rPr>
              <a:t> 수 </a:t>
            </a:r>
            <a:r>
              <a:rPr lang="en-US" sz="2200" b="1" dirty="0" err="1">
                <a:solidFill>
                  <a:srgbClr val="212D50"/>
                </a:solidFill>
                <a:highlight>
                  <a:srgbClr val="FFE599"/>
                </a:highlight>
                <a:latin typeface="Noto Sans KR Medium" panose="020B0600000000000000" pitchFamily="34" charset="-127"/>
                <a:ea typeface="Noto Sans KR Medium" panose="020B0600000000000000" pitchFamily="34" charset="-127"/>
              </a:rPr>
              <a:t>평균</a:t>
            </a:r>
            <a:r>
              <a:rPr lang="en-US" sz="2200" b="1" dirty="0">
                <a:solidFill>
                  <a:srgbClr val="212D50"/>
                </a:solidFill>
                <a:highlight>
                  <a:srgbClr val="FFE599"/>
                </a:highlight>
                <a:latin typeface="Noto Sans KR Medium" panose="020B0600000000000000" pitchFamily="34" charset="-127"/>
                <a:ea typeface="Noto Sans KR Medium" panose="020B0600000000000000" pitchFamily="34" charset="-127"/>
              </a:rPr>
              <a:t> 약 10개</a:t>
            </a:r>
            <a:endParaRPr sz="2200" b="1" dirty="0">
              <a:solidFill>
                <a:srgbClr val="212D50"/>
              </a:solidFill>
              <a:highlight>
                <a:srgbClr val="FFE599"/>
              </a:highlight>
              <a:latin typeface="Noto Sans KR Medium" panose="020B0600000000000000" pitchFamily="34" charset="-127"/>
              <a:ea typeface="Noto Sans KR Medium" panose="020B0600000000000000" pitchFamily="34" charset="-127"/>
            </a:endParaRPr>
          </a:p>
          <a:p>
            <a:pPr marL="0" marR="0" lvl="0" indent="0" algn="ctr" rtl="0">
              <a:lnSpc>
                <a:spcPct val="100000"/>
              </a:lnSpc>
              <a:spcBef>
                <a:spcPts val="0"/>
              </a:spcBef>
              <a:spcAft>
                <a:spcPts val="0"/>
              </a:spcAft>
              <a:buClr>
                <a:srgbClr val="000000"/>
              </a:buClr>
              <a:buSzPts val="3200"/>
              <a:buFont typeface="Arial"/>
              <a:buNone/>
            </a:pPr>
            <a:r>
              <a:rPr lang="en-US" sz="2200" b="1" dirty="0" err="1">
                <a:solidFill>
                  <a:srgbClr val="212D50"/>
                </a:solidFill>
                <a:latin typeface="Noto Sans KR Medium" panose="020B0600000000000000" pitchFamily="34" charset="-127"/>
                <a:ea typeface="Noto Sans KR Medium" panose="020B0600000000000000" pitchFamily="34" charset="-127"/>
              </a:rPr>
              <a:t>주말엔</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기사량이</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적어</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평균</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이하로</a:t>
            </a:r>
            <a:r>
              <a:rPr lang="en-US" sz="2200" b="1" dirty="0">
                <a:solidFill>
                  <a:srgbClr val="212D50"/>
                </a:solidFill>
                <a:latin typeface="Noto Sans KR Medium" panose="020B0600000000000000" pitchFamily="34" charset="-127"/>
                <a:ea typeface="Noto Sans KR Medium" panose="020B0600000000000000" pitchFamily="34" charset="-127"/>
              </a:rPr>
              <a:t> </a:t>
            </a:r>
            <a:r>
              <a:rPr lang="en-US" sz="2200" b="1" dirty="0" err="1">
                <a:solidFill>
                  <a:srgbClr val="212D50"/>
                </a:solidFill>
                <a:latin typeface="Noto Sans KR Medium" panose="020B0600000000000000" pitchFamily="34" charset="-127"/>
                <a:ea typeface="Noto Sans KR Medium" panose="020B0600000000000000" pitchFamily="34" charset="-127"/>
              </a:rPr>
              <a:t>수집</a:t>
            </a:r>
            <a:r>
              <a:rPr lang="en-US" sz="2200" b="1" dirty="0">
                <a:solidFill>
                  <a:srgbClr val="212D50"/>
                </a:solidFill>
                <a:latin typeface="Noto Sans KR Medium" panose="020B0600000000000000" pitchFamily="34" charset="-127"/>
                <a:ea typeface="Noto Sans KR Medium" panose="020B0600000000000000" pitchFamily="34" charset="-127"/>
              </a:rPr>
              <a:t> </a:t>
            </a:r>
            <a:endParaRPr sz="22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64" name="Google Shape;464;gf59b30ca06_0_0"/>
          <p:cNvSpPr/>
          <p:nvPr/>
        </p:nvSpPr>
        <p:spPr>
          <a:xfrm>
            <a:off x="11700300" y="5399250"/>
            <a:ext cx="767700" cy="244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65" name="Google Shape;465;gf59b30ca06_0_0"/>
          <p:cNvSpPr/>
          <p:nvPr/>
        </p:nvSpPr>
        <p:spPr>
          <a:xfrm>
            <a:off x="12305025" y="2765950"/>
            <a:ext cx="616500" cy="2448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66" name="Google Shape;466;gf59b30ca06_0_0"/>
          <p:cNvSpPr txBox="1"/>
          <p:nvPr/>
        </p:nvSpPr>
        <p:spPr>
          <a:xfrm>
            <a:off x="11349812" y="8445350"/>
            <a:ext cx="52050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200" b="1">
                <a:solidFill>
                  <a:srgbClr val="212D50"/>
                </a:solidFill>
                <a:latin typeface="Noto Sans KR Medium" panose="020B0600000000000000" pitchFamily="34" charset="-127"/>
                <a:ea typeface="Noto Sans KR Medium" panose="020B0600000000000000" pitchFamily="34" charset="-127"/>
              </a:rPr>
              <a:t>유튜브 채널의 경우 해당 채널마다 </a:t>
            </a:r>
            <a:endParaRPr sz="2200" b="1">
              <a:solidFill>
                <a:srgbClr val="212D50"/>
              </a:solidFill>
              <a:latin typeface="Noto Sans KR Medium" panose="020B0600000000000000" pitchFamily="34" charset="-127"/>
              <a:ea typeface="Noto Sans KR Medium" panose="020B0600000000000000" pitchFamily="34" charset="-127"/>
            </a:endParaRPr>
          </a:p>
          <a:p>
            <a:pPr marL="0" marR="0" lvl="0" indent="0" algn="ctr" rtl="0">
              <a:lnSpc>
                <a:spcPct val="100000"/>
              </a:lnSpc>
              <a:spcBef>
                <a:spcPts val="0"/>
              </a:spcBef>
              <a:spcAft>
                <a:spcPts val="0"/>
              </a:spcAft>
              <a:buClr>
                <a:srgbClr val="000000"/>
              </a:buClr>
              <a:buSzPts val="3200"/>
              <a:buFont typeface="Arial"/>
              <a:buNone/>
            </a:pPr>
            <a:r>
              <a:rPr lang="en-US" sz="2200" b="1">
                <a:solidFill>
                  <a:srgbClr val="212D50"/>
                </a:solidFill>
                <a:latin typeface="Noto Sans KR Medium" panose="020B0600000000000000" pitchFamily="34" charset="-127"/>
                <a:ea typeface="Noto Sans KR Medium" panose="020B0600000000000000" pitchFamily="34" charset="-127"/>
              </a:rPr>
              <a:t>업로드 하는 영상의 일자가 </a:t>
            </a:r>
            <a:r>
              <a:rPr lang="en-US" sz="2200" b="1">
                <a:solidFill>
                  <a:srgbClr val="212D50"/>
                </a:solidFill>
                <a:highlight>
                  <a:srgbClr val="FFE599"/>
                </a:highlight>
                <a:latin typeface="Noto Sans KR Medium" panose="020B0600000000000000" pitchFamily="34" charset="-127"/>
                <a:ea typeface="Noto Sans KR Medium" panose="020B0600000000000000" pitchFamily="34" charset="-127"/>
              </a:rPr>
              <a:t>불규칙적임</a:t>
            </a:r>
            <a:endParaRPr sz="2200" b="1" i="0" u="none" strike="noStrike" cap="none">
              <a:solidFill>
                <a:schemeClr val="dk1"/>
              </a:solidFill>
              <a:highlight>
                <a:srgbClr val="FFE599"/>
              </a:highlight>
              <a:latin typeface="Noto Sans KR Medium" panose="020B0600000000000000" pitchFamily="34" charset="-127"/>
              <a:ea typeface="Noto Sans KR Medium" panose="020B0600000000000000" pitchFamily="34" charset="-127"/>
              <a:sym typeface="Arial"/>
            </a:endParaRPr>
          </a:p>
        </p:txBody>
      </p:sp>
      <p:sp>
        <p:nvSpPr>
          <p:cNvPr id="467" name="Google Shape;467;gf59b30ca06_0_0"/>
          <p:cNvSpPr txBox="1"/>
          <p:nvPr/>
        </p:nvSpPr>
        <p:spPr>
          <a:xfrm>
            <a:off x="1541357" y="2160850"/>
            <a:ext cx="840092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2400" b="1" dirty="0" err="1">
                <a:solidFill>
                  <a:srgbClr val="212D50"/>
                </a:solidFill>
                <a:latin typeface="Noto Sans KR Medium" panose="020B0600000000000000" pitchFamily="34" charset="-127"/>
                <a:ea typeface="Noto Sans KR Medium" panose="020B0600000000000000" pitchFamily="34" charset="-127"/>
              </a:rPr>
              <a:t>삼성전자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기준</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매일경제</a:t>
            </a:r>
            <a:r>
              <a:rPr lang="en-US" sz="2400" b="1" dirty="0">
                <a:solidFill>
                  <a:srgbClr val="212D50"/>
                </a:solidFill>
                <a:latin typeface="Noto Sans KR Medium" panose="020B0600000000000000" pitchFamily="34" charset="-127"/>
                <a:ea typeface="Noto Sans KR Medium" panose="020B0600000000000000" pitchFamily="34" charset="-127"/>
              </a:rPr>
              <a:t> · </a:t>
            </a:r>
            <a:r>
              <a:rPr lang="en-US" sz="2400" b="1" dirty="0" err="1">
                <a:solidFill>
                  <a:srgbClr val="212D50"/>
                </a:solidFill>
                <a:latin typeface="Noto Sans KR Medium" panose="020B0600000000000000" pitchFamily="34" charset="-127"/>
                <a:ea typeface="Noto Sans KR Medium" panose="020B0600000000000000" pitchFamily="34" charset="-127"/>
              </a:rPr>
              <a:t>아시아경제</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일별</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기사량</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1600" b="1" dirty="0">
                <a:solidFill>
                  <a:srgbClr val="212D50"/>
                </a:solidFill>
                <a:latin typeface="Noto Sans KR Medium" panose="020B0600000000000000" pitchFamily="34" charset="-127"/>
                <a:ea typeface="Noto Sans KR Medium" panose="020B0600000000000000" pitchFamily="34" charset="-127"/>
              </a:rPr>
              <a:t>(2021.09.03)</a:t>
            </a:r>
            <a:endParaRPr sz="11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468" name="Google Shape;468;gf59b30ca06_0_0"/>
          <p:cNvSpPr txBox="1"/>
          <p:nvPr/>
        </p:nvSpPr>
        <p:spPr>
          <a:xfrm>
            <a:off x="10769599" y="2160850"/>
            <a:ext cx="635725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2400" b="1" dirty="0" err="1">
                <a:solidFill>
                  <a:srgbClr val="212D50"/>
                </a:solidFill>
                <a:latin typeface="Noto Sans KR Medium" panose="020B0600000000000000" pitchFamily="34" charset="-127"/>
                <a:ea typeface="Noto Sans KR Medium" panose="020B0600000000000000" pitchFamily="34" charset="-127"/>
              </a:rPr>
              <a:t>삼성전자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기준</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유튜브채널</a:t>
            </a:r>
            <a:r>
              <a:rPr lang="en-US" sz="2400" b="1" dirty="0">
                <a:solidFill>
                  <a:srgbClr val="212D50"/>
                </a:solidFill>
                <a:latin typeface="Noto Sans KR Medium" panose="020B0600000000000000" pitchFamily="34" charset="-127"/>
                <a:ea typeface="Noto Sans KR Medium" panose="020B0600000000000000" pitchFamily="34" charset="-127"/>
              </a:rPr>
              <a:t> </a:t>
            </a:r>
            <a:r>
              <a:rPr lang="en-US" sz="2400" b="1" dirty="0" err="1">
                <a:solidFill>
                  <a:srgbClr val="212D50"/>
                </a:solidFill>
                <a:latin typeface="Noto Sans KR Medium" panose="020B0600000000000000" pitchFamily="34" charset="-127"/>
                <a:ea typeface="Noto Sans KR Medium" panose="020B0600000000000000" pitchFamily="34" charset="-127"/>
              </a:rPr>
              <a:t>삼프로TV</a:t>
            </a:r>
            <a:r>
              <a:rPr lang="en-US" sz="2400" b="1" dirty="0">
                <a:solidFill>
                  <a:srgbClr val="212D50"/>
                </a:solidFill>
                <a:latin typeface="Noto Sans KR Medium" panose="020B0600000000000000" pitchFamily="34" charset="-127"/>
                <a:ea typeface="Noto Sans KR Medium" panose="020B0600000000000000" pitchFamily="34" charset="-127"/>
              </a:rPr>
              <a:t> · </a:t>
            </a:r>
            <a:r>
              <a:rPr lang="en-US" sz="2400" b="1" dirty="0" err="1">
                <a:solidFill>
                  <a:srgbClr val="212D50"/>
                </a:solidFill>
                <a:latin typeface="Noto Sans KR Medium" panose="020B0600000000000000" pitchFamily="34" charset="-127"/>
                <a:ea typeface="Noto Sans KR Medium" panose="020B0600000000000000" pitchFamily="34" charset="-127"/>
              </a:rPr>
              <a:t>슈카월드</a:t>
            </a:r>
            <a:endParaRPr sz="18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3"/>
          <p:cNvSpPr/>
          <p:nvPr/>
        </p:nvSpPr>
        <p:spPr>
          <a:xfrm>
            <a:off x="2002625" y="1803523"/>
            <a:ext cx="15011400" cy="7658400"/>
          </a:xfrm>
          <a:prstGeom prst="rect">
            <a:avLst/>
          </a:prstGeom>
          <a:solidFill>
            <a:srgbClr val="EBEE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475" name="Google Shape;475;p13"/>
          <p:cNvCxnSpPr/>
          <p:nvPr/>
        </p:nvCxnSpPr>
        <p:spPr>
          <a:xfrm>
            <a:off x="7259916" y="5413448"/>
            <a:ext cx="808500" cy="0"/>
          </a:xfrm>
          <a:prstGeom prst="straightConnector1">
            <a:avLst/>
          </a:prstGeom>
          <a:noFill/>
          <a:ln w="19050" cap="flat" cmpd="sng">
            <a:solidFill>
              <a:srgbClr val="1F2A4B"/>
            </a:solidFill>
            <a:prstDash val="solid"/>
            <a:round/>
            <a:headEnd type="none" w="sm" len="sm"/>
            <a:tailEnd type="triangle" w="med" len="med"/>
          </a:ln>
        </p:spPr>
      </p:cxnSp>
      <p:sp>
        <p:nvSpPr>
          <p:cNvPr id="476" name="Google Shape;476;p13"/>
          <p:cNvSpPr/>
          <p:nvPr/>
        </p:nvSpPr>
        <p:spPr>
          <a:xfrm>
            <a:off x="5908006" y="3172039"/>
            <a:ext cx="16440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77" name="Google Shape;477;p13"/>
          <p:cNvSpPr/>
          <p:nvPr/>
        </p:nvSpPr>
        <p:spPr>
          <a:xfrm>
            <a:off x="2744350" y="4041560"/>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뉴스</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78" name="Google Shape;478;p13"/>
          <p:cNvSpPr/>
          <p:nvPr/>
        </p:nvSpPr>
        <p:spPr>
          <a:xfrm>
            <a:off x="2744350" y="6129728"/>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Noto Sans KR Medium" panose="020B0600000000000000" pitchFamily="34" charset="-127"/>
                <a:ea typeface="Noto Sans KR Medium" panose="020B0600000000000000" pitchFamily="34" charset="-127"/>
                <a:sym typeface="Arial"/>
              </a:rPr>
              <a:t>YouTube 스크립트</a:t>
            </a:r>
            <a:endParaRPr sz="20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79" name="Google Shape;479;p13"/>
          <p:cNvCxnSpPr/>
          <p:nvPr/>
        </p:nvCxnSpPr>
        <p:spPr>
          <a:xfrm>
            <a:off x="5107813" y="4574678"/>
            <a:ext cx="808500" cy="0"/>
          </a:xfrm>
          <a:prstGeom prst="straightConnector1">
            <a:avLst/>
          </a:prstGeom>
          <a:noFill/>
          <a:ln w="19050" cap="flat" cmpd="sng">
            <a:solidFill>
              <a:srgbClr val="1F2A4B"/>
            </a:solidFill>
            <a:prstDash val="solid"/>
            <a:round/>
            <a:headEnd type="none" w="sm" len="sm"/>
            <a:tailEnd type="triangle" w="med" len="med"/>
          </a:ln>
        </p:spPr>
      </p:cxnSp>
      <p:cxnSp>
        <p:nvCxnSpPr>
          <p:cNvPr id="480" name="Google Shape;480;p13"/>
          <p:cNvCxnSpPr/>
          <p:nvPr/>
        </p:nvCxnSpPr>
        <p:spPr>
          <a:xfrm>
            <a:off x="5107813" y="6662890"/>
            <a:ext cx="808500" cy="0"/>
          </a:xfrm>
          <a:prstGeom prst="straightConnector1">
            <a:avLst/>
          </a:prstGeom>
          <a:noFill/>
          <a:ln w="19050" cap="flat" cmpd="sng">
            <a:solidFill>
              <a:srgbClr val="1F2A4B"/>
            </a:solidFill>
            <a:prstDash val="solid"/>
            <a:round/>
            <a:headEnd type="none" w="sm" len="sm"/>
            <a:tailEnd type="triangle" w="med" len="med"/>
          </a:ln>
        </p:spPr>
      </p:cxnSp>
      <p:sp>
        <p:nvSpPr>
          <p:cNvPr id="481" name="Google Shape;481;p13"/>
          <p:cNvSpPr/>
          <p:nvPr/>
        </p:nvSpPr>
        <p:spPr>
          <a:xfrm>
            <a:off x="9745050" y="3172039"/>
            <a:ext cx="16440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Noto Sans KR Medium" panose="020B0600000000000000" pitchFamily="34" charset="-127"/>
                <a:ea typeface="Noto Sans KR Medium" panose="020B0600000000000000" pitchFamily="34" charset="-127"/>
                <a:sym typeface="Arial"/>
              </a:rPr>
              <a:t>MySQL</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82" name="Google Shape;482;p13"/>
          <p:cNvCxnSpPr/>
          <p:nvPr/>
        </p:nvCxnSpPr>
        <p:spPr>
          <a:xfrm>
            <a:off x="11417432" y="3793856"/>
            <a:ext cx="808500" cy="0"/>
          </a:xfrm>
          <a:prstGeom prst="straightConnector1">
            <a:avLst/>
          </a:prstGeom>
          <a:noFill/>
          <a:ln w="19050" cap="flat" cmpd="sng">
            <a:solidFill>
              <a:srgbClr val="1F2A4B"/>
            </a:solidFill>
            <a:prstDash val="solid"/>
            <a:round/>
            <a:headEnd type="none" w="sm" len="sm"/>
            <a:tailEnd type="triangle" w="med" len="med"/>
          </a:ln>
        </p:spPr>
      </p:cxnSp>
      <p:cxnSp>
        <p:nvCxnSpPr>
          <p:cNvPr id="483" name="Google Shape;483;p13"/>
          <p:cNvCxnSpPr/>
          <p:nvPr/>
        </p:nvCxnSpPr>
        <p:spPr>
          <a:xfrm>
            <a:off x="11417432" y="6662890"/>
            <a:ext cx="808500" cy="0"/>
          </a:xfrm>
          <a:prstGeom prst="straightConnector1">
            <a:avLst/>
          </a:prstGeom>
          <a:noFill/>
          <a:ln w="19050" cap="flat" cmpd="sng">
            <a:solidFill>
              <a:srgbClr val="1F2A4B"/>
            </a:solidFill>
            <a:prstDash val="solid"/>
            <a:round/>
            <a:headEnd type="none" w="sm" len="sm"/>
            <a:tailEnd type="triangle" w="med" len="med"/>
          </a:ln>
        </p:spPr>
      </p:cxnSp>
      <p:sp>
        <p:nvSpPr>
          <p:cNvPr id="484" name="Google Shape;484;p13"/>
          <p:cNvSpPr/>
          <p:nvPr/>
        </p:nvSpPr>
        <p:spPr>
          <a:xfrm>
            <a:off x="12302745" y="3172039"/>
            <a:ext cx="3971400" cy="1652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데이터 분석</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감성분석 · 머신러닝</a:t>
            </a:r>
            <a:r>
              <a:rPr lang="en-US" sz="2200" b="1" i="0" u="none" strike="noStrike" cap="none">
                <a:solidFill>
                  <a:schemeClr val="dk1"/>
                </a:solidFill>
                <a:latin typeface="Noto Sans KR Medium" panose="020B0600000000000000" pitchFamily="34" charset="-127"/>
                <a:ea typeface="Noto Sans KR Medium" panose="020B0600000000000000" pitchFamily="34" charset="-127"/>
                <a:sym typeface="Arial"/>
              </a:rPr>
              <a:t> · </a:t>
            </a: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딥러닝</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85" name="Google Shape;485;p13"/>
          <p:cNvSpPr/>
          <p:nvPr/>
        </p:nvSpPr>
        <p:spPr>
          <a:xfrm>
            <a:off x="12302745" y="6002667"/>
            <a:ext cx="3971400" cy="21435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대시보드</a:t>
            </a: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486" name="Google Shape;486;p13"/>
          <p:cNvPicPr preferRelativeResize="0"/>
          <p:nvPr/>
        </p:nvPicPr>
        <p:blipFill rotWithShape="1">
          <a:blip r:embed="rId3">
            <a:alphaModFix/>
          </a:blip>
          <a:srcRect/>
          <a:stretch/>
        </p:blipFill>
        <p:spPr>
          <a:xfrm>
            <a:off x="5960841" y="4334938"/>
            <a:ext cx="1538191" cy="653763"/>
          </a:xfrm>
          <a:prstGeom prst="rect">
            <a:avLst/>
          </a:prstGeom>
          <a:noFill/>
          <a:ln>
            <a:noFill/>
          </a:ln>
        </p:spPr>
      </p:pic>
      <p:pic>
        <p:nvPicPr>
          <p:cNvPr id="487" name="Google Shape;487;p13"/>
          <p:cNvPicPr preferRelativeResize="0"/>
          <p:nvPr/>
        </p:nvPicPr>
        <p:blipFill rotWithShape="1">
          <a:blip r:embed="rId4">
            <a:alphaModFix/>
          </a:blip>
          <a:srcRect/>
          <a:stretch/>
        </p:blipFill>
        <p:spPr>
          <a:xfrm>
            <a:off x="5879423" y="6410818"/>
            <a:ext cx="1701024" cy="596647"/>
          </a:xfrm>
          <a:prstGeom prst="rect">
            <a:avLst/>
          </a:prstGeom>
          <a:noFill/>
          <a:ln>
            <a:noFill/>
          </a:ln>
        </p:spPr>
      </p:pic>
      <p:pic>
        <p:nvPicPr>
          <p:cNvPr id="488" name="Google Shape;488;p13"/>
          <p:cNvPicPr preferRelativeResize="0"/>
          <p:nvPr/>
        </p:nvPicPr>
        <p:blipFill rotWithShape="1">
          <a:blip r:embed="rId5">
            <a:alphaModFix/>
          </a:blip>
          <a:srcRect/>
          <a:stretch/>
        </p:blipFill>
        <p:spPr>
          <a:xfrm>
            <a:off x="12928592" y="6898033"/>
            <a:ext cx="1053559" cy="1178393"/>
          </a:xfrm>
          <a:prstGeom prst="rect">
            <a:avLst/>
          </a:prstGeom>
          <a:noFill/>
          <a:ln>
            <a:noFill/>
          </a:ln>
        </p:spPr>
      </p:pic>
      <p:sp>
        <p:nvSpPr>
          <p:cNvPr id="489" name="Google Shape;489;p13"/>
          <p:cNvSpPr/>
          <p:nvPr/>
        </p:nvSpPr>
        <p:spPr>
          <a:xfrm>
            <a:off x="8050749" y="3172039"/>
            <a:ext cx="1449600" cy="44829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490" name="Google Shape;490;p13"/>
          <p:cNvPicPr preferRelativeResize="0"/>
          <p:nvPr/>
        </p:nvPicPr>
        <p:blipFill rotWithShape="1">
          <a:blip r:embed="rId6">
            <a:alphaModFix/>
          </a:blip>
          <a:srcRect/>
          <a:stretch/>
        </p:blipFill>
        <p:spPr>
          <a:xfrm>
            <a:off x="9889265" y="4438500"/>
            <a:ext cx="1355393" cy="2143148"/>
          </a:xfrm>
          <a:prstGeom prst="rect">
            <a:avLst/>
          </a:prstGeom>
          <a:noFill/>
          <a:ln>
            <a:noFill/>
          </a:ln>
        </p:spPr>
      </p:pic>
      <p:pic>
        <p:nvPicPr>
          <p:cNvPr id="491" name="Google Shape;491;p13"/>
          <p:cNvPicPr preferRelativeResize="0"/>
          <p:nvPr/>
        </p:nvPicPr>
        <p:blipFill rotWithShape="1">
          <a:blip r:embed="rId7">
            <a:alphaModFix/>
          </a:blip>
          <a:srcRect/>
          <a:stretch/>
        </p:blipFill>
        <p:spPr>
          <a:xfrm>
            <a:off x="13982152" y="6898033"/>
            <a:ext cx="2008573" cy="1123282"/>
          </a:xfrm>
          <a:prstGeom prst="rect">
            <a:avLst/>
          </a:prstGeom>
          <a:noFill/>
          <a:ln>
            <a:noFill/>
          </a:ln>
        </p:spPr>
      </p:pic>
      <p:pic>
        <p:nvPicPr>
          <p:cNvPr id="492" name="Google Shape;492;p13"/>
          <p:cNvPicPr preferRelativeResize="0"/>
          <p:nvPr/>
        </p:nvPicPr>
        <p:blipFill rotWithShape="1">
          <a:blip r:embed="rId8">
            <a:alphaModFix/>
          </a:blip>
          <a:srcRect/>
          <a:stretch/>
        </p:blipFill>
        <p:spPr>
          <a:xfrm>
            <a:off x="8157881" y="4982837"/>
            <a:ext cx="1235432" cy="861282"/>
          </a:xfrm>
          <a:prstGeom prst="rect">
            <a:avLst/>
          </a:prstGeom>
          <a:noFill/>
          <a:ln>
            <a:noFill/>
          </a:ln>
        </p:spPr>
      </p:pic>
      <p:sp>
        <p:nvSpPr>
          <p:cNvPr id="493" name="Google Shape;493;p13"/>
          <p:cNvSpPr/>
          <p:nvPr/>
        </p:nvSpPr>
        <p:spPr>
          <a:xfrm>
            <a:off x="5959976"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크롤링</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4" name="Google Shape;494;p13"/>
          <p:cNvSpPr/>
          <p:nvPr/>
        </p:nvSpPr>
        <p:spPr>
          <a:xfrm>
            <a:off x="8005624"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서버</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5" name="Google Shape;495;p13"/>
          <p:cNvSpPr/>
          <p:nvPr/>
        </p:nvSpPr>
        <p:spPr>
          <a:xfrm>
            <a:off x="9797021" y="2293450"/>
            <a:ext cx="15381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DB</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6" name="Google Shape;496;p13"/>
          <p:cNvSpPr/>
          <p:nvPr/>
        </p:nvSpPr>
        <p:spPr>
          <a:xfrm>
            <a:off x="12301820" y="2293450"/>
            <a:ext cx="3971400" cy="468900"/>
          </a:xfrm>
          <a:prstGeom prst="roundRect">
            <a:avLst>
              <a:gd name="adj" fmla="val 16667"/>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Noto Sans KR Medium" panose="020B0600000000000000" pitchFamily="34" charset="-127"/>
                <a:ea typeface="Noto Sans KR Medium" panose="020B0600000000000000" pitchFamily="34" charset="-127"/>
                <a:sym typeface="Arial"/>
              </a:rPr>
              <a:t>데이터 활용</a:t>
            </a:r>
            <a:endParaRPr sz="22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497" name="Google Shape;497;p13"/>
          <p:cNvSpPr/>
          <p:nvPr/>
        </p:nvSpPr>
        <p:spPr>
          <a:xfrm>
            <a:off x="2744350" y="7946124"/>
            <a:ext cx="2363463" cy="1066326"/>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Noto Sans KR Medium" panose="020B0600000000000000" pitchFamily="34" charset="-127"/>
                <a:ea typeface="Noto Sans KR Medium" panose="020B0600000000000000" pitchFamily="34" charset="-127"/>
                <a:sym typeface="Arial"/>
              </a:rPr>
              <a:t>주식 데이터</a:t>
            </a:r>
            <a:endParaRPr sz="2000" b="1"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498" name="Google Shape;498;p13"/>
          <p:cNvCxnSpPr>
            <a:endCxn id="489" idx="2"/>
          </p:cNvCxnSpPr>
          <p:nvPr/>
        </p:nvCxnSpPr>
        <p:spPr>
          <a:xfrm rot="10800000" flipH="1">
            <a:off x="5107749" y="7654939"/>
            <a:ext cx="3667800" cy="831600"/>
          </a:xfrm>
          <a:prstGeom prst="bentConnector2">
            <a:avLst/>
          </a:prstGeom>
          <a:noFill/>
          <a:ln w="19050" cap="flat" cmpd="sng">
            <a:solidFill>
              <a:srgbClr val="1F2A4B"/>
            </a:solidFill>
            <a:prstDash val="solid"/>
            <a:round/>
            <a:headEnd type="none" w="sm" len="sm"/>
            <a:tailEnd type="triangle" w="med" len="med"/>
          </a:ln>
        </p:spPr>
      </p:cxnSp>
      <p:cxnSp>
        <p:nvCxnSpPr>
          <p:cNvPr id="499" name="Google Shape;499;p13"/>
          <p:cNvCxnSpPr/>
          <p:nvPr/>
        </p:nvCxnSpPr>
        <p:spPr>
          <a:xfrm rot="10800000">
            <a:off x="11441671" y="4187374"/>
            <a:ext cx="808500" cy="0"/>
          </a:xfrm>
          <a:prstGeom prst="straightConnector1">
            <a:avLst/>
          </a:prstGeom>
          <a:noFill/>
          <a:ln w="19050" cap="flat" cmpd="sng">
            <a:solidFill>
              <a:srgbClr val="1F2A4B"/>
            </a:solidFill>
            <a:prstDash val="solid"/>
            <a:round/>
            <a:headEnd type="none" w="sm" len="sm"/>
            <a:tailEnd type="triangle" w="med" len="med"/>
          </a:ln>
        </p:spPr>
      </p:cxnSp>
      <p:sp>
        <p:nvSpPr>
          <p:cNvPr id="500" name="Google Shape;500;p1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01" name="Google Shape;501;p13"/>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프로세스</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502" name="Google Shape;502;p13"/>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03" name="Google Shape;503;p13"/>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04" name="Google Shape;504;p13"/>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cxnSp>
        <p:nvCxnSpPr>
          <p:cNvPr id="509" name="Google Shape;509;p12"/>
          <p:cNvCxnSpPr>
            <a:stCxn id="510" idx="2"/>
          </p:cNvCxnSpPr>
          <p:nvPr/>
        </p:nvCxnSpPr>
        <p:spPr>
          <a:xfrm>
            <a:off x="6970481" y="6849725"/>
            <a:ext cx="1309800" cy="1815300"/>
          </a:xfrm>
          <a:prstGeom prst="straightConnector1">
            <a:avLst/>
          </a:prstGeom>
          <a:noFill/>
          <a:ln w="38100" cap="flat" cmpd="sng">
            <a:solidFill>
              <a:schemeClr val="dk2"/>
            </a:solidFill>
            <a:prstDash val="solid"/>
            <a:round/>
            <a:headEnd type="none" w="sm" len="sm"/>
            <a:tailEnd type="triangle" w="med" len="med"/>
          </a:ln>
        </p:spPr>
      </p:cxnSp>
      <p:pic>
        <p:nvPicPr>
          <p:cNvPr id="511" name="Google Shape;511;p12"/>
          <p:cNvPicPr preferRelativeResize="0"/>
          <p:nvPr/>
        </p:nvPicPr>
        <p:blipFill rotWithShape="1">
          <a:blip r:embed="rId3">
            <a:alphaModFix/>
          </a:blip>
          <a:srcRect/>
          <a:stretch/>
        </p:blipFill>
        <p:spPr>
          <a:xfrm>
            <a:off x="1278731" y="2861656"/>
            <a:ext cx="3086100" cy="723900"/>
          </a:xfrm>
          <a:prstGeom prst="rect">
            <a:avLst/>
          </a:prstGeom>
          <a:noFill/>
          <a:ln>
            <a:noFill/>
          </a:ln>
        </p:spPr>
      </p:pic>
      <p:pic>
        <p:nvPicPr>
          <p:cNvPr id="512" name="Google Shape;512;p12"/>
          <p:cNvPicPr preferRelativeResize="0"/>
          <p:nvPr/>
        </p:nvPicPr>
        <p:blipFill rotWithShape="1">
          <a:blip r:embed="rId4">
            <a:alphaModFix/>
          </a:blip>
          <a:srcRect/>
          <a:stretch/>
        </p:blipFill>
        <p:spPr>
          <a:xfrm>
            <a:off x="12951281" y="2783491"/>
            <a:ext cx="3076575" cy="895350"/>
          </a:xfrm>
          <a:prstGeom prst="rect">
            <a:avLst/>
          </a:prstGeom>
          <a:noFill/>
          <a:ln>
            <a:noFill/>
          </a:ln>
        </p:spPr>
      </p:pic>
      <p:pic>
        <p:nvPicPr>
          <p:cNvPr id="513" name="Google Shape;513;p12"/>
          <p:cNvPicPr preferRelativeResize="0"/>
          <p:nvPr/>
        </p:nvPicPr>
        <p:blipFill rotWithShape="1">
          <a:blip r:embed="rId5">
            <a:alphaModFix/>
          </a:blip>
          <a:srcRect/>
          <a:stretch/>
        </p:blipFill>
        <p:spPr>
          <a:xfrm>
            <a:off x="4708747" y="2740628"/>
            <a:ext cx="2461019" cy="937531"/>
          </a:xfrm>
          <a:prstGeom prst="rect">
            <a:avLst/>
          </a:prstGeom>
          <a:noFill/>
          <a:ln>
            <a:noFill/>
          </a:ln>
        </p:spPr>
      </p:pic>
      <p:pic>
        <p:nvPicPr>
          <p:cNvPr id="514" name="Google Shape;514;p12"/>
          <p:cNvPicPr preferRelativeResize="0"/>
          <p:nvPr/>
        </p:nvPicPr>
        <p:blipFill rotWithShape="1">
          <a:blip r:embed="rId6">
            <a:alphaModFix/>
          </a:blip>
          <a:srcRect/>
          <a:stretch/>
        </p:blipFill>
        <p:spPr>
          <a:xfrm>
            <a:off x="16027856" y="2740628"/>
            <a:ext cx="2609850" cy="981075"/>
          </a:xfrm>
          <a:prstGeom prst="rect">
            <a:avLst/>
          </a:prstGeom>
          <a:noFill/>
          <a:ln>
            <a:noFill/>
          </a:ln>
        </p:spPr>
      </p:pic>
      <p:pic>
        <p:nvPicPr>
          <p:cNvPr id="515" name="Google Shape;515;p12"/>
          <p:cNvPicPr preferRelativeResize="0"/>
          <p:nvPr/>
        </p:nvPicPr>
        <p:blipFill rotWithShape="1">
          <a:blip r:embed="rId7">
            <a:alphaModFix/>
          </a:blip>
          <a:srcRect/>
          <a:stretch/>
        </p:blipFill>
        <p:spPr>
          <a:xfrm>
            <a:off x="8871002" y="2624910"/>
            <a:ext cx="3931415" cy="1046729"/>
          </a:xfrm>
          <a:prstGeom prst="rect">
            <a:avLst/>
          </a:prstGeom>
          <a:noFill/>
          <a:ln>
            <a:noFill/>
          </a:ln>
        </p:spPr>
      </p:pic>
      <p:sp>
        <p:nvSpPr>
          <p:cNvPr id="516" name="Google Shape;516;p12"/>
          <p:cNvSpPr txBox="1"/>
          <p:nvPr/>
        </p:nvSpPr>
        <p:spPr>
          <a:xfrm>
            <a:off x="2417106" y="1930171"/>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경제 일간지</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517" name="Google Shape;517;p12"/>
          <p:cNvSpPr txBox="1"/>
          <p:nvPr/>
        </p:nvSpPr>
        <p:spPr>
          <a:xfrm>
            <a:off x="11544327" y="1930171"/>
            <a:ext cx="34755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주식 유튜브 채널</a:t>
            </a:r>
            <a:endParaRPr sz="28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518" name="Google Shape;518;p12"/>
          <p:cNvPicPr preferRelativeResize="0"/>
          <p:nvPr/>
        </p:nvPicPr>
        <p:blipFill rotWithShape="1">
          <a:blip r:embed="rId8">
            <a:alphaModFix/>
          </a:blip>
          <a:srcRect/>
          <a:stretch/>
        </p:blipFill>
        <p:spPr>
          <a:xfrm>
            <a:off x="2912841" y="2439637"/>
            <a:ext cx="2484000" cy="50291"/>
          </a:xfrm>
          <a:prstGeom prst="rect">
            <a:avLst/>
          </a:prstGeom>
          <a:noFill/>
          <a:ln>
            <a:noFill/>
          </a:ln>
        </p:spPr>
      </p:pic>
      <p:pic>
        <p:nvPicPr>
          <p:cNvPr id="519" name="Google Shape;519;p12"/>
          <p:cNvPicPr preferRelativeResize="0"/>
          <p:nvPr/>
        </p:nvPicPr>
        <p:blipFill rotWithShape="1">
          <a:blip r:embed="rId8">
            <a:alphaModFix/>
          </a:blip>
          <a:srcRect/>
          <a:stretch/>
        </p:blipFill>
        <p:spPr>
          <a:xfrm>
            <a:off x="11734061" y="2464782"/>
            <a:ext cx="3096000" cy="50291"/>
          </a:xfrm>
          <a:prstGeom prst="rect">
            <a:avLst/>
          </a:prstGeom>
          <a:noFill/>
          <a:ln>
            <a:noFill/>
          </a:ln>
        </p:spPr>
      </p:pic>
      <p:sp>
        <p:nvSpPr>
          <p:cNvPr id="520" name="Google Shape;520;p12"/>
          <p:cNvSpPr/>
          <p:nvPr/>
        </p:nvSpPr>
        <p:spPr>
          <a:xfrm>
            <a:off x="2310900" y="3940900"/>
            <a:ext cx="30861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-뉴스-</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제목</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내용</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1" name="Google Shape;521;p1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22" name="Google Shape;522;p1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23" name="Google Shape;523;p1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510" name="Google Shape;510;p12"/>
          <p:cNvPicPr preferRelativeResize="0"/>
          <p:nvPr/>
        </p:nvPicPr>
        <p:blipFill rotWithShape="1">
          <a:blip r:embed="rId9">
            <a:alphaModFix/>
          </a:blip>
          <a:srcRect/>
          <a:stretch/>
        </p:blipFill>
        <p:spPr>
          <a:xfrm>
            <a:off x="5665556" y="5740496"/>
            <a:ext cx="2609850" cy="1109229"/>
          </a:xfrm>
          <a:prstGeom prst="rect">
            <a:avLst/>
          </a:prstGeom>
          <a:noFill/>
          <a:ln>
            <a:noFill/>
          </a:ln>
        </p:spPr>
      </p:pic>
      <p:pic>
        <p:nvPicPr>
          <p:cNvPr id="524" name="Google Shape;524;p12"/>
          <p:cNvPicPr preferRelativeResize="0"/>
          <p:nvPr/>
        </p:nvPicPr>
        <p:blipFill rotWithShape="1">
          <a:blip r:embed="rId10">
            <a:alphaModFix/>
          </a:blip>
          <a:srcRect/>
          <a:stretch/>
        </p:blipFill>
        <p:spPr>
          <a:xfrm>
            <a:off x="9783135" y="5873529"/>
            <a:ext cx="2797005" cy="981075"/>
          </a:xfrm>
          <a:prstGeom prst="rect">
            <a:avLst/>
          </a:prstGeom>
          <a:noFill/>
          <a:ln>
            <a:noFill/>
          </a:ln>
        </p:spPr>
      </p:pic>
      <p:sp>
        <p:nvSpPr>
          <p:cNvPr id="525" name="Google Shape;525;p12"/>
          <p:cNvSpPr/>
          <p:nvPr/>
        </p:nvSpPr>
        <p:spPr>
          <a:xfrm>
            <a:off x="12802263" y="5256113"/>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-데이터 수집-</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매일 저녁</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11시 30분</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526" name="Google Shape;526;p12"/>
          <p:cNvSpPr/>
          <p:nvPr/>
        </p:nvSpPr>
        <p:spPr>
          <a:xfrm>
            <a:off x="2300850" y="5333150"/>
            <a:ext cx="30960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-데이터 수집-</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매일 아침</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9시 30분</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7" name="Google Shape;527;p12"/>
          <p:cNvSpPr/>
          <p:nvPr/>
        </p:nvSpPr>
        <p:spPr>
          <a:xfrm>
            <a:off x="12802425" y="3868550"/>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-유튜브-</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제목</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스트립트</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528" name="Google Shape;528;p12"/>
          <p:cNvSpPr/>
          <p:nvPr/>
        </p:nvSpPr>
        <p:spPr>
          <a:xfrm>
            <a:off x="2300850" y="6725400"/>
            <a:ext cx="30960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-설명-</a:t>
            </a:r>
            <a:endParaRPr sz="25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rPr>
              <a:t>전날 뉴스를 서버가 기동 시간에 맞추어 수집</a:t>
            </a:r>
            <a:endParaRPr sz="2000" b="1" i="0" u="none" strike="noStrike" cap="none">
              <a:solidFill>
                <a:srgbClr val="113687"/>
              </a:solidFill>
              <a:latin typeface="Noto Sans KR Medium" panose="020B0600000000000000" pitchFamily="34" charset="-127"/>
              <a:ea typeface="Noto Sans KR Medium" panose="020B0600000000000000" pitchFamily="34" charset="-127"/>
              <a:cs typeface="Calibri"/>
              <a:sym typeface="Calibri"/>
            </a:endParaRPr>
          </a:p>
        </p:txBody>
      </p:sp>
      <p:sp>
        <p:nvSpPr>
          <p:cNvPr id="529" name="Google Shape;529;p12"/>
          <p:cNvSpPr/>
          <p:nvPr/>
        </p:nvSpPr>
        <p:spPr>
          <a:xfrm>
            <a:off x="12802275" y="6633175"/>
            <a:ext cx="3724800" cy="1274700"/>
          </a:xfrm>
          <a:prstGeom prst="rect">
            <a:avLst/>
          </a:prstGeom>
          <a:no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-설명-</a:t>
            </a:r>
            <a:endParaRPr sz="25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유</a:t>
            </a:r>
            <a:r>
              <a:rPr lang="en-US" sz="2000" b="1">
                <a:solidFill>
                  <a:srgbClr val="980000"/>
                </a:solidFill>
                <a:latin typeface="Noto Sans KR Medium" panose="020B0600000000000000" pitchFamily="34" charset="-127"/>
                <a:ea typeface="Noto Sans KR Medium" panose="020B0600000000000000" pitchFamily="34" charset="-127"/>
                <a:cs typeface="Calibri"/>
                <a:sym typeface="Calibri"/>
              </a:rPr>
              <a:t>튜</a:t>
            </a: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브 각 채널에서는 </a:t>
            </a:r>
            <a:endParaRPr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rPr>
              <a:t>당일 업로드 선택 수집</a:t>
            </a:r>
            <a:endParaRPr sz="2000" b="1" i="0" u="none" strike="noStrike" cap="none">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cxnSp>
        <p:nvCxnSpPr>
          <p:cNvPr id="530" name="Google Shape;530;p12"/>
          <p:cNvCxnSpPr>
            <a:stCxn id="524" idx="2"/>
          </p:cNvCxnSpPr>
          <p:nvPr/>
        </p:nvCxnSpPr>
        <p:spPr>
          <a:xfrm flipH="1">
            <a:off x="9388238" y="6854604"/>
            <a:ext cx="1793400" cy="1825800"/>
          </a:xfrm>
          <a:prstGeom prst="straightConnector1">
            <a:avLst/>
          </a:prstGeom>
          <a:noFill/>
          <a:ln w="38100" cap="flat" cmpd="sng">
            <a:solidFill>
              <a:schemeClr val="dk2"/>
            </a:solidFill>
            <a:prstDash val="solid"/>
            <a:round/>
            <a:headEnd type="none" w="sm" len="sm"/>
            <a:tailEnd type="triangle" w="med" len="med"/>
          </a:ln>
        </p:spPr>
      </p:cxnSp>
      <p:pic>
        <p:nvPicPr>
          <p:cNvPr id="531" name="Google Shape;531;p12"/>
          <p:cNvPicPr preferRelativeResize="0"/>
          <p:nvPr/>
        </p:nvPicPr>
        <p:blipFill rotWithShape="1">
          <a:blip r:embed="rId11">
            <a:alphaModFix/>
          </a:blip>
          <a:srcRect/>
          <a:stretch/>
        </p:blipFill>
        <p:spPr>
          <a:xfrm>
            <a:off x="8296156" y="8464974"/>
            <a:ext cx="1106120" cy="1748998"/>
          </a:xfrm>
          <a:prstGeom prst="rect">
            <a:avLst/>
          </a:prstGeom>
          <a:noFill/>
          <a:ln>
            <a:noFill/>
          </a:ln>
        </p:spPr>
      </p:pic>
      <p:sp>
        <p:nvSpPr>
          <p:cNvPr id="532" name="Google Shape;532;p12"/>
          <p:cNvSpPr/>
          <p:nvPr/>
        </p:nvSpPr>
        <p:spPr>
          <a:xfrm>
            <a:off x="247750" y="8866750"/>
            <a:ext cx="1684500" cy="72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1F3864"/>
                </a:solidFill>
                <a:latin typeface="Noto Sans KR Medium" panose="020B0600000000000000" pitchFamily="34" charset="-127"/>
                <a:ea typeface="Noto Sans KR Medium" panose="020B0600000000000000" pitchFamily="34" charset="-127"/>
                <a:sym typeface="Arial"/>
              </a:rPr>
              <a:t>저장</a:t>
            </a:r>
            <a:endParaRPr sz="3000" b="1"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533" name="Google Shape;533;p12"/>
          <p:cNvSpPr/>
          <p:nvPr/>
        </p:nvSpPr>
        <p:spPr>
          <a:xfrm>
            <a:off x="247750" y="5940400"/>
            <a:ext cx="1684500" cy="723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1F3864"/>
                </a:solidFill>
                <a:latin typeface="Noto Sans KR Medium" panose="020B0600000000000000" pitchFamily="34" charset="-127"/>
                <a:ea typeface="Noto Sans KR Medium" panose="020B0600000000000000" pitchFamily="34" charset="-127"/>
                <a:sym typeface="Arial"/>
              </a:rPr>
              <a:t>수집</a:t>
            </a:r>
            <a:endParaRPr sz="3000" b="1"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cxnSp>
        <p:nvCxnSpPr>
          <p:cNvPr id="534" name="Google Shape;534;p12"/>
          <p:cNvCxnSpPr/>
          <p:nvPr/>
        </p:nvCxnSpPr>
        <p:spPr>
          <a:xfrm rot="10800000" flipH="1">
            <a:off x="460025" y="8217238"/>
            <a:ext cx="18299400" cy="30600"/>
          </a:xfrm>
          <a:prstGeom prst="straightConnector1">
            <a:avLst/>
          </a:prstGeom>
          <a:noFill/>
          <a:ln w="19050" cap="flat" cmpd="sng">
            <a:solidFill>
              <a:schemeClr val="dk2"/>
            </a:solidFill>
            <a:prstDash val="solid"/>
            <a:round/>
            <a:headEnd type="none" w="sm" len="sm"/>
            <a:tailEnd type="triangle" w="med" len="med"/>
          </a:ln>
        </p:spPr>
      </p:cxnSp>
      <p:sp>
        <p:nvSpPr>
          <p:cNvPr id="535" name="Google Shape;535;p12"/>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36" name="Google Shape;536;p12"/>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수집</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프로세스</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19" name="Google Shape;548;gf60f6ac591_5_31">
            <a:extLst>
              <a:ext uri="{FF2B5EF4-FFF2-40B4-BE49-F238E27FC236}">
                <a16:creationId xmlns:a16="http://schemas.microsoft.com/office/drawing/2014/main" id="{EB46A1EF-2D7E-41F7-ADA0-8479B788BA9E}"/>
              </a:ext>
            </a:extLst>
          </p:cNvPr>
          <p:cNvSpPr/>
          <p:nvPr/>
        </p:nvSpPr>
        <p:spPr>
          <a:xfrm>
            <a:off x="1670575" y="8593097"/>
            <a:ext cx="2804700"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541" name="Google Shape;541;gf60f6ac591_5_31"/>
          <p:cNvPicPr preferRelativeResize="0"/>
          <p:nvPr/>
        </p:nvPicPr>
        <p:blipFill rotWithShape="1">
          <a:blip r:embed="rId3">
            <a:alphaModFix/>
          </a:blip>
          <a:srcRect/>
          <a:stretch/>
        </p:blipFill>
        <p:spPr>
          <a:xfrm>
            <a:off x="4475275" y="1610154"/>
            <a:ext cx="12173424" cy="8458999"/>
          </a:xfrm>
          <a:prstGeom prst="rect">
            <a:avLst/>
          </a:prstGeom>
          <a:noFill/>
          <a:ln>
            <a:noFill/>
          </a:ln>
        </p:spPr>
      </p:pic>
      <p:sp>
        <p:nvSpPr>
          <p:cNvPr id="543" name="Google Shape;543;gf60f6ac591_5_3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44" name="Google Shape;544;gf60f6ac591_5_3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17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545" name="Google Shape;545;gf60f6ac591_5_3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46" name="Google Shape;546;gf60f6ac591_5_3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47" name="Google Shape;547;gf60f6ac591_5_31"/>
          <p:cNvSpPr txBox="1"/>
          <p:nvPr/>
        </p:nvSpPr>
        <p:spPr>
          <a:xfrm>
            <a:off x="1191325" y="1113425"/>
            <a:ext cx="45570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데이터 </a:t>
            </a:r>
            <a:r>
              <a:rPr lang="en-US" sz="3200" b="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a:solidFill>
                  <a:srgbClr val="A69685"/>
                </a:solidFill>
                <a:latin typeface="Noto Sans KR Medium" panose="020B0600000000000000" pitchFamily="34" charset="-127"/>
                <a:ea typeface="Noto Sans KR Medium" panose="020B0600000000000000" pitchFamily="34" charset="-127"/>
                <a:sym typeface="Arial"/>
              </a:rPr>
              <a:t>ERD</a:t>
            </a:r>
            <a:endParaRPr sz="29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48" name="Google Shape;548;gf60f6ac591_5_31"/>
          <p:cNvSpPr/>
          <p:nvPr/>
        </p:nvSpPr>
        <p:spPr>
          <a:xfrm>
            <a:off x="1670575" y="2700362"/>
            <a:ext cx="2804700" cy="78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 name="Google Shape;548;gf60f6ac591_5_31">
            <a:extLst>
              <a:ext uri="{FF2B5EF4-FFF2-40B4-BE49-F238E27FC236}">
                <a16:creationId xmlns:a16="http://schemas.microsoft.com/office/drawing/2014/main" id="{A3A3AB9B-0E63-4B9D-A512-07516D49FE62}"/>
              </a:ext>
            </a:extLst>
          </p:cNvPr>
          <p:cNvSpPr/>
          <p:nvPr/>
        </p:nvSpPr>
        <p:spPr>
          <a:xfrm>
            <a:off x="1670575" y="5559024"/>
            <a:ext cx="2804700"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 name="TextBox 2">
            <a:extLst>
              <a:ext uri="{FF2B5EF4-FFF2-40B4-BE49-F238E27FC236}">
                <a16:creationId xmlns:a16="http://schemas.microsoft.com/office/drawing/2014/main" id="{4E80532C-651A-4115-8350-AEA87A3FF38D}"/>
              </a:ext>
            </a:extLst>
          </p:cNvPr>
          <p:cNvSpPr txBox="1"/>
          <p:nvPr/>
        </p:nvSpPr>
        <p:spPr>
          <a:xfrm>
            <a:off x="1891825" y="2801425"/>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경제 일간지</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17" name="TextBox 16">
            <a:extLst>
              <a:ext uri="{FF2B5EF4-FFF2-40B4-BE49-F238E27FC236}">
                <a16:creationId xmlns:a16="http://schemas.microsoft.com/office/drawing/2014/main" id="{8E9691DA-E451-4F94-8837-B90CC6BEF906}"/>
              </a:ext>
            </a:extLst>
          </p:cNvPr>
          <p:cNvSpPr txBox="1"/>
          <p:nvPr/>
        </p:nvSpPr>
        <p:spPr>
          <a:xfrm>
            <a:off x="1891825" y="5660087"/>
            <a:ext cx="2362200" cy="584775"/>
          </a:xfrm>
          <a:prstGeom prst="rect">
            <a:avLst/>
          </a:prstGeom>
          <a:noFill/>
        </p:spPr>
        <p:txBody>
          <a:bodyPr wrap="square" rtlCol="0">
            <a:spAutoFit/>
          </a:bodyPr>
          <a:lstStyle/>
          <a:p>
            <a:pPr algn="ctr"/>
            <a:r>
              <a:rPr lang="ko-KR" altLang="en-US" sz="3200" b="1">
                <a:solidFill>
                  <a:srgbClr val="212D50"/>
                </a:solidFill>
                <a:latin typeface="Noto Sans KR Medium" panose="020B0600000000000000" pitchFamily="34" charset="-127"/>
                <a:ea typeface="Noto Sans KR Medium" panose="020B0600000000000000" pitchFamily="34" charset="-127"/>
              </a:rPr>
              <a:t>유튜브</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18" name="TextBox 17">
            <a:extLst>
              <a:ext uri="{FF2B5EF4-FFF2-40B4-BE49-F238E27FC236}">
                <a16:creationId xmlns:a16="http://schemas.microsoft.com/office/drawing/2014/main" id="{42D8AF21-15D8-4C6B-974B-48829A278AB2}"/>
              </a:ext>
            </a:extLst>
          </p:cNvPr>
          <p:cNvSpPr txBox="1"/>
          <p:nvPr/>
        </p:nvSpPr>
        <p:spPr>
          <a:xfrm>
            <a:off x="1891825" y="8694160"/>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주식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 </a:t>
            </a:r>
            <a:r>
              <a:rPr lang="ko-KR" altLang="en-US" sz="3200" b="1" dirty="0">
                <a:solidFill>
                  <a:srgbClr val="212D50"/>
                </a:solidFill>
                <a:latin typeface="Noto Sans KR Medium" panose="020B0600000000000000" pitchFamily="34" charset="-127"/>
                <a:ea typeface="Noto Sans KR Medium" panose="020B0600000000000000" pitchFamily="34" charset="-127"/>
              </a:rPr>
              <a:t>재무</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20" name="Google Shape;548;gf60f6ac591_5_31">
            <a:extLst>
              <a:ext uri="{FF2B5EF4-FFF2-40B4-BE49-F238E27FC236}">
                <a16:creationId xmlns:a16="http://schemas.microsoft.com/office/drawing/2014/main" id="{5C090417-5C24-422B-A669-6442CB13E1D1}"/>
              </a:ext>
            </a:extLst>
          </p:cNvPr>
          <p:cNvSpPr/>
          <p:nvPr/>
        </p:nvSpPr>
        <p:spPr>
          <a:xfrm>
            <a:off x="11460036" y="1029238"/>
            <a:ext cx="2549727"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1" name="TextBox 20">
            <a:extLst>
              <a:ext uri="{FF2B5EF4-FFF2-40B4-BE49-F238E27FC236}">
                <a16:creationId xmlns:a16="http://schemas.microsoft.com/office/drawing/2014/main" id="{90724A7C-82BB-4943-B18B-F41F0D973311}"/>
              </a:ext>
            </a:extLst>
          </p:cNvPr>
          <p:cNvSpPr txBox="1"/>
          <p:nvPr/>
        </p:nvSpPr>
        <p:spPr>
          <a:xfrm>
            <a:off x="11553799" y="1130301"/>
            <a:ext cx="2362200" cy="584775"/>
          </a:xfrm>
          <a:prstGeom prst="rect">
            <a:avLst/>
          </a:prstGeom>
          <a:noFill/>
        </p:spPr>
        <p:txBody>
          <a:bodyPr wrap="square" rtlCol="0">
            <a:spAutoFit/>
          </a:bodyPr>
          <a:lstStyle/>
          <a:p>
            <a:pPr algn="ctr"/>
            <a:r>
              <a:rPr lang="ko-KR" altLang="en-US" sz="3200" b="1" dirty="0" err="1">
                <a:solidFill>
                  <a:srgbClr val="212D50"/>
                </a:solidFill>
                <a:latin typeface="Noto Sans KR Medium" panose="020B0600000000000000" pitchFamily="34" charset="-127"/>
                <a:ea typeface="Noto Sans KR Medium" panose="020B0600000000000000" pitchFamily="34" charset="-127"/>
              </a:rPr>
              <a:t>전처리</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
        <p:nvSpPr>
          <p:cNvPr id="22" name="Google Shape;548;gf60f6ac591_5_31">
            <a:extLst>
              <a:ext uri="{FF2B5EF4-FFF2-40B4-BE49-F238E27FC236}">
                <a16:creationId xmlns:a16="http://schemas.microsoft.com/office/drawing/2014/main" id="{FF4C044E-21E2-493C-A09B-7186C9202F54}"/>
              </a:ext>
            </a:extLst>
          </p:cNvPr>
          <p:cNvSpPr/>
          <p:nvPr/>
        </p:nvSpPr>
        <p:spPr>
          <a:xfrm>
            <a:off x="14425418" y="1029238"/>
            <a:ext cx="2549727" cy="786900"/>
          </a:xfrm>
          <a:prstGeom prst="roundRect">
            <a:avLst>
              <a:gd name="adj" fmla="val 16667"/>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15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3" name="TextBox 22">
            <a:extLst>
              <a:ext uri="{FF2B5EF4-FFF2-40B4-BE49-F238E27FC236}">
                <a16:creationId xmlns:a16="http://schemas.microsoft.com/office/drawing/2014/main" id="{F41C755D-01F9-45F1-B453-DDA89B723FC6}"/>
              </a:ext>
            </a:extLst>
          </p:cNvPr>
          <p:cNvSpPr txBox="1"/>
          <p:nvPr/>
        </p:nvSpPr>
        <p:spPr>
          <a:xfrm>
            <a:off x="14519181" y="1130301"/>
            <a:ext cx="2362200" cy="584775"/>
          </a:xfrm>
          <a:prstGeom prst="rect">
            <a:avLst/>
          </a:prstGeom>
          <a:noFill/>
        </p:spPr>
        <p:txBody>
          <a:bodyPr wrap="square" rtlCol="0">
            <a:spAutoFit/>
          </a:bodyPr>
          <a:lstStyle/>
          <a:p>
            <a:pPr algn="ctr"/>
            <a:r>
              <a:rPr lang="ko-KR" altLang="en-US" sz="3200" b="1" dirty="0">
                <a:solidFill>
                  <a:srgbClr val="212D50"/>
                </a:solidFill>
                <a:latin typeface="Noto Sans KR Medium" panose="020B0600000000000000" pitchFamily="34" charset="-127"/>
                <a:ea typeface="Noto Sans KR Medium" panose="020B0600000000000000" pitchFamily="34" charset="-127"/>
              </a:rPr>
              <a:t>분석 결과</a:t>
            </a:r>
            <a:endParaRPr lang="en-US" sz="3200" b="1" dirty="0">
              <a:solidFill>
                <a:srgbClr val="212D50"/>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5"/>
        <p:cNvGrpSpPr/>
        <p:nvPr/>
      </p:nvGrpSpPr>
      <p:grpSpPr>
        <a:xfrm>
          <a:off x="0" y="0"/>
          <a:ext cx="0" cy="0"/>
          <a:chOff x="0" y="0"/>
          <a:chExt cx="0" cy="0"/>
        </a:xfrm>
      </p:grpSpPr>
      <p:sp>
        <p:nvSpPr>
          <p:cNvPr id="556" name="Google Shape;556;gf59b30ca06_0_103"/>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57" name="Google Shape;557;gf59b30ca06_0_103"/>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18</a:t>
            </a:fld>
            <a:r>
              <a:rPr lang="en-US" sz="1050" b="1">
                <a:solidFill>
                  <a:srgbClr val="212D50"/>
                </a:solidFill>
                <a:cs typeface="Arial"/>
                <a:sym typeface="Arial"/>
              </a:rPr>
              <a:t>P</a:t>
            </a:r>
            <a:endParaRPr/>
          </a:p>
        </p:txBody>
      </p:sp>
      <p:cxnSp>
        <p:nvCxnSpPr>
          <p:cNvPr id="558" name="Google Shape;558;gf59b30ca06_0_103"/>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59" name="Google Shape;559;gf59b30ca06_0_10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60" name="Google Shape;560;gf59b30ca06_0_103"/>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데이터 </a:t>
            </a:r>
            <a:r>
              <a:rPr lang="en-US" sz="3200" b="1">
                <a:solidFill>
                  <a:srgbClr val="212D50"/>
                </a:solidFill>
                <a:latin typeface="Noto Sans KR Medium" panose="020B0600000000000000" pitchFamily="34" charset="-127"/>
                <a:ea typeface="Noto Sans KR Medium" panose="020B0600000000000000" pitchFamily="34" charset="-127"/>
              </a:rPr>
              <a:t>수집</a:t>
            </a: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3200" b="1">
                <a:solidFill>
                  <a:srgbClr val="A69685"/>
                </a:solidFill>
                <a:latin typeface="Noto Sans KR Medium" panose="020B0600000000000000" pitchFamily="34" charset="-127"/>
                <a:ea typeface="Noto Sans KR Medium" panose="020B0600000000000000" pitchFamily="34" charset="-127"/>
              </a:rPr>
              <a:t>내역</a:t>
            </a:r>
            <a:endParaRPr sz="29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pic>
        <p:nvPicPr>
          <p:cNvPr id="561" name="Google Shape;561;gf59b30ca06_0_103"/>
          <p:cNvPicPr preferRelativeResize="0"/>
          <p:nvPr/>
        </p:nvPicPr>
        <p:blipFill>
          <a:blip r:embed="rId3">
            <a:alphaModFix/>
          </a:blip>
          <a:stretch>
            <a:fillRect/>
          </a:stretch>
        </p:blipFill>
        <p:spPr>
          <a:xfrm>
            <a:off x="2641213" y="2269925"/>
            <a:ext cx="6414335" cy="7249601"/>
          </a:xfrm>
          <a:prstGeom prst="rect">
            <a:avLst/>
          </a:prstGeom>
          <a:noFill/>
          <a:ln>
            <a:noFill/>
          </a:ln>
        </p:spPr>
      </p:pic>
      <p:grpSp>
        <p:nvGrpSpPr>
          <p:cNvPr id="4" name="그룹 3">
            <a:extLst>
              <a:ext uri="{FF2B5EF4-FFF2-40B4-BE49-F238E27FC236}">
                <a16:creationId xmlns:a16="http://schemas.microsoft.com/office/drawing/2014/main" id="{812784DF-8242-47FF-B855-F0DD1FFEB97F}"/>
              </a:ext>
            </a:extLst>
          </p:cNvPr>
          <p:cNvGrpSpPr/>
          <p:nvPr/>
        </p:nvGrpSpPr>
        <p:grpSpPr>
          <a:xfrm>
            <a:off x="3565252" y="3009900"/>
            <a:ext cx="5148190" cy="6546281"/>
            <a:chOff x="3565252" y="3009900"/>
            <a:chExt cx="5148190" cy="6546281"/>
          </a:xfrm>
        </p:grpSpPr>
        <p:sp>
          <p:nvSpPr>
            <p:cNvPr id="2" name="TextBox 1">
              <a:extLst>
                <a:ext uri="{FF2B5EF4-FFF2-40B4-BE49-F238E27FC236}">
                  <a16:creationId xmlns:a16="http://schemas.microsoft.com/office/drawing/2014/main" id="{49FC3B1A-5B2D-433B-819E-8BC8B0201FB5}"/>
                </a:ext>
              </a:extLst>
            </p:cNvPr>
            <p:cNvSpPr txBox="1"/>
            <p:nvPr/>
          </p:nvSpPr>
          <p:spPr>
            <a:xfrm>
              <a:off x="7560917" y="3009900"/>
              <a:ext cx="1152525" cy="1231619"/>
            </a:xfrm>
            <a:prstGeom prst="rect">
              <a:avLst/>
            </a:prstGeom>
            <a:solidFill>
              <a:schemeClr val="bg1"/>
            </a:solidFill>
          </p:spPr>
          <p:txBody>
            <a:bodyPr wrap="square" rtlCol="0">
              <a:spAutoFit/>
            </a:bodyPr>
            <a:lstStyle/>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삼성전자</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SK</a:t>
              </a:r>
              <a:r>
                <a:rPr lang="ko-KR" altLang="en-US" dirty="0">
                  <a:solidFill>
                    <a:schemeClr val="bg1">
                      <a:lumMod val="50000"/>
                    </a:schemeClr>
                  </a:solidFill>
                  <a:latin typeface="Noto Sans KR" panose="020B0500000000000000" pitchFamily="34" charset="-127"/>
                  <a:ea typeface="Noto Sans KR" panose="020B0500000000000000" pitchFamily="34" charset="-127"/>
                </a:rPr>
                <a:t>하이닉스</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LG</a:t>
              </a:r>
              <a:r>
                <a:rPr lang="ko-KR" altLang="en-US" dirty="0">
                  <a:solidFill>
                    <a:schemeClr val="bg1">
                      <a:lumMod val="50000"/>
                    </a:schemeClr>
                  </a:solidFill>
                  <a:latin typeface="Noto Sans KR" panose="020B0500000000000000" pitchFamily="34" charset="-127"/>
                  <a:ea typeface="Noto Sans KR" panose="020B0500000000000000" pitchFamily="34" charset="-127"/>
                </a:rPr>
                <a:t>화학</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현대차</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셀트리온</a:t>
              </a:r>
              <a:endParaRPr lang="en-US"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1" name="TextBox 10">
              <a:extLst>
                <a:ext uri="{FF2B5EF4-FFF2-40B4-BE49-F238E27FC236}">
                  <a16:creationId xmlns:a16="http://schemas.microsoft.com/office/drawing/2014/main" id="{B6831C00-30E7-4972-BDCC-846A64530CC3}"/>
                </a:ext>
              </a:extLst>
            </p:cNvPr>
            <p:cNvSpPr txBox="1"/>
            <p:nvPr/>
          </p:nvSpPr>
          <p:spPr>
            <a:xfrm>
              <a:off x="6501547" y="9253982"/>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셀트리온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4" name="TextBox 13">
              <a:extLst>
                <a:ext uri="{FF2B5EF4-FFF2-40B4-BE49-F238E27FC236}">
                  <a16:creationId xmlns:a16="http://schemas.microsoft.com/office/drawing/2014/main" id="{FB7E8C35-5A87-4FB3-81B7-6E7526E7BA62}"/>
                </a:ext>
              </a:extLst>
            </p:cNvPr>
            <p:cNvSpPr txBox="1"/>
            <p:nvPr/>
          </p:nvSpPr>
          <p:spPr>
            <a:xfrm>
              <a:off x="4266322" y="9253982"/>
              <a:ext cx="1003300"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SK</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하이닉스</a:t>
              </a:r>
            </a:p>
          </p:txBody>
        </p:sp>
        <p:sp>
          <p:nvSpPr>
            <p:cNvPr id="15" name="TextBox 14">
              <a:extLst>
                <a:ext uri="{FF2B5EF4-FFF2-40B4-BE49-F238E27FC236}">
                  <a16:creationId xmlns:a16="http://schemas.microsoft.com/office/drawing/2014/main" id="{79D7062F-23B4-474E-A1A6-7FAB277E54CC}"/>
                </a:ext>
              </a:extLst>
            </p:cNvPr>
            <p:cNvSpPr txBox="1"/>
            <p:nvPr/>
          </p:nvSpPr>
          <p:spPr>
            <a:xfrm>
              <a:off x="5132303" y="9253982"/>
              <a:ext cx="690755"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LG</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화학</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6" name="TextBox 15">
              <a:extLst>
                <a:ext uri="{FF2B5EF4-FFF2-40B4-BE49-F238E27FC236}">
                  <a16:creationId xmlns:a16="http://schemas.microsoft.com/office/drawing/2014/main" id="{C95EF806-4EA5-4D81-81EF-93C8D35683DE}"/>
                </a:ext>
              </a:extLst>
            </p:cNvPr>
            <p:cNvSpPr txBox="1"/>
            <p:nvPr/>
          </p:nvSpPr>
          <p:spPr>
            <a:xfrm>
              <a:off x="5842108" y="9253982"/>
              <a:ext cx="614555"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현대차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7" name="TextBox 16">
              <a:extLst>
                <a:ext uri="{FF2B5EF4-FFF2-40B4-BE49-F238E27FC236}">
                  <a16:creationId xmlns:a16="http://schemas.microsoft.com/office/drawing/2014/main" id="{60229530-AB1C-4018-BDE7-C2C74027D19B}"/>
                </a:ext>
              </a:extLst>
            </p:cNvPr>
            <p:cNvSpPr txBox="1"/>
            <p:nvPr/>
          </p:nvSpPr>
          <p:spPr>
            <a:xfrm>
              <a:off x="3565252" y="9253982"/>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삼성전자</a:t>
              </a:r>
            </a:p>
          </p:txBody>
        </p:sp>
      </p:grpSp>
      <p:grpSp>
        <p:nvGrpSpPr>
          <p:cNvPr id="5" name="그룹 4">
            <a:extLst>
              <a:ext uri="{FF2B5EF4-FFF2-40B4-BE49-F238E27FC236}">
                <a16:creationId xmlns:a16="http://schemas.microsoft.com/office/drawing/2014/main" id="{42F008C7-0CE8-45B9-8988-295F49407DDB}"/>
              </a:ext>
            </a:extLst>
          </p:cNvPr>
          <p:cNvGrpSpPr/>
          <p:nvPr/>
        </p:nvGrpSpPr>
        <p:grpSpPr>
          <a:xfrm>
            <a:off x="9635650" y="2055275"/>
            <a:ext cx="6645750" cy="7558358"/>
            <a:chOff x="9635650" y="2055275"/>
            <a:chExt cx="6645750" cy="7558358"/>
          </a:xfrm>
        </p:grpSpPr>
        <p:pic>
          <p:nvPicPr>
            <p:cNvPr id="562" name="Google Shape;562;gf59b30ca06_0_103"/>
            <p:cNvPicPr preferRelativeResize="0"/>
            <p:nvPr/>
          </p:nvPicPr>
          <p:blipFill>
            <a:blip r:embed="rId4">
              <a:alphaModFix/>
            </a:blip>
            <a:stretch>
              <a:fillRect/>
            </a:stretch>
          </p:blipFill>
          <p:spPr>
            <a:xfrm>
              <a:off x="9635650" y="2055275"/>
              <a:ext cx="6645750" cy="7539663"/>
            </a:xfrm>
            <a:prstGeom prst="rect">
              <a:avLst/>
            </a:prstGeom>
            <a:noFill/>
            <a:ln>
              <a:noFill/>
            </a:ln>
          </p:spPr>
        </p:pic>
        <p:sp>
          <p:nvSpPr>
            <p:cNvPr id="10" name="TextBox 9">
              <a:extLst>
                <a:ext uri="{FF2B5EF4-FFF2-40B4-BE49-F238E27FC236}">
                  <a16:creationId xmlns:a16="http://schemas.microsoft.com/office/drawing/2014/main" id="{3A3499AD-26F3-420B-834B-DA425B725BBE}"/>
                </a:ext>
              </a:extLst>
            </p:cNvPr>
            <p:cNvSpPr txBox="1"/>
            <p:nvPr/>
          </p:nvSpPr>
          <p:spPr>
            <a:xfrm>
              <a:off x="14698317" y="2844800"/>
              <a:ext cx="1152525" cy="1231619"/>
            </a:xfrm>
            <a:prstGeom prst="rect">
              <a:avLst/>
            </a:prstGeom>
            <a:solidFill>
              <a:schemeClr val="bg1"/>
            </a:solidFill>
          </p:spPr>
          <p:txBody>
            <a:bodyPr wrap="square" rtlCol="0">
              <a:spAutoFit/>
            </a:bodyPr>
            <a:lstStyle/>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삼성전자</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SK</a:t>
              </a:r>
              <a:r>
                <a:rPr lang="ko-KR" altLang="en-US" dirty="0">
                  <a:solidFill>
                    <a:schemeClr val="bg1">
                      <a:lumMod val="50000"/>
                    </a:schemeClr>
                  </a:solidFill>
                  <a:latin typeface="Noto Sans KR" panose="020B0500000000000000" pitchFamily="34" charset="-127"/>
                  <a:ea typeface="Noto Sans KR" panose="020B0500000000000000" pitchFamily="34" charset="-127"/>
                </a:rPr>
                <a:t>하이닉스</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en-US" dirty="0">
                  <a:solidFill>
                    <a:schemeClr val="bg1">
                      <a:lumMod val="50000"/>
                    </a:schemeClr>
                  </a:solidFill>
                  <a:latin typeface="Noto Sans KR" panose="020B0500000000000000" pitchFamily="34" charset="-127"/>
                  <a:ea typeface="Noto Sans KR" panose="020B0500000000000000" pitchFamily="34" charset="-127"/>
                </a:rPr>
                <a:t>LG</a:t>
              </a:r>
              <a:r>
                <a:rPr lang="ko-KR" altLang="en-US" dirty="0">
                  <a:solidFill>
                    <a:schemeClr val="bg1">
                      <a:lumMod val="50000"/>
                    </a:schemeClr>
                  </a:solidFill>
                  <a:latin typeface="Noto Sans KR" panose="020B0500000000000000" pitchFamily="34" charset="-127"/>
                  <a:ea typeface="Noto Sans KR" panose="020B0500000000000000" pitchFamily="34" charset="-127"/>
                </a:rPr>
                <a:t>화학</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현대차</a:t>
              </a:r>
              <a:endParaRPr lang="en-US" altLang="ko-KR" dirty="0">
                <a:solidFill>
                  <a:schemeClr val="bg1">
                    <a:lumMod val="50000"/>
                  </a:schemeClr>
                </a:solidFill>
                <a:latin typeface="Noto Sans KR" panose="020B0500000000000000" pitchFamily="34" charset="-127"/>
                <a:ea typeface="Noto Sans KR" panose="020B0500000000000000" pitchFamily="34" charset="-127"/>
              </a:endParaRPr>
            </a:p>
            <a:p>
              <a:pPr>
                <a:lnSpc>
                  <a:spcPts val="1800"/>
                </a:lnSpc>
              </a:pPr>
              <a:r>
                <a:rPr lang="ko-KR" altLang="en-US" dirty="0">
                  <a:solidFill>
                    <a:schemeClr val="bg1">
                      <a:lumMod val="50000"/>
                    </a:schemeClr>
                  </a:solidFill>
                  <a:latin typeface="Noto Sans KR" panose="020B0500000000000000" pitchFamily="34" charset="-127"/>
                  <a:ea typeface="Noto Sans KR" panose="020B0500000000000000" pitchFamily="34" charset="-127"/>
                </a:rPr>
                <a:t>셀트리온</a:t>
              </a:r>
              <a:endParaRPr lang="en-US"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8" name="TextBox 17">
              <a:extLst>
                <a:ext uri="{FF2B5EF4-FFF2-40B4-BE49-F238E27FC236}">
                  <a16:creationId xmlns:a16="http://schemas.microsoft.com/office/drawing/2014/main" id="{79B4AA38-353C-4A4E-B54D-8B1E294A161E}"/>
                </a:ext>
              </a:extLst>
            </p:cNvPr>
            <p:cNvSpPr txBox="1"/>
            <p:nvPr/>
          </p:nvSpPr>
          <p:spPr>
            <a:xfrm>
              <a:off x="13626247" y="9311434"/>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셀트리온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19" name="TextBox 18">
              <a:extLst>
                <a:ext uri="{FF2B5EF4-FFF2-40B4-BE49-F238E27FC236}">
                  <a16:creationId xmlns:a16="http://schemas.microsoft.com/office/drawing/2014/main" id="{81656A56-7171-4403-A6F4-A247B8F5C087}"/>
                </a:ext>
              </a:extLst>
            </p:cNvPr>
            <p:cNvSpPr txBox="1"/>
            <p:nvPr/>
          </p:nvSpPr>
          <p:spPr>
            <a:xfrm>
              <a:off x="11305297" y="9311434"/>
              <a:ext cx="1003300"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SK</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하이닉스</a:t>
              </a:r>
            </a:p>
          </p:txBody>
        </p:sp>
        <p:sp>
          <p:nvSpPr>
            <p:cNvPr id="20" name="TextBox 19">
              <a:extLst>
                <a:ext uri="{FF2B5EF4-FFF2-40B4-BE49-F238E27FC236}">
                  <a16:creationId xmlns:a16="http://schemas.microsoft.com/office/drawing/2014/main" id="{412B1B64-C6D5-4F47-850D-B1719ACD11C5}"/>
                </a:ext>
              </a:extLst>
            </p:cNvPr>
            <p:cNvSpPr txBox="1"/>
            <p:nvPr/>
          </p:nvSpPr>
          <p:spPr>
            <a:xfrm>
              <a:off x="12171278" y="9311434"/>
              <a:ext cx="690755" cy="302199"/>
            </a:xfrm>
            <a:prstGeom prst="rect">
              <a:avLst/>
            </a:prstGeom>
            <a:solidFill>
              <a:schemeClr val="bg1"/>
            </a:solidFill>
          </p:spPr>
          <p:txBody>
            <a:bodyPr wrap="square" rtlCol="0">
              <a:spAutoFit/>
            </a:bodyPr>
            <a:lstStyle/>
            <a:p>
              <a:pPr algn="ctr">
                <a:lnSpc>
                  <a:spcPts val="1800"/>
                </a:lnSpc>
              </a:pPr>
              <a:r>
                <a:rPr lang="en-US" sz="1200" dirty="0">
                  <a:solidFill>
                    <a:schemeClr val="bg1">
                      <a:lumMod val="50000"/>
                    </a:schemeClr>
                  </a:solidFill>
                  <a:latin typeface="Noto Sans KR" panose="020B0500000000000000" pitchFamily="34" charset="-127"/>
                  <a:ea typeface="Noto Sans KR" panose="020B0500000000000000" pitchFamily="34" charset="-127"/>
                </a:rPr>
                <a:t>LG</a:t>
              </a:r>
              <a:r>
                <a:rPr lang="ko-KR" altLang="en-US" sz="1200" dirty="0">
                  <a:solidFill>
                    <a:schemeClr val="bg1">
                      <a:lumMod val="50000"/>
                    </a:schemeClr>
                  </a:solidFill>
                  <a:latin typeface="Noto Sans KR" panose="020B0500000000000000" pitchFamily="34" charset="-127"/>
                  <a:ea typeface="Noto Sans KR" panose="020B0500000000000000" pitchFamily="34" charset="-127"/>
                </a:rPr>
                <a:t>화학</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21" name="TextBox 20">
              <a:extLst>
                <a:ext uri="{FF2B5EF4-FFF2-40B4-BE49-F238E27FC236}">
                  <a16:creationId xmlns:a16="http://schemas.microsoft.com/office/drawing/2014/main" id="{27757D01-1B98-4119-9B7C-56E48087C404}"/>
                </a:ext>
              </a:extLst>
            </p:cNvPr>
            <p:cNvSpPr txBox="1"/>
            <p:nvPr/>
          </p:nvSpPr>
          <p:spPr>
            <a:xfrm>
              <a:off x="12966808" y="9311434"/>
              <a:ext cx="614555"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현대차</a:t>
              </a:r>
              <a:endParaRPr lang="en-US" sz="1200" dirty="0">
                <a:solidFill>
                  <a:schemeClr val="bg1">
                    <a:lumMod val="50000"/>
                  </a:schemeClr>
                </a:solidFill>
                <a:latin typeface="Noto Sans KR" panose="020B0500000000000000" pitchFamily="34" charset="-127"/>
                <a:ea typeface="Noto Sans KR" panose="020B0500000000000000" pitchFamily="34" charset="-127"/>
              </a:endParaRPr>
            </a:p>
          </p:txBody>
        </p:sp>
        <p:sp>
          <p:nvSpPr>
            <p:cNvPr id="22" name="TextBox 21">
              <a:extLst>
                <a:ext uri="{FF2B5EF4-FFF2-40B4-BE49-F238E27FC236}">
                  <a16:creationId xmlns:a16="http://schemas.microsoft.com/office/drawing/2014/main" id="{60F06886-4121-449E-AA8E-169F2465FC29}"/>
                </a:ext>
              </a:extLst>
            </p:cNvPr>
            <p:cNvSpPr txBox="1"/>
            <p:nvPr/>
          </p:nvSpPr>
          <p:spPr>
            <a:xfrm>
              <a:off x="10604227" y="9311434"/>
              <a:ext cx="811212" cy="302199"/>
            </a:xfrm>
            <a:prstGeom prst="rect">
              <a:avLst/>
            </a:prstGeom>
            <a:solidFill>
              <a:schemeClr val="bg1"/>
            </a:solidFill>
          </p:spPr>
          <p:txBody>
            <a:bodyPr wrap="square" rtlCol="0">
              <a:spAutoFit/>
            </a:bodyPr>
            <a:lstStyle/>
            <a:p>
              <a:pPr algn="ctr">
                <a:lnSpc>
                  <a:spcPts val="1800"/>
                </a:lnSpc>
              </a:pPr>
              <a:r>
                <a:rPr lang="ko-KR" altLang="en-US" sz="1200" dirty="0">
                  <a:solidFill>
                    <a:schemeClr val="bg1">
                      <a:lumMod val="50000"/>
                    </a:schemeClr>
                  </a:solidFill>
                  <a:latin typeface="Noto Sans KR" panose="020B0500000000000000" pitchFamily="34" charset="-127"/>
                  <a:ea typeface="Noto Sans KR" panose="020B0500000000000000" pitchFamily="34" charset="-127"/>
                </a:rPr>
                <a:t>삼성전자</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6"/>
        <p:cNvGrpSpPr/>
        <p:nvPr/>
      </p:nvGrpSpPr>
      <p:grpSpPr>
        <a:xfrm>
          <a:off x="0" y="0"/>
          <a:ext cx="0" cy="0"/>
          <a:chOff x="0" y="0"/>
          <a:chExt cx="0" cy="0"/>
        </a:xfrm>
      </p:grpSpPr>
      <p:sp>
        <p:nvSpPr>
          <p:cNvPr id="567" name="Google Shape;567;p1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568" name="Google Shape;568;p15"/>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19</a:t>
            </a:fld>
            <a:r>
              <a:rPr lang="en-US" sz="1050" b="1">
                <a:solidFill>
                  <a:srgbClr val="212D50"/>
                </a:solidFill>
                <a:cs typeface="Arial"/>
                <a:sym typeface="Arial"/>
              </a:rPr>
              <a:t>P</a:t>
            </a:r>
            <a:endParaRPr/>
          </a:p>
        </p:txBody>
      </p:sp>
      <p:cxnSp>
        <p:nvCxnSpPr>
          <p:cNvPr id="569" name="Google Shape;569;p1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570" name="Google Shape;570;p15"/>
          <p:cNvSpPr/>
          <p:nvPr/>
        </p:nvSpPr>
        <p:spPr>
          <a:xfrm>
            <a:off x="1620700" y="2145800"/>
            <a:ext cx="16325400" cy="798600"/>
          </a:xfrm>
          <a:prstGeom prst="rect">
            <a:avLst/>
          </a:prstGeom>
          <a:solidFill>
            <a:srgbClr val="EBEEF0"/>
          </a:solid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571" name="Google Shape;571;p15"/>
          <p:cNvCxnSpPr/>
          <p:nvPr/>
        </p:nvCxnSpPr>
        <p:spPr>
          <a:xfrm>
            <a:off x="1620699" y="5175825"/>
            <a:ext cx="16325400" cy="0"/>
          </a:xfrm>
          <a:prstGeom prst="straightConnector1">
            <a:avLst/>
          </a:prstGeom>
          <a:noFill/>
          <a:ln w="28575" cap="flat" cmpd="sng">
            <a:solidFill>
              <a:srgbClr val="DEE6E8"/>
            </a:solidFill>
            <a:prstDash val="solid"/>
            <a:round/>
            <a:headEnd type="none" w="sm" len="sm"/>
            <a:tailEnd type="none" w="sm" len="sm"/>
          </a:ln>
        </p:spPr>
      </p:cxnSp>
      <p:cxnSp>
        <p:nvCxnSpPr>
          <p:cNvPr id="572" name="Google Shape;572;p15"/>
          <p:cNvCxnSpPr/>
          <p:nvPr/>
        </p:nvCxnSpPr>
        <p:spPr>
          <a:xfrm rot="10800000">
            <a:off x="4432750" y="2174638"/>
            <a:ext cx="27600" cy="6966300"/>
          </a:xfrm>
          <a:prstGeom prst="straightConnector1">
            <a:avLst/>
          </a:prstGeom>
          <a:noFill/>
          <a:ln w="28575" cap="flat" cmpd="sng">
            <a:solidFill>
              <a:srgbClr val="DEE6E8"/>
            </a:solidFill>
            <a:prstDash val="solid"/>
            <a:round/>
            <a:headEnd type="none" w="sm" len="sm"/>
            <a:tailEnd type="none" w="sm" len="sm"/>
          </a:ln>
        </p:spPr>
      </p:cxnSp>
      <p:sp>
        <p:nvSpPr>
          <p:cNvPr id="573" name="Google Shape;573;p15"/>
          <p:cNvSpPr txBox="1"/>
          <p:nvPr/>
        </p:nvSpPr>
        <p:spPr>
          <a:xfrm>
            <a:off x="1937989" y="3370938"/>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매일경제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77" name="Google Shape;577;p15"/>
          <p:cNvSpPr txBox="1"/>
          <p:nvPr/>
        </p:nvSpPr>
        <p:spPr>
          <a:xfrm>
            <a:off x="1951175" y="4235927"/>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아시아경제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79" name="Google Shape;579;p15"/>
          <p:cNvSpPr txBox="1"/>
          <p:nvPr/>
        </p:nvSpPr>
        <p:spPr>
          <a:xfrm>
            <a:off x="1951175" y="5526655"/>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슈카월드</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81" name="Google Shape;581;p1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582" name="Google Shape;582;p15"/>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a:solidFill>
                  <a:srgbClr val="212D50"/>
                </a:solidFill>
                <a:latin typeface="Noto Sans KR Medium" panose="020B0600000000000000" pitchFamily="34" charset="-127"/>
                <a:ea typeface="Noto Sans KR Medium" panose="020B0600000000000000" pitchFamily="34" charset="-127"/>
              </a:rPr>
              <a:t>데이터 수집 </a:t>
            </a:r>
            <a:r>
              <a:rPr lang="en-US" sz="3200" b="1">
                <a:solidFill>
                  <a:srgbClr val="A69685"/>
                </a:solidFill>
                <a:latin typeface="Noto Sans KR Medium" panose="020B0600000000000000" pitchFamily="34" charset="-127"/>
                <a:ea typeface="Noto Sans KR Medium" panose="020B0600000000000000" pitchFamily="34" charset="-127"/>
              </a:rPr>
              <a:t>총 데이터 수</a:t>
            </a:r>
            <a:r>
              <a:rPr lang="en-US" sz="3200" b="1">
                <a:solidFill>
                  <a:srgbClr val="212D50"/>
                </a:solidFill>
                <a:latin typeface="Noto Sans KR Medium" panose="020B0600000000000000" pitchFamily="34" charset="-127"/>
                <a:ea typeface="Noto Sans KR Medium" panose="020B0600000000000000" pitchFamily="34" charset="-127"/>
              </a:rPr>
              <a:t> </a:t>
            </a:r>
            <a:r>
              <a:rPr lang="en-US" sz="2300" b="1">
                <a:solidFill>
                  <a:srgbClr val="A69685"/>
                </a:solidFill>
                <a:latin typeface="Noto Sans KR Medium" panose="020B0600000000000000" pitchFamily="34" charset="-127"/>
                <a:ea typeface="Noto Sans KR Medium" panose="020B0600000000000000" pitchFamily="34" charset="-127"/>
              </a:rPr>
              <a:t>2021. 10. 6. 기준</a:t>
            </a:r>
            <a:endParaRPr sz="2300" b="1">
              <a:solidFill>
                <a:srgbClr val="A69685"/>
              </a:solidFill>
              <a:latin typeface="Noto Sans KR Medium" panose="020B0600000000000000" pitchFamily="34" charset="-127"/>
              <a:ea typeface="Noto Sans KR Medium" panose="020B0600000000000000" pitchFamily="34" charset="-127"/>
            </a:endParaRPr>
          </a:p>
        </p:txBody>
      </p:sp>
      <p:cxnSp>
        <p:nvCxnSpPr>
          <p:cNvPr id="583" name="Google Shape;583;p15"/>
          <p:cNvCxnSpPr>
            <a:cxnSpLocks/>
          </p:cNvCxnSpPr>
          <p:nvPr/>
        </p:nvCxnSpPr>
        <p:spPr>
          <a:xfrm rot="10800000">
            <a:off x="6614245" y="2921176"/>
            <a:ext cx="18600" cy="6184800"/>
          </a:xfrm>
          <a:prstGeom prst="straightConnector1">
            <a:avLst/>
          </a:prstGeom>
          <a:noFill/>
          <a:ln w="28575" cap="flat" cmpd="sng">
            <a:solidFill>
              <a:srgbClr val="DEE6E8"/>
            </a:solidFill>
            <a:prstDash val="solid"/>
            <a:round/>
            <a:headEnd type="none" w="sm" len="sm"/>
            <a:tailEnd type="none" w="sm" len="sm"/>
          </a:ln>
        </p:spPr>
      </p:cxnSp>
      <p:sp>
        <p:nvSpPr>
          <p:cNvPr id="585" name="Google Shape;585;p15"/>
          <p:cNvSpPr txBox="1"/>
          <p:nvPr/>
        </p:nvSpPr>
        <p:spPr>
          <a:xfrm>
            <a:off x="1967887" y="6404985"/>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삼프로TV</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586" name="Google Shape;586;p15"/>
          <p:cNvSpPr txBox="1"/>
          <p:nvPr/>
        </p:nvSpPr>
        <p:spPr>
          <a:xfrm>
            <a:off x="1994400" y="7268167"/>
            <a:ext cx="22098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한국경제TV</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cxnSp>
        <p:nvCxnSpPr>
          <p:cNvPr id="587" name="Google Shape;587;p15"/>
          <p:cNvCxnSpPr>
            <a:cxnSpLocks/>
          </p:cNvCxnSpPr>
          <p:nvPr/>
        </p:nvCxnSpPr>
        <p:spPr>
          <a:xfrm rot="10800000">
            <a:off x="8786740" y="2921176"/>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88" name="Google Shape;588;p15"/>
          <p:cNvCxnSpPr>
            <a:cxnSpLocks/>
          </p:cNvCxnSpPr>
          <p:nvPr/>
        </p:nvCxnSpPr>
        <p:spPr>
          <a:xfrm rot="10800000">
            <a:off x="10959235" y="2921175"/>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89" name="Google Shape;589;p15"/>
          <p:cNvCxnSpPr>
            <a:cxnSpLocks/>
          </p:cNvCxnSpPr>
          <p:nvPr/>
        </p:nvCxnSpPr>
        <p:spPr>
          <a:xfrm rot="10800000">
            <a:off x="13131730" y="2921176"/>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90" name="Google Shape;590;p15"/>
          <p:cNvCxnSpPr/>
          <p:nvPr/>
        </p:nvCxnSpPr>
        <p:spPr>
          <a:xfrm rot="10800000">
            <a:off x="17946113" y="2906900"/>
            <a:ext cx="18600" cy="6184800"/>
          </a:xfrm>
          <a:prstGeom prst="straightConnector1">
            <a:avLst/>
          </a:prstGeom>
          <a:noFill/>
          <a:ln w="28575" cap="flat" cmpd="sng">
            <a:solidFill>
              <a:srgbClr val="DEE6E8"/>
            </a:solidFill>
            <a:prstDash val="solid"/>
            <a:round/>
            <a:headEnd type="none" w="sm" len="sm"/>
            <a:tailEnd type="none" w="sm" len="sm"/>
          </a:ln>
        </p:spPr>
      </p:cxnSp>
      <p:cxnSp>
        <p:nvCxnSpPr>
          <p:cNvPr id="591" name="Google Shape;591;p15"/>
          <p:cNvCxnSpPr/>
          <p:nvPr/>
        </p:nvCxnSpPr>
        <p:spPr>
          <a:xfrm>
            <a:off x="1620699" y="9116825"/>
            <a:ext cx="16325400" cy="0"/>
          </a:xfrm>
          <a:prstGeom prst="straightConnector1">
            <a:avLst/>
          </a:prstGeom>
          <a:noFill/>
          <a:ln w="28575" cap="flat" cmpd="sng">
            <a:solidFill>
              <a:srgbClr val="DEE6E8"/>
            </a:solidFill>
            <a:prstDash val="solid"/>
            <a:round/>
            <a:headEnd type="none" w="sm" len="sm"/>
            <a:tailEnd type="none" w="sm" len="sm"/>
          </a:ln>
        </p:spPr>
      </p:cxnSp>
      <p:cxnSp>
        <p:nvCxnSpPr>
          <p:cNvPr id="592" name="Google Shape;592;p15"/>
          <p:cNvCxnSpPr/>
          <p:nvPr/>
        </p:nvCxnSpPr>
        <p:spPr>
          <a:xfrm rot="10800000">
            <a:off x="1612075" y="2133175"/>
            <a:ext cx="27600" cy="6966300"/>
          </a:xfrm>
          <a:prstGeom prst="straightConnector1">
            <a:avLst/>
          </a:prstGeom>
          <a:noFill/>
          <a:ln w="28575" cap="flat" cmpd="sng">
            <a:solidFill>
              <a:srgbClr val="DEE6E8"/>
            </a:solidFill>
            <a:prstDash val="solid"/>
            <a:round/>
            <a:headEnd type="none" w="sm" len="sm"/>
            <a:tailEnd type="none" w="sm" len="sm"/>
          </a:ln>
        </p:spPr>
      </p:cxnSp>
      <p:sp>
        <p:nvSpPr>
          <p:cNvPr id="619" name="Google Shape;619;p15"/>
          <p:cNvSpPr txBox="1"/>
          <p:nvPr/>
        </p:nvSpPr>
        <p:spPr>
          <a:xfrm>
            <a:off x="1845800" y="8319385"/>
            <a:ext cx="25146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400" b="1" dirty="0" err="1">
                <a:solidFill>
                  <a:srgbClr val="1F3864"/>
                </a:solidFill>
                <a:latin typeface="Noto Sans KR Medium" panose="020B0600000000000000" pitchFamily="34" charset="-127"/>
                <a:ea typeface="Noto Sans KR Medium" panose="020B0600000000000000" pitchFamily="34" charset="-127"/>
              </a:rPr>
              <a:t>종목별</a:t>
            </a:r>
            <a:r>
              <a:rPr lang="en-US" sz="2400" b="1" dirty="0">
                <a:solidFill>
                  <a:srgbClr val="1F3864"/>
                </a:solidFill>
                <a:latin typeface="Noto Sans KR Medium" panose="020B0600000000000000" pitchFamily="34" charset="-127"/>
                <a:ea typeface="Noto Sans KR Medium" panose="020B0600000000000000" pitchFamily="34" charset="-127"/>
              </a:rPr>
              <a:t> </a:t>
            </a:r>
            <a:r>
              <a:rPr lang="en-US" sz="2400" b="1" dirty="0" err="1">
                <a:solidFill>
                  <a:srgbClr val="1F3864"/>
                </a:solidFill>
                <a:latin typeface="Noto Sans KR Medium" panose="020B0600000000000000" pitchFamily="34" charset="-127"/>
                <a:ea typeface="Noto Sans KR Medium" panose="020B0600000000000000" pitchFamily="34" charset="-127"/>
              </a:rPr>
              <a:t>합계</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cxnSp>
        <p:nvCxnSpPr>
          <p:cNvPr id="620" name="Google Shape;620;p15"/>
          <p:cNvCxnSpPr/>
          <p:nvPr/>
        </p:nvCxnSpPr>
        <p:spPr>
          <a:xfrm>
            <a:off x="1620699" y="8207400"/>
            <a:ext cx="16325400" cy="0"/>
          </a:xfrm>
          <a:prstGeom prst="straightConnector1">
            <a:avLst/>
          </a:prstGeom>
          <a:noFill/>
          <a:ln w="28575" cap="flat" cmpd="sng">
            <a:solidFill>
              <a:srgbClr val="DEE6E8"/>
            </a:solidFill>
            <a:prstDash val="solid"/>
            <a:round/>
            <a:headEnd type="none" w="sm" len="sm"/>
            <a:tailEnd type="none" w="sm" len="sm"/>
          </a:ln>
        </p:spPr>
      </p:cxnSp>
      <p:grpSp>
        <p:nvGrpSpPr>
          <p:cNvPr id="7" name="그룹 6">
            <a:extLst>
              <a:ext uri="{FF2B5EF4-FFF2-40B4-BE49-F238E27FC236}">
                <a16:creationId xmlns:a16="http://schemas.microsoft.com/office/drawing/2014/main" id="{F39257A6-1C92-4580-A68E-B4147FF6E0A7}"/>
              </a:ext>
            </a:extLst>
          </p:cNvPr>
          <p:cNvGrpSpPr/>
          <p:nvPr/>
        </p:nvGrpSpPr>
        <p:grpSpPr>
          <a:xfrm>
            <a:off x="4619263" y="2324912"/>
            <a:ext cx="1826281" cy="6552493"/>
            <a:chOff x="4747852" y="2324912"/>
            <a:chExt cx="1826281" cy="6552493"/>
          </a:xfrm>
        </p:grpSpPr>
        <p:sp>
          <p:nvSpPr>
            <p:cNvPr id="574" name="Google Shape;574;p15"/>
            <p:cNvSpPr txBox="1"/>
            <p:nvPr/>
          </p:nvSpPr>
          <p:spPr>
            <a:xfrm>
              <a:off x="5039826" y="3458815"/>
              <a:ext cx="124233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83A1A9"/>
                  </a:solidFill>
                  <a:latin typeface="Noto Sans KR Medium" panose="020B0600000000000000" pitchFamily="34" charset="-127"/>
                  <a:ea typeface="Noto Sans KR Medium" panose="020B0600000000000000" pitchFamily="34" charset="-127"/>
                </a:rPr>
                <a:t>14304</a:t>
              </a:r>
              <a:endParaRPr sz="2400" b="0"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75" name="Google Shape;575;p15"/>
            <p:cNvSpPr txBox="1"/>
            <p:nvPr/>
          </p:nvSpPr>
          <p:spPr>
            <a:xfrm>
              <a:off x="4747852" y="2324912"/>
              <a:ext cx="1826281"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삼성전자</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76" name="Google Shape;576;p15"/>
            <p:cNvSpPr txBox="1"/>
            <p:nvPr/>
          </p:nvSpPr>
          <p:spPr>
            <a:xfrm>
              <a:off x="5039826" y="4339132"/>
              <a:ext cx="124233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16788</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78" name="Google Shape;578;p15"/>
            <p:cNvSpPr txBox="1"/>
            <p:nvPr/>
          </p:nvSpPr>
          <p:spPr>
            <a:xfrm>
              <a:off x="4805000" y="5617400"/>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448</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80" name="Google Shape;580;p15"/>
            <p:cNvSpPr txBox="1"/>
            <p:nvPr/>
          </p:nvSpPr>
          <p:spPr>
            <a:xfrm>
              <a:off x="4805000" y="7360462"/>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577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97" name="Google Shape;597;p15"/>
            <p:cNvSpPr txBox="1"/>
            <p:nvPr/>
          </p:nvSpPr>
          <p:spPr>
            <a:xfrm>
              <a:off x="4805000" y="6512154"/>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579</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1" name="Google Shape;621;p15"/>
            <p:cNvSpPr txBox="1"/>
            <p:nvPr/>
          </p:nvSpPr>
          <p:spPr>
            <a:xfrm>
              <a:off x="5135868" y="8415705"/>
              <a:ext cx="1050248"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32696</a:t>
              </a:r>
              <a:endParaRPr sz="2400">
                <a:solidFill>
                  <a:srgbClr val="1F3864"/>
                </a:solidFill>
                <a:latin typeface="Noto Sans KR Medium" panose="020B0600000000000000" pitchFamily="34" charset="-127"/>
                <a:ea typeface="Noto Sans KR Medium" panose="020B0600000000000000" pitchFamily="34" charset="-127"/>
              </a:endParaRPr>
            </a:p>
          </p:txBody>
        </p:sp>
      </p:grpSp>
      <p:grpSp>
        <p:nvGrpSpPr>
          <p:cNvPr id="8" name="그룹 7">
            <a:extLst>
              <a:ext uri="{FF2B5EF4-FFF2-40B4-BE49-F238E27FC236}">
                <a16:creationId xmlns:a16="http://schemas.microsoft.com/office/drawing/2014/main" id="{BCBB5EF6-3173-4D26-8A26-FDC3232F9019}"/>
              </a:ext>
            </a:extLst>
          </p:cNvPr>
          <p:cNvGrpSpPr/>
          <p:nvPr/>
        </p:nvGrpSpPr>
        <p:grpSpPr>
          <a:xfrm>
            <a:off x="6680018" y="2324912"/>
            <a:ext cx="2008909" cy="6552493"/>
            <a:chOff x="7098712" y="2324912"/>
            <a:chExt cx="2008909" cy="6552493"/>
          </a:xfrm>
        </p:grpSpPr>
        <p:sp>
          <p:nvSpPr>
            <p:cNvPr id="593" name="Google Shape;593;p15"/>
            <p:cNvSpPr txBox="1"/>
            <p:nvPr/>
          </p:nvSpPr>
          <p:spPr>
            <a:xfrm>
              <a:off x="7098712" y="2324912"/>
              <a:ext cx="2008909"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SK하이닉스</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98" name="Google Shape;598;p15"/>
            <p:cNvSpPr txBox="1"/>
            <p:nvPr/>
          </p:nvSpPr>
          <p:spPr>
            <a:xfrm>
              <a:off x="7276394" y="3458815"/>
              <a:ext cx="1653545"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4383</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599" name="Google Shape;599;p15"/>
            <p:cNvSpPr txBox="1"/>
            <p:nvPr/>
          </p:nvSpPr>
          <p:spPr>
            <a:xfrm>
              <a:off x="7276394" y="4339132"/>
              <a:ext cx="1653545"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5175</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6" name="Google Shape;606;p15"/>
            <p:cNvSpPr txBox="1"/>
            <p:nvPr/>
          </p:nvSpPr>
          <p:spPr>
            <a:xfrm>
              <a:off x="7161575" y="5617400"/>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90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7" name="Google Shape;607;p15"/>
            <p:cNvSpPr txBox="1"/>
            <p:nvPr/>
          </p:nvSpPr>
          <p:spPr>
            <a:xfrm>
              <a:off x="7161575" y="7360462"/>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8" name="Google Shape;608;p15"/>
            <p:cNvSpPr txBox="1"/>
            <p:nvPr/>
          </p:nvSpPr>
          <p:spPr>
            <a:xfrm>
              <a:off x="7161575" y="6512154"/>
              <a:ext cx="1883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516</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2" name="Google Shape;622;p15"/>
            <p:cNvSpPr txBox="1"/>
            <p:nvPr/>
          </p:nvSpPr>
          <p:spPr>
            <a:xfrm>
              <a:off x="7419848" y="8415705"/>
              <a:ext cx="1366636"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8194</a:t>
              </a:r>
              <a:endParaRPr sz="2400">
                <a:solidFill>
                  <a:srgbClr val="1F3864"/>
                </a:solidFill>
                <a:latin typeface="Noto Sans KR Medium" panose="020B0600000000000000" pitchFamily="34" charset="-127"/>
                <a:ea typeface="Noto Sans KR Medium" panose="020B0600000000000000" pitchFamily="34" charset="-127"/>
              </a:endParaRPr>
            </a:p>
          </p:txBody>
        </p:sp>
      </p:grpSp>
      <p:grpSp>
        <p:nvGrpSpPr>
          <p:cNvPr id="3" name="그룹 2">
            <a:extLst>
              <a:ext uri="{FF2B5EF4-FFF2-40B4-BE49-F238E27FC236}">
                <a16:creationId xmlns:a16="http://schemas.microsoft.com/office/drawing/2014/main" id="{A605FFBF-AE16-4B77-9787-A7DEF81DC5D8}"/>
              </a:ext>
            </a:extLst>
          </p:cNvPr>
          <p:cNvGrpSpPr/>
          <p:nvPr/>
        </p:nvGrpSpPr>
        <p:grpSpPr>
          <a:xfrm>
            <a:off x="8966274" y="2324912"/>
            <a:ext cx="1826281" cy="6552493"/>
            <a:chOff x="9629749" y="2324912"/>
            <a:chExt cx="1826281" cy="6552493"/>
          </a:xfrm>
        </p:grpSpPr>
        <p:sp>
          <p:nvSpPr>
            <p:cNvPr id="594" name="Google Shape;594;p15"/>
            <p:cNvSpPr txBox="1"/>
            <p:nvPr/>
          </p:nvSpPr>
          <p:spPr>
            <a:xfrm>
              <a:off x="9629749" y="2324912"/>
              <a:ext cx="1826281"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4B6972"/>
                  </a:solidFill>
                  <a:latin typeface="Noto Sans KR Medium" panose="020B0600000000000000" pitchFamily="34" charset="-127"/>
                  <a:ea typeface="Noto Sans KR Medium" panose="020B0600000000000000" pitchFamily="34" charset="-127"/>
                </a:rPr>
                <a:t>LG화학</a:t>
              </a:r>
              <a:endParaRPr sz="2400" b="1" i="0" u="none" strike="noStrike" cap="none">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0" name="Google Shape;600;p15"/>
            <p:cNvSpPr txBox="1"/>
            <p:nvPr/>
          </p:nvSpPr>
          <p:spPr>
            <a:xfrm>
              <a:off x="9791278" y="3458815"/>
              <a:ext cx="15032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3572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1" name="Google Shape;601;p15"/>
            <p:cNvSpPr txBox="1"/>
            <p:nvPr/>
          </p:nvSpPr>
          <p:spPr>
            <a:xfrm>
              <a:off x="9791278" y="4339132"/>
              <a:ext cx="15032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3530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9" name="Google Shape;609;p15"/>
            <p:cNvSpPr txBox="1"/>
            <p:nvPr/>
          </p:nvSpPr>
          <p:spPr>
            <a:xfrm>
              <a:off x="9686897" y="5617400"/>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64</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0" name="Google Shape;610;p15"/>
            <p:cNvSpPr txBox="1"/>
            <p:nvPr/>
          </p:nvSpPr>
          <p:spPr>
            <a:xfrm>
              <a:off x="9686897" y="7360462"/>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507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1" name="Google Shape;611;p15"/>
            <p:cNvSpPr txBox="1"/>
            <p:nvPr/>
          </p:nvSpPr>
          <p:spPr>
            <a:xfrm>
              <a:off x="9686897" y="6512154"/>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521</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3" name="Google Shape;623;p15"/>
            <p:cNvSpPr txBox="1"/>
            <p:nvPr/>
          </p:nvSpPr>
          <p:spPr>
            <a:xfrm>
              <a:off x="9686897" y="8415705"/>
              <a:ext cx="1711984"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8194</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4" name="그룹 3">
            <a:extLst>
              <a:ext uri="{FF2B5EF4-FFF2-40B4-BE49-F238E27FC236}">
                <a16:creationId xmlns:a16="http://schemas.microsoft.com/office/drawing/2014/main" id="{803F7E62-DDE6-4619-A4C9-BD4BB93EC5F4}"/>
              </a:ext>
            </a:extLst>
          </p:cNvPr>
          <p:cNvGrpSpPr/>
          <p:nvPr/>
        </p:nvGrpSpPr>
        <p:grpSpPr>
          <a:xfrm>
            <a:off x="11369940" y="2324912"/>
            <a:ext cx="1372112" cy="6552493"/>
            <a:chOff x="11763801" y="2324912"/>
            <a:chExt cx="1372112" cy="6552493"/>
          </a:xfrm>
        </p:grpSpPr>
        <p:sp>
          <p:nvSpPr>
            <p:cNvPr id="595" name="Google Shape;595;p15"/>
            <p:cNvSpPr txBox="1"/>
            <p:nvPr/>
          </p:nvSpPr>
          <p:spPr>
            <a:xfrm>
              <a:off x="11763801" y="2324912"/>
              <a:ext cx="137211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현대차</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2" name="Google Shape;602;p15"/>
            <p:cNvSpPr txBox="1"/>
            <p:nvPr/>
          </p:nvSpPr>
          <p:spPr>
            <a:xfrm>
              <a:off x="11905766" y="3458815"/>
              <a:ext cx="1088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8150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3" name="Google Shape;603;p15"/>
            <p:cNvSpPr txBox="1"/>
            <p:nvPr/>
          </p:nvSpPr>
          <p:spPr>
            <a:xfrm>
              <a:off x="11905766" y="4339132"/>
              <a:ext cx="1088182"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7627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2" name="Google Shape;612;p15"/>
            <p:cNvSpPr txBox="1"/>
            <p:nvPr/>
          </p:nvSpPr>
          <p:spPr>
            <a:xfrm>
              <a:off x="11830221" y="5617400"/>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403</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3" name="Google Shape;613;p15"/>
            <p:cNvSpPr txBox="1"/>
            <p:nvPr/>
          </p:nvSpPr>
          <p:spPr>
            <a:xfrm>
              <a:off x="11830221" y="7360462"/>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544</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4" name="Google Shape;614;p15"/>
            <p:cNvSpPr txBox="1"/>
            <p:nvPr/>
          </p:nvSpPr>
          <p:spPr>
            <a:xfrm>
              <a:off x="11830221" y="6512154"/>
              <a:ext cx="1239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542</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4" name="Google Shape;624;p15"/>
            <p:cNvSpPr txBox="1"/>
            <p:nvPr/>
          </p:nvSpPr>
          <p:spPr>
            <a:xfrm>
              <a:off x="11872221" y="8415705"/>
              <a:ext cx="115527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1F3864"/>
                  </a:solidFill>
                  <a:latin typeface="Noto Sans KR Medium" panose="020B0600000000000000" pitchFamily="34" charset="-127"/>
                  <a:ea typeface="Noto Sans KR Medium" panose="020B0600000000000000" pitchFamily="34" charset="-127"/>
                </a:rPr>
                <a:t>17266</a:t>
              </a:r>
              <a:endParaRPr sz="2400" b="0" i="0" u="none" strike="noStrike" cap="none" dirty="0">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5" name="그룹 4">
            <a:extLst>
              <a:ext uri="{FF2B5EF4-FFF2-40B4-BE49-F238E27FC236}">
                <a16:creationId xmlns:a16="http://schemas.microsoft.com/office/drawing/2014/main" id="{4EDD138E-444A-4138-A5E6-48089A5D8E32}"/>
              </a:ext>
            </a:extLst>
          </p:cNvPr>
          <p:cNvGrpSpPr/>
          <p:nvPr/>
        </p:nvGrpSpPr>
        <p:grpSpPr>
          <a:xfrm>
            <a:off x="13462307" y="2324912"/>
            <a:ext cx="1509323" cy="6552493"/>
            <a:chOff x="13670596" y="2324912"/>
            <a:chExt cx="1509323" cy="6552493"/>
          </a:xfrm>
        </p:grpSpPr>
        <p:sp>
          <p:nvSpPr>
            <p:cNvPr id="596" name="Google Shape;596;p15"/>
            <p:cNvSpPr txBox="1"/>
            <p:nvPr/>
          </p:nvSpPr>
          <p:spPr>
            <a:xfrm>
              <a:off x="13670596" y="2324912"/>
              <a:ext cx="1509323"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err="1">
                  <a:solidFill>
                    <a:srgbClr val="4B6972"/>
                  </a:solidFill>
                  <a:latin typeface="Noto Sans KR Medium" panose="020B0600000000000000" pitchFamily="34" charset="-127"/>
                  <a:ea typeface="Noto Sans KR Medium" panose="020B0600000000000000" pitchFamily="34" charset="-127"/>
                </a:rPr>
                <a:t>셀트리온</a:t>
              </a:r>
              <a:endParaRPr sz="24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04" name="Google Shape;604;p15"/>
            <p:cNvSpPr txBox="1"/>
            <p:nvPr/>
          </p:nvSpPr>
          <p:spPr>
            <a:xfrm>
              <a:off x="13883307" y="3458815"/>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3505</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05" name="Google Shape;605;p15"/>
            <p:cNvSpPr txBox="1"/>
            <p:nvPr/>
          </p:nvSpPr>
          <p:spPr>
            <a:xfrm>
              <a:off x="13883307" y="433913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4100</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5" name="Google Shape;615;p15"/>
            <p:cNvSpPr txBox="1"/>
            <p:nvPr/>
          </p:nvSpPr>
          <p:spPr>
            <a:xfrm>
              <a:off x="13808157" y="5617400"/>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197</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6" name="Google Shape;616;p15"/>
            <p:cNvSpPr txBox="1"/>
            <p:nvPr/>
          </p:nvSpPr>
          <p:spPr>
            <a:xfrm>
              <a:off x="13808157" y="7360462"/>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83A1A9"/>
                  </a:solidFill>
                  <a:latin typeface="Noto Sans KR Medium" panose="020B0600000000000000" pitchFamily="34" charset="-127"/>
                  <a:ea typeface="Noto Sans KR Medium" panose="020B0600000000000000" pitchFamily="34" charset="-127"/>
                </a:rPr>
                <a:t>486</a:t>
              </a:r>
              <a:endParaRPr sz="24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17" name="Google Shape;617;p15"/>
            <p:cNvSpPr txBox="1"/>
            <p:nvPr/>
          </p:nvSpPr>
          <p:spPr>
            <a:xfrm>
              <a:off x="13808157" y="6512154"/>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83A1A9"/>
                  </a:solidFill>
                  <a:latin typeface="Noto Sans KR Medium" panose="020B0600000000000000" pitchFamily="34" charset="-127"/>
                  <a:ea typeface="Noto Sans KR Medium" panose="020B0600000000000000" pitchFamily="34" charset="-127"/>
                </a:rPr>
                <a:t>474</a:t>
              </a:r>
              <a:endParaRPr sz="2400" b="0"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25" name="Google Shape;625;p15"/>
            <p:cNvSpPr txBox="1"/>
            <p:nvPr/>
          </p:nvSpPr>
          <p:spPr>
            <a:xfrm>
              <a:off x="13808157" y="841570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8762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grpSp>
      <p:grpSp>
        <p:nvGrpSpPr>
          <p:cNvPr id="6" name="그룹 5">
            <a:extLst>
              <a:ext uri="{FF2B5EF4-FFF2-40B4-BE49-F238E27FC236}">
                <a16:creationId xmlns:a16="http://schemas.microsoft.com/office/drawing/2014/main" id="{F91AEB9E-8ACB-4E7B-8287-9BF40DE17975}"/>
              </a:ext>
            </a:extLst>
          </p:cNvPr>
          <p:cNvGrpSpPr/>
          <p:nvPr/>
        </p:nvGrpSpPr>
        <p:grpSpPr>
          <a:xfrm>
            <a:off x="15506154" y="2324912"/>
            <a:ext cx="2209800" cy="6552493"/>
            <a:chOff x="15391850" y="2324912"/>
            <a:chExt cx="2209800" cy="6552493"/>
          </a:xfrm>
        </p:grpSpPr>
        <p:sp>
          <p:nvSpPr>
            <p:cNvPr id="618" name="Google Shape;618;p15"/>
            <p:cNvSpPr txBox="1"/>
            <p:nvPr/>
          </p:nvSpPr>
          <p:spPr>
            <a:xfrm>
              <a:off x="15391850" y="2324912"/>
              <a:ext cx="22098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solidFill>
                    <a:srgbClr val="4B6972"/>
                  </a:solidFill>
                  <a:latin typeface="Noto Sans KR Medium" panose="020B0600000000000000" pitchFamily="34" charset="-127"/>
                  <a:ea typeface="Noto Sans KR Medium" panose="020B0600000000000000" pitchFamily="34" charset="-127"/>
                </a:rPr>
                <a:t>미디어별 합계</a:t>
              </a:r>
              <a:endParaRPr sz="2400" b="1" i="0" u="none" strike="noStrike" cap="none">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26" name="Google Shape;626;p15"/>
            <p:cNvSpPr txBox="1"/>
            <p:nvPr/>
          </p:nvSpPr>
          <p:spPr>
            <a:xfrm>
              <a:off x="15954800" y="345447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33914</a:t>
              </a:r>
              <a:endParaRPr sz="2400">
                <a:solidFill>
                  <a:srgbClr val="1F3864"/>
                </a:solidFill>
                <a:latin typeface="Noto Sans KR Medium" panose="020B0600000000000000" pitchFamily="34" charset="-127"/>
                <a:ea typeface="Noto Sans KR Medium" panose="020B0600000000000000" pitchFamily="34" charset="-127"/>
              </a:endParaRPr>
            </a:p>
          </p:txBody>
        </p:sp>
        <p:sp>
          <p:nvSpPr>
            <p:cNvPr id="627" name="Google Shape;627;p15"/>
            <p:cNvSpPr txBox="1"/>
            <p:nvPr/>
          </p:nvSpPr>
          <p:spPr>
            <a:xfrm>
              <a:off x="15954800" y="4328202"/>
              <a:ext cx="10839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37220</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28" name="Google Shape;628;p15"/>
            <p:cNvSpPr txBox="1"/>
            <p:nvPr/>
          </p:nvSpPr>
          <p:spPr>
            <a:xfrm>
              <a:off x="15879650" y="561532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1202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29" name="Google Shape;629;p15"/>
            <p:cNvSpPr txBox="1"/>
            <p:nvPr/>
          </p:nvSpPr>
          <p:spPr>
            <a:xfrm>
              <a:off x="15879650" y="7310571"/>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2626</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30" name="Google Shape;630;p15"/>
            <p:cNvSpPr txBox="1"/>
            <p:nvPr/>
          </p:nvSpPr>
          <p:spPr>
            <a:xfrm>
              <a:off x="15879650" y="6499564"/>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a:solidFill>
                    <a:srgbClr val="1F3864"/>
                  </a:solidFill>
                  <a:latin typeface="Noto Sans KR Medium" panose="020B0600000000000000" pitchFamily="34" charset="-127"/>
                  <a:ea typeface="Noto Sans KR Medium" panose="020B0600000000000000" pitchFamily="34" charset="-127"/>
                </a:rPr>
                <a:t>2632</a:t>
              </a:r>
              <a:endParaRPr sz="2400" b="0" i="0" u="none" strike="noStrike" cap="none">
                <a:solidFill>
                  <a:srgbClr val="1F3864"/>
                </a:solidFill>
                <a:latin typeface="Noto Sans KR Medium" panose="020B0600000000000000" pitchFamily="34" charset="-127"/>
                <a:ea typeface="Noto Sans KR Medium" panose="020B0600000000000000" pitchFamily="34" charset="-127"/>
                <a:sym typeface="Arial"/>
              </a:endParaRPr>
            </a:p>
          </p:txBody>
        </p:sp>
        <p:sp>
          <p:nvSpPr>
            <p:cNvPr id="631" name="Google Shape;631;p15"/>
            <p:cNvSpPr txBox="1"/>
            <p:nvPr/>
          </p:nvSpPr>
          <p:spPr>
            <a:xfrm>
              <a:off x="15879650" y="8415705"/>
              <a:ext cx="12342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400" dirty="0">
                  <a:solidFill>
                    <a:srgbClr val="1F3864"/>
                  </a:solidFill>
                  <a:latin typeface="Noto Sans KR Medium" panose="020B0600000000000000" pitchFamily="34" charset="-127"/>
                  <a:ea typeface="Noto Sans KR Medium" panose="020B0600000000000000" pitchFamily="34" charset="-127"/>
                </a:rPr>
                <a:t>77594</a:t>
              </a:r>
              <a:endParaRPr sz="2400" b="0" i="0" u="none" strike="noStrike" cap="none" dirty="0">
                <a:solidFill>
                  <a:srgbClr val="1F3864"/>
                </a:solidFill>
                <a:latin typeface="Noto Sans KR Medium" panose="020B0600000000000000" pitchFamily="34" charset="-127"/>
                <a:ea typeface="Noto Sans KR Medium" panose="020B0600000000000000" pitchFamily="34" charset="-127"/>
                <a:sym typeface="Arial"/>
              </a:endParaRPr>
            </a:p>
          </p:txBody>
        </p:sp>
      </p:grpSp>
      <p:cxnSp>
        <p:nvCxnSpPr>
          <p:cNvPr id="632" name="Google Shape;632;p15"/>
          <p:cNvCxnSpPr/>
          <p:nvPr/>
        </p:nvCxnSpPr>
        <p:spPr>
          <a:xfrm rot="10800000">
            <a:off x="15304225" y="2133175"/>
            <a:ext cx="27600" cy="6966300"/>
          </a:xfrm>
          <a:prstGeom prst="straightConnector1">
            <a:avLst/>
          </a:prstGeom>
          <a:noFill/>
          <a:ln w="28575" cap="flat" cmpd="sng">
            <a:solidFill>
              <a:srgbClr val="DEE6E8"/>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gf5d93c4d0e_6_121"/>
          <p:cNvPicPr preferRelativeResize="0"/>
          <p:nvPr/>
        </p:nvPicPr>
        <p:blipFill>
          <a:blip r:embed="rId3">
            <a:alphaModFix/>
          </a:blip>
          <a:stretch>
            <a:fillRect/>
          </a:stretch>
        </p:blipFill>
        <p:spPr>
          <a:xfrm>
            <a:off x="0" y="-2146"/>
            <a:ext cx="19016650" cy="10698720"/>
          </a:xfrm>
          <a:prstGeom prst="rect">
            <a:avLst/>
          </a:prstGeom>
          <a:noFill/>
          <a:ln>
            <a:noFill/>
          </a:ln>
        </p:spPr>
      </p:pic>
      <p:grpSp>
        <p:nvGrpSpPr>
          <p:cNvPr id="5" name="그룹 4">
            <a:extLst>
              <a:ext uri="{FF2B5EF4-FFF2-40B4-BE49-F238E27FC236}">
                <a16:creationId xmlns:a16="http://schemas.microsoft.com/office/drawing/2014/main" id="{7E4BADBC-53EB-4C40-9711-11D88C510B81}"/>
              </a:ext>
            </a:extLst>
          </p:cNvPr>
          <p:cNvGrpSpPr/>
          <p:nvPr/>
        </p:nvGrpSpPr>
        <p:grpSpPr>
          <a:xfrm>
            <a:off x="2216818" y="3499426"/>
            <a:ext cx="14813882" cy="5030211"/>
            <a:chOff x="2216818" y="3499426"/>
            <a:chExt cx="14813882" cy="5030211"/>
          </a:xfrm>
        </p:grpSpPr>
        <p:sp>
          <p:nvSpPr>
            <p:cNvPr id="117" name="Google Shape;117;gf5d93c4d0e_6_121"/>
            <p:cNvSpPr/>
            <p:nvPr/>
          </p:nvSpPr>
          <p:spPr>
            <a:xfrm>
              <a:off x="4476750" y="6858000"/>
              <a:ext cx="5543700" cy="743100"/>
            </a:xfrm>
            <a:prstGeom prst="rect">
              <a:avLst/>
            </a:prstGeom>
            <a:solidFill>
              <a:srgbClr val="1155CC"/>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3500">
                  <a:solidFill>
                    <a:schemeClr val="lt1"/>
                  </a:solidFill>
                </a:rPr>
                <a:t>업 빛 투</a:t>
              </a:r>
              <a:endParaRPr sz="3500">
                <a:solidFill>
                  <a:schemeClr val="lt1"/>
                </a:solidFill>
              </a:endParaRPr>
            </a:p>
          </p:txBody>
        </p:sp>
        <p:sp>
          <p:nvSpPr>
            <p:cNvPr id="2" name="직사각형 1">
              <a:extLst>
                <a:ext uri="{FF2B5EF4-FFF2-40B4-BE49-F238E27FC236}">
                  <a16:creationId xmlns:a16="http://schemas.microsoft.com/office/drawing/2014/main" id="{4289F704-E344-48DF-B73E-54E356E6DACD}"/>
                </a:ext>
              </a:extLst>
            </p:cNvPr>
            <p:cNvSpPr/>
            <p:nvPr/>
          </p:nvSpPr>
          <p:spPr>
            <a:xfrm>
              <a:off x="2216818" y="3499426"/>
              <a:ext cx="14813882" cy="5030211"/>
            </a:xfrm>
            <a:prstGeom prst="rect">
              <a:avLst/>
            </a:prstGeom>
            <a:solidFill>
              <a:srgbClr val="0156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3B7DE7-B359-4876-A73B-DF3E549F4D87}"/>
                </a:ext>
              </a:extLst>
            </p:cNvPr>
            <p:cNvSpPr txBox="1"/>
            <p:nvPr/>
          </p:nvSpPr>
          <p:spPr>
            <a:xfrm>
              <a:off x="5307800" y="4532172"/>
              <a:ext cx="8401050" cy="646331"/>
            </a:xfrm>
            <a:prstGeom prst="rect">
              <a:avLst/>
            </a:prstGeom>
            <a:noFill/>
          </p:spPr>
          <p:txBody>
            <a:bodyPr wrap="square" rtlCol="0">
              <a:spAutoFit/>
            </a:bodyPr>
            <a:lstStyle/>
            <a:p>
              <a:pPr algn="ctr"/>
              <a:r>
                <a:rPr lang="ko-KR" altLang="en-US" sz="3600" b="1" dirty="0">
                  <a:solidFill>
                    <a:schemeClr val="bg1"/>
                  </a:solidFill>
                  <a:latin typeface="Noto Sans KR Medium" panose="020B0600000000000000" pitchFamily="34" charset="-127"/>
                  <a:ea typeface="Noto Sans KR Medium" panose="020B0600000000000000" pitchFamily="34" charset="-127"/>
                </a:rPr>
                <a:t>본 서비스에서 제공되는 투자정보는 단지</a:t>
              </a:r>
              <a:endParaRPr lang="en-US" altLang="ko-KR" sz="3600" b="1" dirty="0">
                <a:solidFill>
                  <a:schemeClr val="bg1"/>
                </a:solidFill>
                <a:latin typeface="Noto Sans KR Medium" panose="020B0600000000000000" pitchFamily="34" charset="-127"/>
                <a:ea typeface="Noto Sans KR Medium" panose="020B0600000000000000" pitchFamily="34" charset="-127"/>
              </a:endParaRPr>
            </a:p>
          </p:txBody>
        </p:sp>
        <p:sp>
          <p:nvSpPr>
            <p:cNvPr id="6" name="TextBox 5">
              <a:extLst>
                <a:ext uri="{FF2B5EF4-FFF2-40B4-BE49-F238E27FC236}">
                  <a16:creationId xmlns:a16="http://schemas.microsoft.com/office/drawing/2014/main" id="{590C0375-7401-465C-B995-C616A2151C17}"/>
                </a:ext>
              </a:extLst>
            </p:cNvPr>
            <p:cNvSpPr txBox="1"/>
            <p:nvPr/>
          </p:nvSpPr>
          <p:spPr>
            <a:xfrm>
              <a:off x="2600319" y="6145406"/>
              <a:ext cx="13844587" cy="646331"/>
            </a:xfrm>
            <a:prstGeom prst="rect">
              <a:avLst/>
            </a:prstGeom>
            <a:noFill/>
          </p:spPr>
          <p:txBody>
            <a:bodyPr wrap="square" rtlCol="0">
              <a:spAutoFit/>
            </a:bodyPr>
            <a:lstStyle/>
            <a:p>
              <a:pPr algn="ctr"/>
              <a:r>
                <a:rPr lang="ko-KR" altLang="en-US" sz="3600" dirty="0">
                  <a:solidFill>
                    <a:schemeClr val="bg1"/>
                  </a:solidFill>
                  <a:latin typeface="Noto Sans KR Medium" panose="020B0600000000000000" pitchFamily="34" charset="-127"/>
                  <a:ea typeface="Noto Sans KR Medium" panose="020B0600000000000000" pitchFamily="34" charset="-127"/>
                </a:rPr>
                <a:t>서비스에서 제공하는 주식의 가치</a:t>
              </a:r>
              <a:r>
                <a:rPr lang="en-US" altLang="ko-KR" sz="3600" dirty="0">
                  <a:solidFill>
                    <a:schemeClr val="bg1"/>
                  </a:solidFill>
                  <a:latin typeface="Noto Sans KR Medium" panose="020B0600000000000000" pitchFamily="34" charset="-127"/>
                  <a:ea typeface="Noto Sans KR Medium" panose="020B0600000000000000" pitchFamily="34" charset="-127"/>
                </a:rPr>
                <a:t>, </a:t>
              </a:r>
              <a:r>
                <a:rPr lang="ko-KR" altLang="en-US" sz="3600" dirty="0">
                  <a:solidFill>
                    <a:schemeClr val="bg1"/>
                  </a:solidFill>
                  <a:latin typeface="Noto Sans KR Medium" panose="020B0600000000000000" pitchFamily="34" charset="-127"/>
                  <a:ea typeface="Noto Sans KR Medium" panose="020B0600000000000000" pitchFamily="34" charset="-127"/>
                </a:rPr>
                <a:t>가격 상승 및 가격 하락에 대해서는</a:t>
              </a:r>
              <a:endParaRPr lang="en-US" altLang="ko-KR" sz="3600" dirty="0">
                <a:solidFill>
                  <a:schemeClr val="bg1"/>
                </a:solidFill>
                <a:latin typeface="Noto Sans KR Medium" panose="020B0600000000000000" pitchFamily="34" charset="-127"/>
                <a:ea typeface="Noto Sans KR Medium" panose="020B0600000000000000" pitchFamily="34" charset="-127"/>
              </a:endParaRPr>
            </a:p>
          </p:txBody>
        </p:sp>
        <p:sp>
          <p:nvSpPr>
            <p:cNvPr id="8" name="TextBox 7">
              <a:extLst>
                <a:ext uri="{FF2B5EF4-FFF2-40B4-BE49-F238E27FC236}">
                  <a16:creationId xmlns:a16="http://schemas.microsoft.com/office/drawing/2014/main" id="{71D48055-D05F-4480-90FA-A0F938648883}"/>
                </a:ext>
              </a:extLst>
            </p:cNvPr>
            <p:cNvSpPr txBox="1"/>
            <p:nvPr/>
          </p:nvSpPr>
          <p:spPr>
            <a:xfrm>
              <a:off x="4739646" y="5339603"/>
              <a:ext cx="9508330" cy="710964"/>
            </a:xfrm>
            <a:prstGeom prst="rect">
              <a:avLst/>
            </a:prstGeom>
            <a:noFill/>
          </p:spPr>
          <p:txBody>
            <a:bodyPr wrap="square">
              <a:spAutoFit/>
            </a:bodyPr>
            <a:lstStyle/>
            <a:p>
              <a:pPr algn="ctr"/>
              <a:r>
                <a:rPr lang="ko-KR" altLang="en-US" sz="3600" b="1" dirty="0">
                  <a:solidFill>
                    <a:schemeClr val="bg1"/>
                  </a:solidFill>
                  <a:latin typeface="Noto Sans KR Medium" panose="020B0600000000000000" pitchFamily="34" charset="-127"/>
                  <a:ea typeface="Noto Sans KR Medium" panose="020B0600000000000000" pitchFamily="34" charset="-127"/>
                </a:rPr>
                <a:t>투자판단에 대한 참고임을 밝혀드립니다</a:t>
              </a:r>
              <a:r>
                <a:rPr lang="en-US" altLang="ko-KR" sz="3600" b="1" dirty="0">
                  <a:solidFill>
                    <a:schemeClr val="bg1"/>
                  </a:solidFill>
                  <a:latin typeface="Noto Sans KR Medium" panose="020B0600000000000000" pitchFamily="34" charset="-127"/>
                  <a:ea typeface="Noto Sans KR Medium" panose="020B0600000000000000" pitchFamily="34" charset="-127"/>
                </a:rPr>
                <a:t>.</a:t>
              </a:r>
            </a:p>
          </p:txBody>
        </p:sp>
        <p:sp>
          <p:nvSpPr>
            <p:cNvPr id="9" name="TextBox 8">
              <a:extLst>
                <a:ext uri="{FF2B5EF4-FFF2-40B4-BE49-F238E27FC236}">
                  <a16:creationId xmlns:a16="http://schemas.microsoft.com/office/drawing/2014/main" id="{E986C86B-9E44-4BC4-9BE4-E158394FFF6C}"/>
                </a:ext>
              </a:extLst>
            </p:cNvPr>
            <p:cNvSpPr txBox="1"/>
            <p:nvPr/>
          </p:nvSpPr>
          <p:spPr>
            <a:xfrm>
              <a:off x="5707850" y="6906384"/>
              <a:ext cx="8401050" cy="646331"/>
            </a:xfrm>
            <a:prstGeom prst="rect">
              <a:avLst/>
            </a:prstGeom>
            <a:noFill/>
          </p:spPr>
          <p:txBody>
            <a:bodyPr wrap="square" rtlCol="0">
              <a:spAutoFit/>
            </a:bodyPr>
            <a:lstStyle/>
            <a:p>
              <a:pPr algn="ctr"/>
              <a:r>
                <a:rPr lang="ko-KR" altLang="en-US" sz="3600" dirty="0">
                  <a:solidFill>
                    <a:schemeClr val="bg1"/>
                  </a:solidFill>
                  <a:latin typeface="Noto Sans KR Black" panose="020B0A00000000000000" pitchFamily="34" charset="-127"/>
                  <a:ea typeface="Noto Sans KR Black" panose="020B0A00000000000000" pitchFamily="34" charset="-127"/>
                </a:rPr>
                <a:t>업 빛 투 </a:t>
              </a:r>
              <a:r>
                <a:rPr lang="ko-KR" altLang="en-US" sz="3600" dirty="0">
                  <a:solidFill>
                    <a:schemeClr val="bg1"/>
                  </a:solidFill>
                  <a:latin typeface="Noto Sans KR Medium" panose="020B0600000000000000" pitchFamily="34" charset="-127"/>
                  <a:ea typeface="Noto Sans KR Medium" panose="020B0600000000000000" pitchFamily="34" charset="-127"/>
                </a:rPr>
                <a:t>가 보장하지 않습니다</a:t>
              </a:r>
              <a:r>
                <a:rPr lang="en-US" altLang="ko-KR" sz="3600" dirty="0">
                  <a:solidFill>
                    <a:schemeClr val="bg1"/>
                  </a:solidFill>
                  <a:latin typeface="Noto Sans KR Medium" panose="020B0600000000000000" pitchFamily="34" charset="-127"/>
                  <a:ea typeface="Noto Sans KR Medium" panose="020B0600000000000000" pitchFamily="34" charset="-127"/>
                </a:rPr>
                <a:t>.</a:t>
              </a:r>
              <a:endParaRPr lang="en-US" sz="3600" dirty="0">
                <a:solidFill>
                  <a:schemeClr val="bg1"/>
                </a:solidFill>
                <a:latin typeface="Noto Sans KR Medium" panose="020B0600000000000000" pitchFamily="34" charset="-127"/>
                <a:ea typeface="Noto Sans KR Medium" panose="020B0600000000000000" pitchFamily="34" charset="-127"/>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6"/>
        <p:cNvGrpSpPr/>
        <p:nvPr/>
      </p:nvGrpSpPr>
      <p:grpSpPr>
        <a:xfrm>
          <a:off x="0" y="0"/>
          <a:ext cx="0" cy="0"/>
          <a:chOff x="0" y="0"/>
          <a:chExt cx="0" cy="0"/>
        </a:xfrm>
      </p:grpSpPr>
      <p:sp>
        <p:nvSpPr>
          <p:cNvPr id="637" name="Google Shape;637;gf59b30ca06_0_5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38" name="Google Shape;638;gf59b30ca06_0_5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20</a:t>
            </a:fld>
            <a:r>
              <a:rPr lang="en-US" sz="1050" b="1">
                <a:solidFill>
                  <a:srgbClr val="212D50"/>
                </a:solidFill>
                <a:cs typeface="Arial"/>
                <a:sym typeface="Arial"/>
              </a:rPr>
              <a:t>P</a:t>
            </a:r>
            <a:endParaRPr/>
          </a:p>
        </p:txBody>
      </p:sp>
      <p:cxnSp>
        <p:nvCxnSpPr>
          <p:cNvPr id="639" name="Google Shape;639;gf59b30ca06_0_5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640" name="Google Shape;640;gf59b30ca06_0_57"/>
          <p:cNvSpPr/>
          <p:nvPr/>
        </p:nvSpPr>
        <p:spPr>
          <a:xfrm>
            <a:off x="1792156" y="2148599"/>
            <a:ext cx="15011400" cy="6959400"/>
          </a:xfrm>
          <a:prstGeom prst="rect">
            <a:avLst/>
          </a:prstGeom>
          <a:noFill/>
          <a:ln w="28575" cap="flat" cmpd="sng">
            <a:solidFill>
              <a:srgbClr val="DEE6E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641" name="Google Shape;641;gf59b30ca06_0_57"/>
          <p:cNvSpPr/>
          <p:nvPr/>
        </p:nvSpPr>
        <p:spPr>
          <a:xfrm>
            <a:off x="1792156" y="2145802"/>
            <a:ext cx="15011400" cy="798600"/>
          </a:xfrm>
          <a:prstGeom prst="rect">
            <a:avLst/>
          </a:prstGeom>
          <a:solidFill>
            <a:srgbClr val="4B6972"/>
          </a:solidFill>
          <a:ln w="28575" cap="flat" cmpd="sng">
            <a:solidFill>
              <a:srgbClr val="4B69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cxnSp>
        <p:nvCxnSpPr>
          <p:cNvPr id="642" name="Google Shape;642;gf59b30ca06_0_57"/>
          <p:cNvCxnSpPr/>
          <p:nvPr/>
        </p:nvCxnSpPr>
        <p:spPr>
          <a:xfrm>
            <a:off x="1792162" y="7405687"/>
            <a:ext cx="15011400" cy="0"/>
          </a:xfrm>
          <a:prstGeom prst="straightConnector1">
            <a:avLst/>
          </a:prstGeom>
          <a:noFill/>
          <a:ln w="28575" cap="flat" cmpd="sng">
            <a:solidFill>
              <a:srgbClr val="DEE6E8"/>
            </a:solidFill>
            <a:prstDash val="solid"/>
            <a:round/>
            <a:headEnd type="none" w="sm" len="sm"/>
            <a:tailEnd type="none" w="sm" len="sm"/>
          </a:ln>
        </p:spPr>
      </p:cxnSp>
      <p:cxnSp>
        <p:nvCxnSpPr>
          <p:cNvPr id="643" name="Google Shape;643;gf59b30ca06_0_57"/>
          <p:cNvCxnSpPr/>
          <p:nvPr/>
        </p:nvCxnSpPr>
        <p:spPr>
          <a:xfrm>
            <a:off x="1792164" y="5766387"/>
            <a:ext cx="15011400" cy="0"/>
          </a:xfrm>
          <a:prstGeom prst="straightConnector1">
            <a:avLst/>
          </a:prstGeom>
          <a:noFill/>
          <a:ln w="28575" cap="flat" cmpd="sng">
            <a:solidFill>
              <a:srgbClr val="DEE6E8"/>
            </a:solidFill>
            <a:prstDash val="solid"/>
            <a:round/>
            <a:headEnd type="none" w="sm" len="sm"/>
            <a:tailEnd type="none" w="sm" len="sm"/>
          </a:ln>
        </p:spPr>
      </p:cxnSp>
      <p:cxnSp>
        <p:nvCxnSpPr>
          <p:cNvPr id="644" name="Google Shape;644;gf59b30ca06_0_57"/>
          <p:cNvCxnSpPr/>
          <p:nvPr/>
        </p:nvCxnSpPr>
        <p:spPr>
          <a:xfrm rot="10800000">
            <a:off x="5031656" y="2133175"/>
            <a:ext cx="27600" cy="6966300"/>
          </a:xfrm>
          <a:prstGeom prst="straightConnector1">
            <a:avLst/>
          </a:prstGeom>
          <a:noFill/>
          <a:ln w="28575" cap="flat" cmpd="sng">
            <a:solidFill>
              <a:srgbClr val="DEE6E8"/>
            </a:solidFill>
            <a:prstDash val="solid"/>
            <a:round/>
            <a:headEnd type="none" w="sm" len="sm"/>
            <a:tailEnd type="none" w="sm" len="sm"/>
          </a:ln>
        </p:spPr>
      </p:cxnSp>
      <p:sp>
        <p:nvSpPr>
          <p:cNvPr id="645" name="Google Shape;645;gf59b30ca06_0_57"/>
          <p:cNvSpPr txBox="1"/>
          <p:nvPr/>
        </p:nvSpPr>
        <p:spPr>
          <a:xfrm>
            <a:off x="2283938" y="2315324"/>
            <a:ext cx="22098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DEE6E8"/>
                </a:solidFill>
                <a:latin typeface="Noto Sans KR Medium" panose="020B0600000000000000" pitchFamily="34" charset="-127"/>
                <a:ea typeface="Noto Sans KR Medium" panose="020B0600000000000000" pitchFamily="34" charset="-127"/>
                <a:sym typeface="Arial"/>
              </a:rPr>
              <a:t>전처리 항목</a:t>
            </a:r>
            <a:endParaRPr sz="2400" b="1" i="0" u="none" strike="noStrike" cap="none">
              <a:solidFill>
                <a:srgbClr val="DEE6E8"/>
              </a:solidFill>
              <a:latin typeface="Noto Sans KR Medium" panose="020B0600000000000000" pitchFamily="34" charset="-127"/>
              <a:ea typeface="Noto Sans KR Medium" panose="020B0600000000000000" pitchFamily="34" charset="-127"/>
              <a:sym typeface="Arial"/>
            </a:endParaRPr>
          </a:p>
        </p:txBody>
      </p:sp>
      <p:sp>
        <p:nvSpPr>
          <p:cNvPr id="646" name="Google Shape;646;gf59b30ca06_0_57"/>
          <p:cNvSpPr txBox="1"/>
          <p:nvPr/>
        </p:nvSpPr>
        <p:spPr>
          <a:xfrm>
            <a:off x="2283938" y="3957311"/>
            <a:ext cx="2209800"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휴장일 및 </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장 마감 시간</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47" name="Google Shape;647;gf59b30ca06_0_57"/>
          <p:cNvSpPr txBox="1"/>
          <p:nvPr/>
        </p:nvSpPr>
        <p:spPr>
          <a:xfrm>
            <a:off x="5406969" y="3532300"/>
            <a:ext cx="194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주말 및 공휴일</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48" name="Google Shape;648;gf59b30ca06_0_57"/>
          <p:cNvSpPr txBox="1"/>
          <p:nvPr/>
        </p:nvSpPr>
        <p:spPr>
          <a:xfrm>
            <a:off x="10105913" y="2294849"/>
            <a:ext cx="22098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DEE6E8"/>
                </a:solidFill>
                <a:latin typeface="Noto Sans KR Medium" panose="020B0600000000000000" pitchFamily="34" charset="-127"/>
                <a:ea typeface="Noto Sans KR Medium" panose="020B0600000000000000" pitchFamily="34" charset="-127"/>
                <a:sym typeface="Arial"/>
              </a:rPr>
              <a:t>전처리 방법</a:t>
            </a:r>
            <a:endParaRPr sz="2400" b="1" i="0" u="none" strike="noStrike" cap="none">
              <a:solidFill>
                <a:srgbClr val="DEE6E8"/>
              </a:solidFill>
              <a:latin typeface="Noto Sans KR Medium" panose="020B0600000000000000" pitchFamily="34" charset="-127"/>
              <a:ea typeface="Noto Sans KR Medium" panose="020B0600000000000000" pitchFamily="34" charset="-127"/>
              <a:sym typeface="Arial"/>
            </a:endParaRPr>
          </a:p>
        </p:txBody>
      </p:sp>
      <p:sp>
        <p:nvSpPr>
          <p:cNvPr id="649" name="Google Shape;649;gf59b30ca06_0_57"/>
          <p:cNvSpPr txBox="1"/>
          <p:nvPr/>
        </p:nvSpPr>
        <p:spPr>
          <a:xfrm>
            <a:off x="7847479" y="3352938"/>
            <a:ext cx="75954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주말 및 공휴일 데이터 수집 후 리스트 생성</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휴장일 이후 데이터로 날짜 수정</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0" name="Google Shape;650;gf59b30ca06_0_57"/>
          <p:cNvSpPr txBox="1"/>
          <p:nvPr/>
        </p:nvSpPr>
        <p:spPr>
          <a:xfrm>
            <a:off x="5406969" y="4465050"/>
            <a:ext cx="194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장 마감 (15:30)</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1" name="Google Shape;651;gf59b30ca06_0_57"/>
          <p:cNvSpPr txBox="1"/>
          <p:nvPr/>
        </p:nvSpPr>
        <p:spPr>
          <a:xfrm>
            <a:off x="7847481" y="4559650"/>
            <a:ext cx="83628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미디어 영향 반영 시점을 고려해 오후 3시 이후 </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50000"/>
              </a:lnSpc>
              <a:spcBef>
                <a:spcPts val="0"/>
              </a:spcBef>
              <a:spcAft>
                <a:spcPts val="0"/>
              </a:spcAft>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업로드된 기사 및 동영상을 다음 거래일자로 변경</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2" name="Google Shape;652;gf59b30ca06_0_57"/>
          <p:cNvSpPr txBox="1"/>
          <p:nvPr/>
        </p:nvSpPr>
        <p:spPr>
          <a:xfrm>
            <a:off x="2283938" y="6385936"/>
            <a:ext cx="22098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주가 변동률</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3" name="Google Shape;653;gf59b30ca06_0_57"/>
          <p:cNvSpPr txBox="1"/>
          <p:nvPr/>
        </p:nvSpPr>
        <p:spPr>
          <a:xfrm>
            <a:off x="5171856" y="6385925"/>
            <a:ext cx="2209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상승 / 하락 / 보합</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4" name="Google Shape;654;gf59b30ca06_0_57"/>
          <p:cNvSpPr txBox="1"/>
          <p:nvPr/>
        </p:nvSpPr>
        <p:spPr>
          <a:xfrm>
            <a:off x="7847481" y="6155075"/>
            <a:ext cx="8362800" cy="10156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전일 대비 종가 변동률이 양수이면 상승, 음수이면 하락, 0이면 보합으로 판단하여 데이터프레임 내 ud(updown) column 생성</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5" name="Google Shape;655;gf59b30ca06_0_57"/>
          <p:cNvSpPr txBox="1"/>
          <p:nvPr/>
        </p:nvSpPr>
        <p:spPr>
          <a:xfrm>
            <a:off x="2283938" y="8025236"/>
            <a:ext cx="220980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텍스트 전처리</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6" name="Google Shape;656;gf59b30ca06_0_57"/>
          <p:cNvSpPr txBox="1"/>
          <p:nvPr/>
        </p:nvSpPr>
        <p:spPr>
          <a:xfrm>
            <a:off x="5485281" y="8052950"/>
            <a:ext cx="22098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형태소 분석</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7" name="Google Shape;657;gf59b30ca06_0_57"/>
          <p:cNvSpPr txBox="1"/>
          <p:nvPr/>
        </p:nvSpPr>
        <p:spPr>
          <a:xfrm>
            <a:off x="7847481" y="7563525"/>
            <a:ext cx="8362800" cy="1477287"/>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텍스트 정제 후 </a:t>
            </a:r>
            <a:r>
              <a:rPr lang="en-US" sz="2000" b="0" i="0" u="none" strike="noStrike" cap="none">
                <a:solidFill>
                  <a:srgbClr val="83A1A9"/>
                </a:solidFill>
                <a:highlight>
                  <a:srgbClr val="FFE599"/>
                </a:highlight>
                <a:latin typeface="Noto Sans KR Medium" panose="020B0600000000000000" pitchFamily="34" charset="-127"/>
                <a:ea typeface="Noto Sans KR Medium" panose="020B0600000000000000" pitchFamily="34" charset="-127"/>
                <a:sym typeface="Arial"/>
              </a:rPr>
              <a:t>KoNLPy Okt </a:t>
            </a: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형태소 분석기 사용</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품사(POS) 태깅 하여 명사 및 형용사 추출</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50000"/>
              </a:lnSpc>
              <a:spcBef>
                <a:spcPts val="0"/>
              </a:spcBef>
              <a:spcAft>
                <a:spcPts val="0"/>
              </a:spcAft>
              <a:buClr>
                <a:srgbClr val="83A1A9"/>
              </a:buClr>
              <a:buSzPts val="2000"/>
              <a:buFont typeface="Arial"/>
              <a:buChar char="●"/>
            </a:pPr>
            <a:r>
              <a:rPr lang="en-US" sz="2000" b="0" i="0" u="none" strike="noStrike" cap="none">
                <a:solidFill>
                  <a:srgbClr val="83A1A9"/>
                </a:solidFill>
                <a:latin typeface="Noto Sans KR Medium" panose="020B0600000000000000" pitchFamily="34" charset="-127"/>
                <a:ea typeface="Noto Sans KR Medium" panose="020B0600000000000000" pitchFamily="34" charset="-127"/>
                <a:sym typeface="Arial"/>
              </a:rPr>
              <a:t>불용어 처리 및 한 글자 단어 제거</a:t>
            </a:r>
            <a:endParaRPr sz="2000" b="0"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658" name="Google Shape;658;gf59b30ca06_0_57"/>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659" name="Google Shape;659;gf59b30ca06_0_57"/>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전처리</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뉴스</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기사</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및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유튜브</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영상</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cxnSp>
        <p:nvCxnSpPr>
          <p:cNvPr id="660" name="Google Shape;660;gf59b30ca06_0_57"/>
          <p:cNvCxnSpPr/>
          <p:nvPr/>
        </p:nvCxnSpPr>
        <p:spPr>
          <a:xfrm rot="10800000">
            <a:off x="7525106" y="2933475"/>
            <a:ext cx="18600" cy="6184800"/>
          </a:xfrm>
          <a:prstGeom prst="straightConnector1">
            <a:avLst/>
          </a:prstGeom>
          <a:noFill/>
          <a:ln w="28575" cap="flat" cmpd="sng">
            <a:solidFill>
              <a:srgbClr val="DEE6E8"/>
            </a:solidFill>
            <a:prstDash val="solid"/>
            <a:round/>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7"/>
          <p:cNvSpPr/>
          <p:nvPr/>
        </p:nvSpPr>
        <p:spPr>
          <a:xfrm>
            <a:off x="2199550" y="1812411"/>
            <a:ext cx="15071700" cy="8028273"/>
          </a:xfrm>
          <a:prstGeom prst="rect">
            <a:avLst/>
          </a:prstGeom>
          <a:solidFill>
            <a:srgbClr val="83A1A9">
              <a:alpha val="5254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667" name="Google Shape;667;p17"/>
          <p:cNvSpPr/>
          <p:nvPr/>
        </p:nvSpPr>
        <p:spPr>
          <a:xfrm>
            <a:off x="6015736" y="3482387"/>
            <a:ext cx="7815900" cy="4833014"/>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68" name="Google Shape;668;p17"/>
          <p:cNvSpPr/>
          <p:nvPr/>
        </p:nvSpPr>
        <p:spPr>
          <a:xfrm>
            <a:off x="6311107" y="3907366"/>
            <a:ext cx="3160800" cy="1760700"/>
          </a:xfrm>
          <a:prstGeom prst="rect">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Noto Sans KR Medium" panose="020B0600000000000000" pitchFamily="34" charset="-127"/>
                <a:ea typeface="Noto Sans KR Medium" panose="020B0600000000000000" pitchFamily="34" charset="-127"/>
                <a:sym typeface="Arial"/>
              </a:rPr>
              <a:t>KOSELF 추가 사전</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69" name="Google Shape;669;p17"/>
          <p:cNvSpPr/>
          <p:nvPr/>
        </p:nvSpPr>
        <p:spPr>
          <a:xfrm>
            <a:off x="2673618" y="4301836"/>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뉴스</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데이터</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0" name="Google Shape;670;p17"/>
          <p:cNvSpPr/>
          <p:nvPr/>
        </p:nvSpPr>
        <p:spPr>
          <a:xfrm>
            <a:off x="2673618" y="6269752"/>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Noto Sans KR Medium" panose="020B0600000000000000" pitchFamily="34" charset="-127"/>
                <a:ea typeface="Noto Sans KR Medium" panose="020B0600000000000000" pitchFamily="34" charset="-127"/>
                <a:sym typeface="Arial"/>
              </a:rPr>
              <a:t>YouTube 스크립트</a:t>
            </a:r>
            <a:endParaRPr sz="17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1" name="Google Shape;671;p17"/>
          <p:cNvSpPr/>
          <p:nvPr/>
        </p:nvSpPr>
        <p:spPr>
          <a:xfrm>
            <a:off x="2673618" y="8397325"/>
            <a:ext cx="2496787" cy="1004919"/>
          </a:xfrm>
          <a:prstGeom prst="flowChartMagneticDisk">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주가 데이터</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672" name="Google Shape;672;p17"/>
          <p:cNvCxnSpPr/>
          <p:nvPr/>
        </p:nvCxnSpPr>
        <p:spPr>
          <a:xfrm>
            <a:off x="9090919" y="6617441"/>
            <a:ext cx="1136100" cy="0"/>
          </a:xfrm>
          <a:prstGeom prst="straightConnector1">
            <a:avLst/>
          </a:prstGeom>
          <a:noFill/>
          <a:ln w="19050" cap="flat" cmpd="sng">
            <a:solidFill>
              <a:srgbClr val="1F2A4B"/>
            </a:solidFill>
            <a:prstDash val="solid"/>
            <a:round/>
            <a:headEnd type="none" w="sm" len="sm"/>
            <a:tailEnd type="triangle" w="med" len="med"/>
          </a:ln>
        </p:spPr>
      </p:cxnSp>
      <p:sp>
        <p:nvSpPr>
          <p:cNvPr id="673" name="Google Shape;673;p17"/>
          <p:cNvSpPr/>
          <p:nvPr/>
        </p:nvSpPr>
        <p:spPr>
          <a:xfrm>
            <a:off x="6316207" y="5818841"/>
            <a:ext cx="3160800" cy="2381950"/>
          </a:xfrm>
          <a:prstGeom prst="rect">
            <a:avLst/>
          </a:prstGeom>
          <a:solidFill>
            <a:srgbClr val="EBEEF0"/>
          </a:solidFill>
          <a:ln w="19050" cap="flat" cmpd="sng">
            <a:solidFill>
              <a:srgbClr val="1F2A4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Noto Sans KR Medium" panose="020B0600000000000000" pitchFamily="34" charset="-127"/>
                <a:ea typeface="Noto Sans KR Medium" panose="020B0600000000000000" pitchFamily="34" charset="-127"/>
                <a:sym typeface="Arial"/>
              </a:rPr>
              <a:t>리뷰 감성 사전</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4" name="Google Shape;674;p17"/>
          <p:cNvSpPr/>
          <p:nvPr/>
        </p:nvSpPr>
        <p:spPr>
          <a:xfrm>
            <a:off x="7052690" y="4494732"/>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매일 경제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5" name="Google Shape;675;p17"/>
          <p:cNvSpPr/>
          <p:nvPr/>
        </p:nvSpPr>
        <p:spPr>
          <a:xfrm>
            <a:off x="7052690" y="6388665"/>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슈카월드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76" name="Google Shape;676;p17"/>
          <p:cNvSpPr/>
          <p:nvPr/>
        </p:nvSpPr>
        <p:spPr>
          <a:xfrm>
            <a:off x="6355349" y="2046528"/>
            <a:ext cx="31608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업종 · 종목 이슈</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677" name="Google Shape;677;p17"/>
          <p:cNvCxnSpPr>
            <a:stCxn id="670" idx="4"/>
          </p:cNvCxnSpPr>
          <p:nvPr/>
        </p:nvCxnSpPr>
        <p:spPr>
          <a:xfrm>
            <a:off x="5170405" y="6772211"/>
            <a:ext cx="854400" cy="0"/>
          </a:xfrm>
          <a:prstGeom prst="straightConnector1">
            <a:avLst/>
          </a:prstGeom>
          <a:noFill/>
          <a:ln w="19050" cap="flat" cmpd="sng">
            <a:solidFill>
              <a:srgbClr val="1F2A4B"/>
            </a:solidFill>
            <a:prstDash val="solid"/>
            <a:round/>
            <a:headEnd type="none" w="sm" len="sm"/>
            <a:tailEnd type="triangle" w="med" len="med"/>
          </a:ln>
        </p:spPr>
      </p:cxnSp>
      <p:cxnSp>
        <p:nvCxnSpPr>
          <p:cNvPr id="678" name="Google Shape;678;p17"/>
          <p:cNvCxnSpPr>
            <a:stCxn id="671" idx="4"/>
          </p:cNvCxnSpPr>
          <p:nvPr/>
        </p:nvCxnSpPr>
        <p:spPr>
          <a:xfrm>
            <a:off x="5170405" y="8899784"/>
            <a:ext cx="9163200" cy="0"/>
          </a:xfrm>
          <a:prstGeom prst="straightConnector1">
            <a:avLst/>
          </a:prstGeom>
          <a:noFill/>
          <a:ln w="19050" cap="flat" cmpd="sng">
            <a:solidFill>
              <a:srgbClr val="1F2A4B"/>
            </a:solidFill>
            <a:prstDash val="solid"/>
            <a:round/>
            <a:headEnd type="none" w="sm" len="sm"/>
            <a:tailEnd type="triangle" w="med" len="med"/>
          </a:ln>
        </p:spPr>
      </p:cxnSp>
      <p:cxnSp>
        <p:nvCxnSpPr>
          <p:cNvPr id="679" name="Google Shape;679;p17"/>
          <p:cNvCxnSpPr/>
          <p:nvPr/>
        </p:nvCxnSpPr>
        <p:spPr>
          <a:xfrm>
            <a:off x="13831675" y="5406683"/>
            <a:ext cx="501600" cy="0"/>
          </a:xfrm>
          <a:prstGeom prst="straightConnector1">
            <a:avLst/>
          </a:prstGeom>
          <a:noFill/>
          <a:ln w="19050" cap="flat" cmpd="sng">
            <a:solidFill>
              <a:srgbClr val="1F2A4B"/>
            </a:solidFill>
            <a:prstDash val="solid"/>
            <a:round/>
            <a:headEnd type="none" w="sm" len="sm"/>
            <a:tailEnd type="triangle" w="med" len="med"/>
          </a:ln>
        </p:spPr>
      </p:cxnSp>
      <p:sp>
        <p:nvSpPr>
          <p:cNvPr id="680" name="Google Shape;680;p17"/>
          <p:cNvSpPr/>
          <p:nvPr/>
        </p:nvSpPr>
        <p:spPr>
          <a:xfrm>
            <a:off x="7052690" y="5062983"/>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아시아 경제</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1" name="Google Shape;681;p17"/>
          <p:cNvSpPr/>
          <p:nvPr/>
        </p:nvSpPr>
        <p:spPr>
          <a:xfrm>
            <a:off x="7052690" y="6975374"/>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삼프로</a:t>
            </a:r>
            <a:r>
              <a:rPr lang="en-US" altLang="ko-K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TV</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2" name="Google Shape;682;p17"/>
          <p:cNvSpPr/>
          <p:nvPr/>
        </p:nvSpPr>
        <p:spPr>
          <a:xfrm>
            <a:off x="14323071" y="3482386"/>
            <a:ext cx="2320500" cy="5860797"/>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미디어</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이슈</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&amp;</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시계열</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예측</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5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상승</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하락</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분류</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분석</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5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3" name="Google Shape;683;p17"/>
          <p:cNvSpPr/>
          <p:nvPr/>
        </p:nvSpPr>
        <p:spPr>
          <a:xfrm>
            <a:off x="14478070" y="3652625"/>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5</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84" name="Google Shape;684;p17"/>
          <p:cNvSpPr/>
          <p:nvPr/>
        </p:nvSpPr>
        <p:spPr>
          <a:xfrm>
            <a:off x="8237462" y="8460885"/>
            <a:ext cx="4360800" cy="882300"/>
          </a:xfrm>
          <a:prstGeom prst="rect">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LSTM • </a:t>
            </a:r>
            <a:r>
              <a:rPr lang="en-US" sz="1900" dirty="0">
                <a:solidFill>
                  <a:schemeClr val="dk1"/>
                </a:solidFill>
                <a:latin typeface="Noto Sans KR Medium" panose="020B0600000000000000" pitchFamily="34" charset="-127"/>
                <a:ea typeface="Noto Sans KR Medium" panose="020B0600000000000000" pitchFamily="34" charset="-127"/>
              </a:rPr>
              <a:t>ARIMA •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FB</a:t>
            </a:r>
            <a:r>
              <a:rPr lang="en-US" sz="1900" dirty="0" err="1">
                <a:latin typeface="Noto Sans KR Medium" panose="020B0600000000000000" pitchFamily="34" charset="-127"/>
                <a:ea typeface="Noto Sans KR Medium" panose="020B0600000000000000" pitchFamily="34" charset="-127"/>
              </a:rPr>
              <a:t>P</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rophet</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 </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RL </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5" name="Google Shape;685;p17"/>
          <p:cNvSpPr/>
          <p:nvPr/>
        </p:nvSpPr>
        <p:spPr>
          <a:xfrm>
            <a:off x="6355349" y="2642430"/>
            <a:ext cx="3160800" cy="11508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dirty="0">
                <a:solidFill>
                  <a:schemeClr val="dk1"/>
                </a:solidFill>
                <a:latin typeface="Noto Sans KR Medium" panose="020B0600000000000000" pitchFamily="34" charset="-127"/>
                <a:ea typeface="Noto Sans KR Medium" panose="020B0600000000000000" pitchFamily="34" charset="-127"/>
              </a:rPr>
              <a:t>유튜브</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ko-KR" alt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텍스트</a:t>
            </a:r>
            <a:endParaRPr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chemeClr val="dk1"/>
                </a:solidFill>
                <a:latin typeface="Noto Sans KR Medium" panose="020B0600000000000000" pitchFamily="34" charset="-127"/>
                <a:ea typeface="Noto Sans KR Medium" panose="020B0600000000000000" pitchFamily="34" charset="-127"/>
                <a:sym typeface="Arial"/>
              </a:rPr>
              <a:t>워드</a:t>
            </a:r>
            <a:r>
              <a:rPr lang="en-US"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chemeClr val="dk1"/>
                </a:solidFill>
                <a:latin typeface="Noto Sans KR Medium" panose="020B0600000000000000" pitchFamily="34" charset="-127"/>
                <a:ea typeface="Noto Sans KR Medium" panose="020B0600000000000000" pitchFamily="34" charset="-127"/>
                <a:sym typeface="Arial"/>
              </a:rPr>
              <a:t>클라우드</a:t>
            </a:r>
            <a:endParaRPr sz="1900" b="0"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cxnSp>
        <p:nvCxnSpPr>
          <p:cNvPr id="686" name="Google Shape;686;p17"/>
          <p:cNvCxnSpPr>
            <a:stCxn id="668" idx="3"/>
          </p:cNvCxnSpPr>
          <p:nvPr/>
        </p:nvCxnSpPr>
        <p:spPr>
          <a:xfrm>
            <a:off x="9471907" y="4787716"/>
            <a:ext cx="793500" cy="0"/>
          </a:xfrm>
          <a:prstGeom prst="straightConnector1">
            <a:avLst/>
          </a:prstGeom>
          <a:noFill/>
          <a:ln w="19050" cap="flat" cmpd="sng">
            <a:solidFill>
              <a:srgbClr val="1F2A4B"/>
            </a:solidFill>
            <a:prstDash val="solid"/>
            <a:round/>
            <a:headEnd type="none" w="sm" len="sm"/>
            <a:tailEnd type="triangle" w="med" len="med"/>
          </a:ln>
        </p:spPr>
      </p:cxnSp>
      <p:sp>
        <p:nvSpPr>
          <p:cNvPr id="687" name="Google Shape;687;p17"/>
          <p:cNvSpPr/>
          <p:nvPr/>
        </p:nvSpPr>
        <p:spPr>
          <a:xfrm>
            <a:off x="10238781" y="4365399"/>
            <a:ext cx="3322500" cy="27252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감성점수</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계산</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앙상블</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모델</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b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b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Feature로</a:t>
            </a:r>
            <a:r>
              <a:rPr 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24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사용</a:t>
            </a:r>
            <a:endParaRPr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88" name="Google Shape;688;p17"/>
          <p:cNvSpPr/>
          <p:nvPr/>
        </p:nvSpPr>
        <p:spPr>
          <a:xfrm>
            <a:off x="10319644" y="4457838"/>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3</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89" name="Google Shape;689;p17"/>
          <p:cNvSpPr/>
          <p:nvPr/>
        </p:nvSpPr>
        <p:spPr>
          <a:xfrm>
            <a:off x="6146546" y="2921944"/>
            <a:ext cx="650700" cy="649200"/>
          </a:xfrm>
          <a:prstGeom prst="ellipse">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113687"/>
                </a:solidFill>
                <a:latin typeface="Noto Sans KR Medium" panose="020B0600000000000000" pitchFamily="34" charset="-127"/>
                <a:ea typeface="Noto Sans KR Medium" panose="020B0600000000000000" pitchFamily="34" charset="-127"/>
                <a:sym typeface="Arial"/>
              </a:rPr>
              <a:t>1</a:t>
            </a:r>
            <a:endParaRPr sz="2300" b="1" i="0" u="none" strike="noStrike" cap="none">
              <a:solidFill>
                <a:srgbClr val="113687"/>
              </a:solidFill>
              <a:latin typeface="Noto Sans KR Medium" panose="020B0600000000000000" pitchFamily="34" charset="-127"/>
              <a:ea typeface="Noto Sans KR Medium" panose="020B0600000000000000" pitchFamily="34" charset="-127"/>
              <a:sym typeface="Arial"/>
            </a:endParaRPr>
          </a:p>
        </p:txBody>
      </p:sp>
      <p:sp>
        <p:nvSpPr>
          <p:cNvPr id="690" name="Google Shape;690;p17"/>
          <p:cNvSpPr/>
          <p:nvPr/>
        </p:nvSpPr>
        <p:spPr>
          <a:xfrm>
            <a:off x="14432288" y="8081695"/>
            <a:ext cx="2112600" cy="10050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등락</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예측</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b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b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확률</a:t>
            </a:r>
            <a:r>
              <a:rPr lang="en-US"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rPr>
              <a:t> </a:t>
            </a:r>
            <a:r>
              <a:rPr lang="en-US" sz="1900" b="0" i="0" u="none" strike="noStrike" cap="none" dirty="0" err="1">
                <a:solidFill>
                  <a:srgbClr val="000000"/>
                </a:solidFill>
                <a:latin typeface="Noto Sans KR Medium" panose="020B0600000000000000" pitchFamily="34" charset="-127"/>
                <a:ea typeface="Noto Sans KR Medium" panose="020B0600000000000000" pitchFamily="34" charset="-127"/>
                <a:sym typeface="Arial"/>
              </a:rPr>
              <a:t>제공</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1" name="Google Shape;691;p17"/>
          <p:cNvSpPr/>
          <p:nvPr/>
        </p:nvSpPr>
        <p:spPr>
          <a:xfrm>
            <a:off x="10226874" y="2699727"/>
            <a:ext cx="3322500" cy="1093200"/>
          </a:xfrm>
          <a:prstGeom prst="ellipse">
            <a:avLst/>
          </a:prstGeom>
          <a:solidFill>
            <a:srgbClr val="FFF2CC"/>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주식 감성 분석 기준</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sym typeface="Arial"/>
              </a:rPr>
              <a:t>웹 페이지 노출</a:t>
            </a:r>
            <a:endParaRPr sz="19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2" name="Google Shape;692;p17"/>
          <p:cNvSpPr/>
          <p:nvPr/>
        </p:nvSpPr>
        <p:spPr>
          <a:xfrm>
            <a:off x="9899211" y="2921944"/>
            <a:ext cx="650700" cy="649200"/>
          </a:xfrm>
          <a:prstGeom prst="ellipse">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113687"/>
                </a:solidFill>
                <a:latin typeface="Noto Sans KR Medium" panose="020B0600000000000000" pitchFamily="34" charset="-127"/>
                <a:ea typeface="Noto Sans KR Medium" panose="020B0600000000000000" pitchFamily="34" charset="-127"/>
                <a:sym typeface="Arial"/>
              </a:rPr>
              <a:t>2</a:t>
            </a:r>
            <a:endParaRPr sz="2300" b="1" i="0" u="none" strike="noStrike" cap="none">
              <a:solidFill>
                <a:srgbClr val="113687"/>
              </a:solidFill>
              <a:latin typeface="Noto Sans KR Medium" panose="020B0600000000000000" pitchFamily="34" charset="-127"/>
              <a:ea typeface="Noto Sans KR Medium" panose="020B0600000000000000" pitchFamily="34" charset="-127"/>
              <a:sym typeface="Arial"/>
            </a:endParaRPr>
          </a:p>
        </p:txBody>
      </p:sp>
      <p:cxnSp>
        <p:nvCxnSpPr>
          <p:cNvPr id="693" name="Google Shape;693;p17"/>
          <p:cNvCxnSpPr/>
          <p:nvPr/>
        </p:nvCxnSpPr>
        <p:spPr>
          <a:xfrm>
            <a:off x="5170404" y="4804253"/>
            <a:ext cx="854400" cy="0"/>
          </a:xfrm>
          <a:prstGeom prst="straightConnector1">
            <a:avLst/>
          </a:prstGeom>
          <a:noFill/>
          <a:ln w="19050" cap="flat" cmpd="sng">
            <a:solidFill>
              <a:srgbClr val="1F2A4B"/>
            </a:solidFill>
            <a:prstDash val="solid"/>
            <a:round/>
            <a:headEnd type="none" w="sm" len="sm"/>
            <a:tailEnd type="triangle" w="med" len="med"/>
          </a:ln>
        </p:spPr>
      </p:cxnSp>
      <p:sp>
        <p:nvSpPr>
          <p:cNvPr id="694" name="Google Shape;694;p1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695" name="Google Shape;695;p1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21</a:t>
            </a:fld>
            <a:r>
              <a:rPr lang="en-US" sz="1050" b="1">
                <a:solidFill>
                  <a:srgbClr val="212D50"/>
                </a:solidFill>
                <a:cs typeface="Arial"/>
                <a:sym typeface="Arial"/>
              </a:rPr>
              <a:t>P</a:t>
            </a:r>
            <a:endParaRPr/>
          </a:p>
        </p:txBody>
      </p:sp>
      <p:cxnSp>
        <p:nvCxnSpPr>
          <p:cNvPr id="696" name="Google Shape;696;p1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697" name="Google Shape;697;p17"/>
          <p:cNvSpPr/>
          <p:nvPr/>
        </p:nvSpPr>
        <p:spPr>
          <a:xfrm>
            <a:off x="7571269" y="8584195"/>
            <a:ext cx="650700" cy="649200"/>
          </a:xfrm>
          <a:prstGeom prst="ellipse">
            <a:avLst/>
          </a:prstGeom>
          <a:solidFill>
            <a:srgbClr val="283252"/>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rgbClr val="FFFFFF"/>
                </a:solidFill>
                <a:latin typeface="Noto Sans KR Medium" panose="020B0600000000000000" pitchFamily="34" charset="-127"/>
                <a:ea typeface="Noto Sans KR Medium" panose="020B0600000000000000" pitchFamily="34" charset="-127"/>
                <a:sym typeface="Arial"/>
              </a:rPr>
              <a:t>4</a:t>
            </a:r>
            <a:endParaRPr sz="23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698" name="Google Shape;698;p17"/>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1-2. 데이터</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699" name="Google Shape;699;p17"/>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모형</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36" name="Google Shape;681;p17">
            <a:extLst>
              <a:ext uri="{FF2B5EF4-FFF2-40B4-BE49-F238E27FC236}">
                <a16:creationId xmlns:a16="http://schemas.microsoft.com/office/drawing/2014/main" id="{431A5F90-0AD7-4E25-A6AE-26FCDA373F15}"/>
              </a:ext>
            </a:extLst>
          </p:cNvPr>
          <p:cNvSpPr/>
          <p:nvPr/>
        </p:nvSpPr>
        <p:spPr>
          <a:xfrm>
            <a:off x="7052690" y="7563772"/>
            <a:ext cx="1766100" cy="473100"/>
          </a:xfrm>
          <a:prstGeom prst="rect">
            <a:avLst/>
          </a:prstGeom>
          <a:solidFill>
            <a:srgbClr val="FFFFFF"/>
          </a:solidFill>
          <a:ln w="19050"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ko-KR" altLang="en-US" sz="1900" dirty="0">
                <a:latin typeface="Noto Sans KR Medium" panose="020B0600000000000000" pitchFamily="34" charset="-127"/>
                <a:ea typeface="Noto Sans KR Medium" panose="020B0600000000000000" pitchFamily="34" charset="-127"/>
              </a:rPr>
              <a:t>한국경제</a:t>
            </a:r>
            <a:r>
              <a:rPr lang="en-US" altLang="ko-KR" sz="1900" dirty="0">
                <a:latin typeface="Noto Sans KR Medium" panose="020B0600000000000000" pitchFamily="34" charset="-127"/>
                <a:ea typeface="Noto Sans KR Medium" panose="020B0600000000000000" pitchFamily="34" charset="-127"/>
              </a:rPr>
              <a:t>TV</a:t>
            </a:r>
            <a:endParaRPr sz="19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703"/>
        <p:cNvGrpSpPr/>
        <p:nvPr/>
      </p:nvGrpSpPr>
      <p:grpSpPr>
        <a:xfrm>
          <a:off x="0" y="0"/>
          <a:ext cx="0" cy="0"/>
          <a:chOff x="0" y="0"/>
          <a:chExt cx="0" cy="0"/>
        </a:xfrm>
      </p:grpSpPr>
      <p:pic>
        <p:nvPicPr>
          <p:cNvPr id="704" name="Google Shape;704;p18"/>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705" name="Google Shape;705;p18"/>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706" name="Google Shape;706;p18"/>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707" name="Google Shape;707;p18"/>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708" name="Google Shape;708;p18"/>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709" name="Google Shape;709;p18"/>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710" name="Google Shape;710;p18"/>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711" name="Google Shape;711;p18"/>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712" name="Google Shape;712;p18"/>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713" name="Google Shape;713;p18"/>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714" name="Google Shape;714;p18"/>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715" name="Google Shape;715;p18"/>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716" name="Google Shape;716;p18"/>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EADF5529-CB88-4A37-80C9-D0B051C72946}"/>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6" name="Google Shape;210;p4">
            <a:extLst>
              <a:ext uri="{FF2B5EF4-FFF2-40B4-BE49-F238E27FC236}">
                <a16:creationId xmlns:a16="http://schemas.microsoft.com/office/drawing/2014/main" id="{3A2D9F0D-0E13-4556-A1DE-C08E8770FBBB}"/>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7" name="Google Shape;107;p1">
            <a:extLst>
              <a:ext uri="{FF2B5EF4-FFF2-40B4-BE49-F238E27FC236}">
                <a16:creationId xmlns:a16="http://schemas.microsoft.com/office/drawing/2014/main" id="{FF9F3642-1E02-4CC7-9B1F-6FA92FF11A9C}"/>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30" name="Google Shape;207;p4">
            <a:extLst>
              <a:ext uri="{FF2B5EF4-FFF2-40B4-BE49-F238E27FC236}">
                <a16:creationId xmlns:a16="http://schemas.microsoft.com/office/drawing/2014/main" id="{CA65080A-42C5-4FD8-97D8-79BCF37ACE0B}"/>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1" name="Google Shape;208;p4">
            <a:extLst>
              <a:ext uri="{FF2B5EF4-FFF2-40B4-BE49-F238E27FC236}">
                <a16:creationId xmlns:a16="http://schemas.microsoft.com/office/drawing/2014/main" id="{4DA007AB-9BC6-49A9-9AFC-812E2B0F7C29}"/>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감성 분석</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2" name="Google Shape;214;p4">
            <a:extLst>
              <a:ext uri="{FF2B5EF4-FFF2-40B4-BE49-F238E27FC236}">
                <a16:creationId xmlns:a16="http://schemas.microsoft.com/office/drawing/2014/main" id="{31E32331-5E1F-482F-8E85-4229EF1632C4}"/>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Google Shape;215;p4">
            <a:extLst>
              <a:ext uri="{FF2B5EF4-FFF2-40B4-BE49-F238E27FC236}">
                <a16:creationId xmlns:a16="http://schemas.microsoft.com/office/drawing/2014/main" id="{738C5544-ED10-4F9B-9DFD-1974ED85F351}"/>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TextBox 33">
            <a:extLst>
              <a:ext uri="{FF2B5EF4-FFF2-40B4-BE49-F238E27FC236}">
                <a16:creationId xmlns:a16="http://schemas.microsoft.com/office/drawing/2014/main" id="{53D92D54-F023-4825-BDAD-7FD84E7CAF1C}"/>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2-1</a:t>
            </a:r>
          </a:p>
        </p:txBody>
      </p:sp>
      <p:sp>
        <p:nvSpPr>
          <p:cNvPr id="35" name="TextBox 34">
            <a:extLst>
              <a:ext uri="{FF2B5EF4-FFF2-40B4-BE49-F238E27FC236}">
                <a16:creationId xmlns:a16="http://schemas.microsoft.com/office/drawing/2014/main" id="{7F492E7E-4728-4B04-B9FA-51A54217014A}"/>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감성사전</a:t>
            </a:r>
          </a:p>
        </p:txBody>
      </p:sp>
      <p:sp>
        <p:nvSpPr>
          <p:cNvPr id="36" name="TextBox 35">
            <a:extLst>
              <a:ext uri="{FF2B5EF4-FFF2-40B4-BE49-F238E27FC236}">
                <a16:creationId xmlns:a16="http://schemas.microsoft.com/office/drawing/2014/main" id="{E2391B51-87E8-453C-83DD-1A7C9D50B57D}"/>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감성점수</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2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778" name="Google Shape;778;p2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23</a:t>
            </a:fld>
            <a:r>
              <a:rPr lang="en-US" sz="1050" b="1">
                <a:solidFill>
                  <a:srgbClr val="212D50"/>
                </a:solidFill>
                <a:cs typeface="Arial"/>
                <a:sym typeface="Arial"/>
              </a:rPr>
              <a:t>P</a:t>
            </a:r>
            <a:endParaRPr/>
          </a:p>
        </p:txBody>
      </p:sp>
      <p:cxnSp>
        <p:nvCxnSpPr>
          <p:cNvPr id="779" name="Google Shape;779;p2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780" name="Google Shape;780;p20"/>
          <p:cNvSpPr txBox="1"/>
          <p:nvPr/>
        </p:nvSpPr>
        <p:spPr>
          <a:xfrm>
            <a:off x="184545" y="9828992"/>
            <a:ext cx="1051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Noto Sans KR Medium" panose="020B0600000000000000" pitchFamily="34" charset="-127"/>
                <a:ea typeface="Noto Sans KR Medium" panose="020B0600000000000000" pitchFamily="34" charset="-127"/>
                <a:sym typeface="Arial"/>
              </a:rPr>
              <a:t>양철원, 조수지, 김흥규. (2021). 기업 재무분석을 위한 한국어 감성사전 구축. 한국증권학회지, 50(2), 135-170.</a:t>
            </a:r>
            <a:endParaRPr sz="1400" b="0" i="0" u="none" strike="noStrike" cap="none">
              <a:solidFill>
                <a:srgbClr val="BFBFBF"/>
              </a:solidFill>
              <a:latin typeface="Noto Sans KR Medium" panose="020B0600000000000000" pitchFamily="34" charset="-127"/>
              <a:ea typeface="Noto Sans KR Medium" panose="020B0600000000000000" pitchFamily="34" charset="-127"/>
              <a:cs typeface="Calibri"/>
              <a:sym typeface="Calibri"/>
            </a:endParaRPr>
          </a:p>
        </p:txBody>
      </p:sp>
      <p:sp>
        <p:nvSpPr>
          <p:cNvPr id="781" name="Google Shape;781;p20"/>
          <p:cNvSpPr txBox="1"/>
          <p:nvPr/>
        </p:nvSpPr>
        <p:spPr>
          <a:xfrm>
            <a:off x="4863648" y="7508813"/>
            <a:ext cx="12831900" cy="1803027"/>
          </a:xfrm>
          <a:prstGeom prst="rect">
            <a:avLst/>
          </a:prstGeom>
          <a:noFill/>
          <a:ln>
            <a:noFill/>
          </a:ln>
        </p:spPr>
        <p:txBody>
          <a:bodyPr spcFirstLastPara="1" wrap="square" lIns="91425" tIns="91425" rIns="91425" bIns="91425" anchor="t" anchorCtr="0">
            <a:spAutoFit/>
          </a:bodyPr>
          <a:lstStyle/>
          <a:p>
            <a:pPr marL="0" marR="0" lvl="0" indent="0" algn="just" rtl="0">
              <a:lnSpc>
                <a:spcPct val="160000"/>
              </a:lnSpc>
              <a:spcBef>
                <a:spcPts val="1100"/>
              </a:spcBef>
              <a:spcAft>
                <a:spcPts val="0"/>
              </a:spcAft>
              <a:buClr>
                <a:srgbClr val="000000"/>
              </a:buClr>
              <a:buSzPts val="2000"/>
              <a:buFont typeface="Arial"/>
              <a:buNone/>
            </a:pPr>
            <a:r>
              <a:rPr lang="en-US" sz="2000" b="0" i="0" u="none" strike="noStrike" cap="none">
                <a:solidFill>
                  <a:srgbClr val="666666"/>
                </a:solidFill>
                <a:latin typeface="Noto Sans KR Medium" panose="020B0600000000000000" pitchFamily="34" charset="-127"/>
                <a:ea typeface="Noto Sans KR Medium" panose="020B0600000000000000" pitchFamily="34" charset="-127"/>
                <a:sym typeface="Arial"/>
              </a:rPr>
              <a:t>결국 결함 공허한 과적 극심한 둔화 마이너스 몰수 미완성 배상 부적합한 부정적 부정적인 부주의 불리한 소란 스캔들 실패 악화 약점 약화 여파 연기 우발적 의심 의혹 잘못 저품질 저해 정체 조치 주의 지나친 지독한 지연 질타 차질 초라한 충격 침체 투자 회수 파산 평가절하 하락 해체 혼란 훼손</a:t>
            </a:r>
            <a:endParaRPr sz="2000" b="0" i="0" u="none" strike="noStrike" cap="none">
              <a:solidFill>
                <a:srgbClr val="666666"/>
              </a:solidFill>
              <a:latin typeface="Noto Sans KR Medium" panose="020B0600000000000000" pitchFamily="34" charset="-127"/>
              <a:ea typeface="Noto Sans KR Medium" panose="020B0600000000000000" pitchFamily="34" charset="-127"/>
              <a:sym typeface="Arial"/>
            </a:endParaRPr>
          </a:p>
        </p:txBody>
      </p:sp>
      <p:pic>
        <p:nvPicPr>
          <p:cNvPr id="782" name="Google Shape;782;p20"/>
          <p:cNvPicPr preferRelativeResize="0"/>
          <p:nvPr/>
        </p:nvPicPr>
        <p:blipFill rotWithShape="1">
          <a:blip r:embed="rId3">
            <a:alphaModFix/>
          </a:blip>
          <a:srcRect/>
          <a:stretch/>
        </p:blipFill>
        <p:spPr>
          <a:xfrm>
            <a:off x="445288" y="2091375"/>
            <a:ext cx="18126075" cy="2619375"/>
          </a:xfrm>
          <a:prstGeom prst="rect">
            <a:avLst/>
          </a:prstGeom>
          <a:noFill/>
          <a:ln>
            <a:noFill/>
          </a:ln>
        </p:spPr>
      </p:pic>
      <p:sp>
        <p:nvSpPr>
          <p:cNvPr id="783" name="Google Shape;783;p20"/>
          <p:cNvSpPr txBox="1"/>
          <p:nvPr/>
        </p:nvSpPr>
        <p:spPr>
          <a:xfrm>
            <a:off x="4821125" y="5364238"/>
            <a:ext cx="12916800" cy="1803027"/>
          </a:xfrm>
          <a:prstGeom prst="rect">
            <a:avLst/>
          </a:prstGeom>
          <a:noFill/>
          <a:ln>
            <a:noFill/>
          </a:ln>
        </p:spPr>
        <p:txBody>
          <a:bodyPr spcFirstLastPara="1" wrap="square" lIns="91425" tIns="91425" rIns="91425" bIns="91425" anchor="t" anchorCtr="0">
            <a:spAutoFit/>
          </a:bodyPr>
          <a:lstStyle/>
          <a:p>
            <a:pPr marL="0" marR="0" lvl="0" indent="0" algn="just" rtl="0">
              <a:lnSpc>
                <a:spcPct val="160000"/>
              </a:lnSpc>
              <a:spcBef>
                <a:spcPts val="1100"/>
              </a:spcBef>
              <a:spcAft>
                <a:spcPts val="0"/>
              </a:spcAft>
              <a:buClr>
                <a:srgbClr val="000000"/>
              </a:buClr>
              <a:buSzPts val="2000"/>
              <a:buFont typeface="Arial"/>
              <a:buNone/>
            </a:pPr>
            <a:r>
              <a:rPr lang="en-US" sz="2000" b="0" i="0" u="none" strike="noStrike" cap="none">
                <a:solidFill>
                  <a:srgbClr val="666666"/>
                </a:solidFill>
                <a:latin typeface="Noto Sans KR Medium" panose="020B0600000000000000" pitchFamily="34" charset="-127"/>
                <a:ea typeface="Noto Sans KR Medium" panose="020B0600000000000000" pitchFamily="34" charset="-127"/>
                <a:sym typeface="Arial"/>
              </a:rPr>
              <a:t>가치 가치 있는 강세 개선 개선된 개선되는 경신 경의 고급 기꺼이 더 좋은 도움이 되는 뛰어나 명성 바닥 본격적인 상승효과 상회한 성공 수혜 순조롭게 실현 안정된 완전한 우세 우월 우호적 의심의 여지가 없는 이끄는 이로운 인상적인 장점 적극 적극적으로 정성 중요한 증대 최고점 최선 추진 추천 충분히 충족 해결 호황 확보 활력 활성화</a:t>
            </a:r>
            <a:endParaRPr sz="2000" b="0" i="0" u="none" strike="noStrike" cap="none">
              <a:solidFill>
                <a:srgbClr val="666666"/>
              </a:solidFill>
              <a:latin typeface="Noto Sans KR Medium" panose="020B0600000000000000" pitchFamily="34" charset="-127"/>
              <a:ea typeface="Noto Sans KR Medium" panose="020B0600000000000000" pitchFamily="34" charset="-127"/>
              <a:sym typeface="Arial"/>
            </a:endParaRPr>
          </a:p>
        </p:txBody>
      </p:sp>
      <p:pic>
        <p:nvPicPr>
          <p:cNvPr id="784" name="Google Shape;784;p20"/>
          <p:cNvPicPr preferRelativeResize="0"/>
          <p:nvPr/>
        </p:nvPicPr>
        <p:blipFill rotWithShape="1">
          <a:blip r:embed="rId4">
            <a:alphaModFix/>
          </a:blip>
          <a:srcRect/>
          <a:stretch/>
        </p:blipFill>
        <p:spPr>
          <a:xfrm>
            <a:off x="1170325" y="7673675"/>
            <a:ext cx="2918225" cy="674375"/>
          </a:xfrm>
          <a:prstGeom prst="rect">
            <a:avLst/>
          </a:prstGeom>
          <a:noFill/>
          <a:ln>
            <a:noFill/>
          </a:ln>
        </p:spPr>
      </p:pic>
      <p:pic>
        <p:nvPicPr>
          <p:cNvPr id="785" name="Google Shape;785;p20"/>
          <p:cNvPicPr preferRelativeResize="0"/>
          <p:nvPr/>
        </p:nvPicPr>
        <p:blipFill rotWithShape="1">
          <a:blip r:embed="rId5">
            <a:alphaModFix/>
          </a:blip>
          <a:srcRect/>
          <a:stretch/>
        </p:blipFill>
        <p:spPr>
          <a:xfrm>
            <a:off x="1051650" y="5746938"/>
            <a:ext cx="3155563" cy="674375"/>
          </a:xfrm>
          <a:prstGeom prst="rect">
            <a:avLst/>
          </a:prstGeom>
          <a:noFill/>
          <a:ln>
            <a:noFill/>
          </a:ln>
        </p:spPr>
      </p:pic>
      <p:sp>
        <p:nvSpPr>
          <p:cNvPr id="786" name="Google Shape;786;p2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787" name="Google Shape;787;p20"/>
          <p:cNvSpPr txBox="1"/>
          <p:nvPr/>
        </p:nvSpPr>
        <p:spPr>
          <a:xfrm>
            <a:off x="1191325" y="1113425"/>
            <a:ext cx="15412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KOSELF</a:t>
            </a:r>
            <a:r>
              <a:rPr lang="en-US" sz="20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t>
            </a:r>
            <a:r>
              <a:rPr lang="en-US" sz="2000" b="0" i="0" u="sng" strike="noStrike" cap="none" dirty="0" err="1">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KOrean</a:t>
            </a:r>
            <a:r>
              <a:rPr lang="en-US" sz="2000" b="0" i="0" u="sng" strike="noStrike" cap="none" dirty="0">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 </a:t>
            </a:r>
            <a:r>
              <a:rPr lang="en-US" sz="2000" b="0" i="0" u="sng" strike="noStrike" cap="none" dirty="0" err="1">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SEntiment</a:t>
            </a:r>
            <a:r>
              <a:rPr lang="en-US" sz="2000" b="0" i="0" u="sng" strike="noStrike" cap="none" dirty="0">
                <a:solidFill>
                  <a:srgbClr val="A69685"/>
                </a:solidFill>
                <a:latin typeface="Noto Sans KR Medium" panose="020B0600000000000000" pitchFamily="34" charset="-127"/>
                <a:ea typeface="Noto Sans KR Medium" panose="020B0600000000000000" pitchFamily="34" charset="-127"/>
                <a:sym typeface="Arial"/>
                <a:hlinkClick r:id="rId6">
                  <a:extLst>
                    <a:ext uri="{A12FA001-AC4F-418D-AE19-62706E023703}">
                      <ahyp:hlinkClr xmlns:ahyp="http://schemas.microsoft.com/office/drawing/2018/hyperlinkcolor" val="tx"/>
                    </a:ext>
                  </a:extLst>
                </a:hlinkClick>
              </a:rPr>
              <a:t> Lexicon for Finance</a:t>
            </a:r>
            <a:r>
              <a:rPr lang="en-US" sz="20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t>
            </a:r>
            <a:r>
              <a:rPr lang="en-US"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기업</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재무분석을</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한국어</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감성사전</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0"/>
        <p:cNvGrpSpPr/>
        <p:nvPr/>
      </p:nvGrpSpPr>
      <p:grpSpPr>
        <a:xfrm>
          <a:off x="0" y="0"/>
          <a:ext cx="0" cy="0"/>
          <a:chOff x="0" y="0"/>
          <a:chExt cx="0" cy="0"/>
        </a:xfrm>
      </p:grpSpPr>
      <p:pic>
        <p:nvPicPr>
          <p:cNvPr id="731" name="Google Shape;731;p19"/>
          <p:cNvPicPr preferRelativeResize="0"/>
          <p:nvPr/>
        </p:nvPicPr>
        <p:blipFill rotWithShape="1">
          <a:blip r:embed="rId3">
            <a:alphaModFix/>
          </a:blip>
          <a:srcRect/>
          <a:stretch/>
        </p:blipFill>
        <p:spPr>
          <a:xfrm rot="5400000">
            <a:off x="12375506" y="5255950"/>
            <a:ext cx="3809200" cy="124200"/>
          </a:xfrm>
          <a:prstGeom prst="rect">
            <a:avLst/>
          </a:prstGeom>
          <a:noFill/>
          <a:ln>
            <a:noFill/>
          </a:ln>
        </p:spPr>
      </p:pic>
      <p:sp>
        <p:nvSpPr>
          <p:cNvPr id="732" name="Google Shape;732;p19"/>
          <p:cNvSpPr/>
          <p:nvPr/>
        </p:nvSpPr>
        <p:spPr>
          <a:xfrm>
            <a:off x="11709475" y="3676650"/>
            <a:ext cx="6472800" cy="5105400"/>
          </a:xfrm>
          <a:prstGeom prst="rect">
            <a:avLst/>
          </a:prstGeom>
          <a:solidFill>
            <a:schemeClr val="lt1"/>
          </a:solidFill>
          <a:ln w="28575" cap="flat" cmpd="sng">
            <a:solidFill>
              <a:srgbClr val="1F38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733" name="Google Shape;733;p19"/>
          <p:cNvPicPr preferRelativeResize="0"/>
          <p:nvPr/>
        </p:nvPicPr>
        <p:blipFill rotWithShape="1">
          <a:blip r:embed="rId3">
            <a:alphaModFix/>
          </a:blip>
          <a:srcRect/>
          <a:stretch/>
        </p:blipFill>
        <p:spPr>
          <a:xfrm rot="5400000">
            <a:off x="7105400" y="4801035"/>
            <a:ext cx="4098900" cy="38129"/>
          </a:xfrm>
          <a:prstGeom prst="rect">
            <a:avLst/>
          </a:prstGeom>
          <a:noFill/>
          <a:ln>
            <a:noFill/>
          </a:ln>
        </p:spPr>
      </p:pic>
      <p:pic>
        <p:nvPicPr>
          <p:cNvPr id="736" name="Google Shape;736;p19"/>
          <p:cNvPicPr preferRelativeResize="0"/>
          <p:nvPr/>
        </p:nvPicPr>
        <p:blipFill rotWithShape="1">
          <a:blip r:embed="rId3">
            <a:alphaModFix/>
          </a:blip>
          <a:srcRect/>
          <a:stretch/>
        </p:blipFill>
        <p:spPr>
          <a:xfrm rot="-5400000" flipH="1">
            <a:off x="1556546" y="5609017"/>
            <a:ext cx="4443250" cy="22225"/>
          </a:xfrm>
          <a:prstGeom prst="rect">
            <a:avLst/>
          </a:prstGeom>
          <a:noFill/>
          <a:ln>
            <a:noFill/>
          </a:ln>
        </p:spPr>
      </p:pic>
      <p:sp>
        <p:nvSpPr>
          <p:cNvPr id="737" name="Google Shape;737;p19"/>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738" name="Google Shape;738;p19"/>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24</a:t>
            </a:fld>
            <a:r>
              <a:rPr lang="en-US" sz="1050" b="1">
                <a:solidFill>
                  <a:srgbClr val="212D50"/>
                </a:solidFill>
                <a:cs typeface="Arial"/>
                <a:sym typeface="Arial"/>
              </a:rPr>
              <a:t>P</a:t>
            </a:r>
            <a:endParaRPr/>
          </a:p>
        </p:txBody>
      </p:sp>
      <p:cxnSp>
        <p:nvCxnSpPr>
          <p:cNvPr id="739" name="Google Shape;739;p19"/>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740" name="Google Shape;740;p19"/>
          <p:cNvPicPr preferRelativeResize="0"/>
          <p:nvPr/>
        </p:nvPicPr>
        <p:blipFill rotWithShape="1">
          <a:blip r:embed="rId4">
            <a:alphaModFix/>
          </a:blip>
          <a:srcRect/>
          <a:stretch/>
        </p:blipFill>
        <p:spPr>
          <a:xfrm>
            <a:off x="6265047" y="2087588"/>
            <a:ext cx="5841666" cy="836214"/>
          </a:xfrm>
          <a:prstGeom prst="rect">
            <a:avLst/>
          </a:prstGeom>
          <a:noFill/>
          <a:ln>
            <a:noFill/>
          </a:ln>
        </p:spPr>
      </p:pic>
      <p:pic>
        <p:nvPicPr>
          <p:cNvPr id="741" name="Google Shape;741;p19"/>
          <p:cNvPicPr preferRelativeResize="0"/>
          <p:nvPr/>
        </p:nvPicPr>
        <p:blipFill rotWithShape="1">
          <a:blip r:embed="rId5">
            <a:alphaModFix/>
          </a:blip>
          <a:srcRect/>
          <a:stretch/>
        </p:blipFill>
        <p:spPr>
          <a:xfrm>
            <a:off x="1033773" y="3808462"/>
            <a:ext cx="4399852" cy="532935"/>
          </a:xfrm>
          <a:prstGeom prst="rect">
            <a:avLst/>
          </a:prstGeom>
          <a:noFill/>
          <a:ln>
            <a:noFill/>
          </a:ln>
        </p:spPr>
      </p:pic>
      <p:pic>
        <p:nvPicPr>
          <p:cNvPr id="742" name="Google Shape;742;p19"/>
          <p:cNvPicPr preferRelativeResize="0"/>
          <p:nvPr/>
        </p:nvPicPr>
        <p:blipFill rotWithShape="1">
          <a:blip r:embed="rId6">
            <a:alphaModFix/>
          </a:blip>
          <a:srcRect/>
          <a:stretch/>
        </p:blipFill>
        <p:spPr>
          <a:xfrm>
            <a:off x="1014621" y="4732266"/>
            <a:ext cx="4447164" cy="1807312"/>
          </a:xfrm>
          <a:prstGeom prst="rect">
            <a:avLst/>
          </a:prstGeom>
          <a:noFill/>
          <a:ln>
            <a:noFill/>
          </a:ln>
        </p:spPr>
      </p:pic>
      <p:pic>
        <p:nvPicPr>
          <p:cNvPr id="743" name="Google Shape;743;p19"/>
          <p:cNvPicPr preferRelativeResize="0"/>
          <p:nvPr/>
        </p:nvPicPr>
        <p:blipFill rotWithShape="1">
          <a:blip r:embed="rId7">
            <a:alphaModFix/>
          </a:blip>
          <a:srcRect/>
          <a:stretch/>
        </p:blipFill>
        <p:spPr>
          <a:xfrm>
            <a:off x="1014621" y="6748331"/>
            <a:ext cx="4419004" cy="1952755"/>
          </a:xfrm>
          <a:prstGeom prst="rect">
            <a:avLst/>
          </a:prstGeom>
          <a:noFill/>
          <a:ln>
            <a:noFill/>
          </a:ln>
        </p:spPr>
      </p:pic>
      <p:sp>
        <p:nvSpPr>
          <p:cNvPr id="744" name="Google Shape;744;p19"/>
          <p:cNvSpPr txBox="1"/>
          <p:nvPr/>
        </p:nvSpPr>
        <p:spPr>
          <a:xfrm>
            <a:off x="6459178" y="2216552"/>
            <a:ext cx="5453400" cy="554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a:solidFill>
                  <a:srgbClr val="E5E6EA"/>
                </a:solidFill>
                <a:latin typeface="Noto Sans KR Medium" panose="020B0600000000000000" pitchFamily="34" charset="-127"/>
                <a:ea typeface="Noto Sans KR Medium" panose="020B0600000000000000" pitchFamily="34" charset="-127"/>
                <a:sym typeface="Arial"/>
              </a:rPr>
              <a:t>감성사전 제작 과정</a:t>
            </a:r>
            <a:endParaRPr sz="3000" b="1" i="0" u="none" strike="noStrike" cap="none">
              <a:solidFill>
                <a:srgbClr val="E5E6EA"/>
              </a:solidFill>
              <a:latin typeface="Noto Sans KR Medium" panose="020B0600000000000000" pitchFamily="34" charset="-127"/>
              <a:ea typeface="Noto Sans KR Medium" panose="020B0600000000000000" pitchFamily="34" charset="-127"/>
              <a:sym typeface="Arial"/>
            </a:endParaRPr>
          </a:p>
        </p:txBody>
      </p:sp>
      <p:sp>
        <p:nvSpPr>
          <p:cNvPr id="745" name="Google Shape;745;p19"/>
          <p:cNvSpPr txBox="1"/>
          <p:nvPr/>
        </p:nvSpPr>
        <p:spPr>
          <a:xfrm>
            <a:off x="1351049" y="3851725"/>
            <a:ext cx="38139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1) 주가 등락 기준 Labeling</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46" name="Google Shape;746;p19"/>
          <p:cNvSpPr txBox="1"/>
          <p:nvPr/>
        </p:nvSpPr>
        <p:spPr>
          <a:xfrm>
            <a:off x="1301409" y="5086304"/>
            <a:ext cx="39990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종목별 주가 변동률 기준 </a:t>
            </a:r>
            <a:b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b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상위 n% 거래일에 해당하는 기사들에 긍정‧부정 라벨링</a:t>
            </a:r>
            <a:endParaRPr sz="22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47" name="Google Shape;747;p19"/>
          <p:cNvSpPr txBox="1"/>
          <p:nvPr/>
        </p:nvSpPr>
        <p:spPr>
          <a:xfrm>
            <a:off x="1408449" y="7524589"/>
            <a:ext cx="3999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Noto Sans KR Medium" panose="020B0600000000000000" pitchFamily="34" charset="-127"/>
                <a:ea typeface="Noto Sans KR Medium" panose="020B0600000000000000" pitchFamily="34" charset="-127"/>
                <a:sym typeface="Arial"/>
              </a:rPr>
              <a:t>주가 예측 정확도 50% 미만</a:t>
            </a:r>
            <a:endParaRPr sz="20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pic>
        <p:nvPicPr>
          <p:cNvPr id="748" name="Google Shape;748;p19"/>
          <p:cNvPicPr preferRelativeResize="0"/>
          <p:nvPr/>
        </p:nvPicPr>
        <p:blipFill rotWithShape="1">
          <a:blip r:embed="rId5">
            <a:alphaModFix/>
          </a:blip>
          <a:srcRect/>
          <a:stretch/>
        </p:blipFill>
        <p:spPr>
          <a:xfrm>
            <a:off x="5701841" y="3808450"/>
            <a:ext cx="5821234" cy="532950"/>
          </a:xfrm>
          <a:prstGeom prst="rect">
            <a:avLst/>
          </a:prstGeom>
          <a:noFill/>
          <a:ln>
            <a:noFill/>
          </a:ln>
        </p:spPr>
      </p:pic>
      <p:pic>
        <p:nvPicPr>
          <p:cNvPr id="749" name="Google Shape;749;p19"/>
          <p:cNvPicPr preferRelativeResize="0"/>
          <p:nvPr/>
        </p:nvPicPr>
        <p:blipFill rotWithShape="1">
          <a:blip r:embed="rId6">
            <a:alphaModFix/>
          </a:blip>
          <a:srcRect/>
          <a:stretch/>
        </p:blipFill>
        <p:spPr>
          <a:xfrm>
            <a:off x="5681400" y="4732275"/>
            <a:ext cx="5821234" cy="1807300"/>
          </a:xfrm>
          <a:prstGeom prst="rect">
            <a:avLst/>
          </a:prstGeom>
          <a:noFill/>
          <a:ln>
            <a:noFill/>
          </a:ln>
        </p:spPr>
      </p:pic>
      <p:pic>
        <p:nvPicPr>
          <p:cNvPr id="750" name="Google Shape;750;p19"/>
          <p:cNvPicPr preferRelativeResize="0"/>
          <p:nvPr/>
        </p:nvPicPr>
        <p:blipFill rotWithShape="1">
          <a:blip r:embed="rId7">
            <a:alphaModFix/>
          </a:blip>
          <a:srcRect/>
          <a:stretch/>
        </p:blipFill>
        <p:spPr>
          <a:xfrm>
            <a:off x="5681400" y="6730850"/>
            <a:ext cx="5821234" cy="1970225"/>
          </a:xfrm>
          <a:prstGeom prst="rect">
            <a:avLst/>
          </a:prstGeom>
          <a:noFill/>
          <a:ln>
            <a:noFill/>
          </a:ln>
        </p:spPr>
      </p:pic>
      <p:sp>
        <p:nvSpPr>
          <p:cNvPr id="751" name="Google Shape;751;p19"/>
          <p:cNvSpPr txBox="1"/>
          <p:nvPr/>
        </p:nvSpPr>
        <p:spPr>
          <a:xfrm>
            <a:off x="6032651" y="3851725"/>
            <a:ext cx="46080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2) 기존 주식‧재무 감성사전 이용</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52" name="Google Shape;752;p19"/>
          <p:cNvSpPr txBox="1"/>
          <p:nvPr/>
        </p:nvSpPr>
        <p:spPr>
          <a:xfrm>
            <a:off x="5807875" y="4833750"/>
            <a:ext cx="5841600" cy="163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KOSELF(기업 재무분석 한국어 감성사전) </a:t>
            </a:r>
            <a:endParaRPr sz="20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수록 어휘 사용 시 감성점수 결과가 나오지 않음</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KOSELF 수록 어휘 기준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단어 유사도 분석을 통해 어휘 확장</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53" name="Google Shape;753;p19"/>
          <p:cNvSpPr txBox="1"/>
          <p:nvPr/>
        </p:nvSpPr>
        <p:spPr>
          <a:xfrm>
            <a:off x="6108767" y="6880691"/>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KOSELF 주가 예측 정확도 50% 미만</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54" name="Google Shape;754;p19"/>
          <p:cNvSpPr txBox="1"/>
          <p:nvPr/>
        </p:nvSpPr>
        <p:spPr>
          <a:xfrm>
            <a:off x="184545" y="9828992"/>
            <a:ext cx="10515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BFBFBF"/>
                </a:solidFill>
                <a:latin typeface="Noto Sans KR Light" panose="020B0300000000000000" pitchFamily="34" charset="-127"/>
                <a:ea typeface="Noto Sans KR Light" panose="020B0300000000000000" pitchFamily="34" charset="-127"/>
                <a:sym typeface="Arial"/>
              </a:rPr>
              <a:t>양철원, 조수지, 김흥규. (2021). 기업 재무분석을 위한 한국어 감성사전 구축. 한국증권학회지, 50(2), 135-170.</a:t>
            </a:r>
            <a:endParaRPr sz="1400" b="0" i="0" u="none" strike="noStrike" cap="none">
              <a:solidFill>
                <a:srgbClr val="BFBFBF"/>
              </a:solidFill>
              <a:latin typeface="Noto Sans KR Light" panose="020B0300000000000000" pitchFamily="34" charset="-127"/>
              <a:ea typeface="Noto Sans KR Light" panose="020B0300000000000000" pitchFamily="34" charset="-127"/>
              <a:cs typeface="Calibri"/>
              <a:sym typeface="Calibri"/>
            </a:endParaRPr>
          </a:p>
        </p:txBody>
      </p:sp>
      <p:pic>
        <p:nvPicPr>
          <p:cNvPr id="755" name="Google Shape;755;p19"/>
          <p:cNvPicPr preferRelativeResize="0"/>
          <p:nvPr/>
        </p:nvPicPr>
        <p:blipFill rotWithShape="1">
          <a:blip r:embed="rId5">
            <a:alphaModFix/>
          </a:blip>
          <a:srcRect/>
          <a:stretch/>
        </p:blipFill>
        <p:spPr>
          <a:xfrm>
            <a:off x="11861687" y="3808450"/>
            <a:ext cx="6184564" cy="532950"/>
          </a:xfrm>
          <a:prstGeom prst="rect">
            <a:avLst/>
          </a:prstGeom>
          <a:noFill/>
          <a:ln>
            <a:noFill/>
          </a:ln>
        </p:spPr>
      </p:pic>
      <p:pic>
        <p:nvPicPr>
          <p:cNvPr id="756" name="Google Shape;756;p19"/>
          <p:cNvPicPr preferRelativeResize="0"/>
          <p:nvPr/>
        </p:nvPicPr>
        <p:blipFill rotWithShape="1">
          <a:blip r:embed="rId6">
            <a:alphaModFix/>
          </a:blip>
          <a:srcRect/>
          <a:stretch/>
        </p:blipFill>
        <p:spPr>
          <a:xfrm>
            <a:off x="11843327" y="4732275"/>
            <a:ext cx="6184564" cy="1807300"/>
          </a:xfrm>
          <a:prstGeom prst="rect">
            <a:avLst/>
          </a:prstGeom>
          <a:noFill/>
          <a:ln>
            <a:noFill/>
          </a:ln>
        </p:spPr>
      </p:pic>
      <p:pic>
        <p:nvPicPr>
          <p:cNvPr id="757" name="Google Shape;757;p19"/>
          <p:cNvPicPr preferRelativeResize="0"/>
          <p:nvPr/>
        </p:nvPicPr>
        <p:blipFill rotWithShape="1">
          <a:blip r:embed="rId7">
            <a:alphaModFix/>
          </a:blip>
          <a:srcRect/>
          <a:stretch/>
        </p:blipFill>
        <p:spPr>
          <a:xfrm>
            <a:off x="11843325" y="6710450"/>
            <a:ext cx="6184564" cy="1952750"/>
          </a:xfrm>
          <a:prstGeom prst="rect">
            <a:avLst/>
          </a:prstGeom>
          <a:noFill/>
          <a:ln>
            <a:noFill/>
          </a:ln>
        </p:spPr>
      </p:pic>
      <p:sp>
        <p:nvSpPr>
          <p:cNvPr id="758" name="Google Shape;758;p19"/>
          <p:cNvSpPr txBox="1"/>
          <p:nvPr/>
        </p:nvSpPr>
        <p:spPr>
          <a:xfrm>
            <a:off x="12126350" y="3883025"/>
            <a:ext cx="5919900" cy="446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300"/>
              <a:buFont typeface="Arial"/>
              <a:buNone/>
            </a:pPr>
            <a:r>
              <a:rPr lang="en-US" sz="2300" b="1" i="0" u="none" strike="noStrike" cap="none">
                <a:solidFill>
                  <a:schemeClr val="dk1"/>
                </a:solidFill>
                <a:latin typeface="Noto Sans KR Medium" panose="020B0600000000000000" pitchFamily="34" charset="-127"/>
                <a:ea typeface="Noto Sans KR Medium" panose="020B0600000000000000" pitchFamily="34" charset="-127"/>
                <a:sym typeface="Arial"/>
              </a:rPr>
              <a:t>3) 긍부정 감성점수를 앙상블 피처로 사용</a:t>
            </a:r>
            <a:endParaRPr sz="2300" b="1" i="0" u="none" strike="noStrike" cap="none">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59" name="Google Shape;759;p19"/>
          <p:cNvSpPr txBox="1"/>
          <p:nvPr/>
        </p:nvSpPr>
        <p:spPr>
          <a:xfrm>
            <a:off x="12156953" y="4971825"/>
            <a:ext cx="5453400" cy="130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1" i="0" u="none" strike="noStrike" cap="none">
                <a:solidFill>
                  <a:srgbClr val="6B838B"/>
                </a:solidFill>
                <a:latin typeface="Noto Sans KR Medium" panose="020B0600000000000000" pitchFamily="34" charset="-127"/>
                <a:ea typeface="Noto Sans KR Medium" panose="020B0600000000000000" pitchFamily="34" charset="-127"/>
                <a:sym typeface="Arial"/>
              </a:rPr>
              <a:t>긍부정 라벨 판단을 위한 인코딩(5인)</a:t>
            </a:r>
            <a:endParaRPr sz="22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endParaRPr sz="1300" b="1">
              <a:solidFill>
                <a:srgbClr val="6B838B"/>
              </a:solidFill>
              <a:latin typeface="Noto Sans KR Medium" panose="020B0600000000000000" pitchFamily="34" charset="-127"/>
              <a:ea typeface="Noto Sans KR Medium" panose="020B0600000000000000" pitchFamily="34" charset="-127"/>
            </a:endParaRPr>
          </a:p>
          <a:p>
            <a:pPr marL="457200" marR="0" lvl="0" indent="-368300" algn="l" rtl="0">
              <a:lnSpc>
                <a:spcPct val="100000"/>
              </a:lnSpc>
              <a:spcBef>
                <a:spcPts val="0"/>
              </a:spcBef>
              <a:spcAft>
                <a:spcPts val="0"/>
              </a:spcAft>
              <a:buClr>
                <a:srgbClr val="6B838B"/>
              </a:buClr>
              <a:buSzPts val="2200"/>
              <a:buFont typeface="Arial"/>
              <a:buChar char="●"/>
            </a:pPr>
            <a:r>
              <a:rPr lang="en-US" sz="2200" b="0" i="0" u="none" strike="noStrike" cap="none">
                <a:solidFill>
                  <a:srgbClr val="6B838B"/>
                </a:solidFill>
                <a:latin typeface="Noto Sans KR Medium" panose="020B0600000000000000" pitchFamily="34" charset="-127"/>
                <a:ea typeface="Noto Sans KR Medium" panose="020B0600000000000000" pitchFamily="34" charset="-127"/>
                <a:sym typeface="Arial"/>
              </a:rPr>
              <a:t>제목(title)만 이용</a:t>
            </a:r>
            <a:endParaRPr sz="2200" b="0"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457200" marR="0" lvl="0" indent="-368300" algn="l" rtl="0">
              <a:lnSpc>
                <a:spcPct val="100000"/>
              </a:lnSpc>
              <a:spcBef>
                <a:spcPts val="0"/>
              </a:spcBef>
              <a:spcAft>
                <a:spcPts val="0"/>
              </a:spcAft>
              <a:buClr>
                <a:srgbClr val="6B838B"/>
              </a:buClr>
              <a:buSzPts val="2200"/>
              <a:buFont typeface="Arial"/>
              <a:buChar char="●"/>
            </a:pPr>
            <a:r>
              <a:rPr lang="en-US" sz="2200" b="0" i="0" u="none" strike="noStrike" cap="none">
                <a:solidFill>
                  <a:srgbClr val="6B838B"/>
                </a:solidFill>
                <a:latin typeface="Noto Sans KR Medium" panose="020B0600000000000000" pitchFamily="34" charset="-127"/>
                <a:ea typeface="Noto Sans KR Medium" panose="020B0600000000000000" pitchFamily="34" charset="-127"/>
                <a:sym typeface="Arial"/>
              </a:rPr>
              <a:t>본문(text)만 이용</a:t>
            </a:r>
            <a:endParaRPr sz="2200" b="0"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760" name="Google Shape;760;p19"/>
          <p:cNvSpPr txBox="1"/>
          <p:nvPr/>
        </p:nvSpPr>
        <p:spPr>
          <a:xfrm>
            <a:off x="12130154" y="6936479"/>
            <a:ext cx="3999000" cy="3693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Arial"/>
              <a:buChar char="●"/>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KOSELF 및 유사 어휘 추가 사전</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1" name="Google Shape;761;p19"/>
          <p:cNvSpPr txBox="1"/>
          <p:nvPr/>
        </p:nvSpPr>
        <p:spPr>
          <a:xfrm>
            <a:off x="6202108" y="7736074"/>
            <a:ext cx="3999000" cy="646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1800"/>
              <a:buFont typeface="Arial"/>
              <a:buChar char="•"/>
            </a:pP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Fb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Fasttext</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사전</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학습</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단어</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추가</a:t>
            </a:r>
            <a:endParaRPr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수집</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뉴스</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데이터</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단어</a:t>
            </a:r>
            <a:r>
              <a:rPr lang="en-US"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18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추가</a:t>
            </a:r>
            <a:endParaRPr sz="18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2" name="Google Shape;762;p19"/>
          <p:cNvSpPr txBox="1"/>
          <p:nvPr/>
        </p:nvSpPr>
        <p:spPr>
          <a:xfrm>
            <a:off x="6104964" y="7343699"/>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추가 사전 주가 예측 정확도 50% 수준</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3" name="Google Shape;763;p19"/>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764" name="Google Shape;764;p19"/>
          <p:cNvSpPr txBox="1"/>
          <p:nvPr/>
        </p:nvSpPr>
        <p:spPr>
          <a:xfrm>
            <a:off x="1191325" y="1113425"/>
            <a:ext cx="93141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제작</a:t>
            </a:r>
            <a:endParaRPr sz="2900" b="1" i="0" u="none" strike="noStrike" cap="none" dirty="0">
              <a:solidFill>
                <a:schemeClr val="dk1"/>
              </a:solidFill>
              <a:latin typeface="Noto Sans KR Medium" panose="020B0600000000000000" pitchFamily="34" charset="-127"/>
              <a:ea typeface="Noto Sans KR Medium" panose="020B0600000000000000" pitchFamily="34" charset="-127"/>
              <a:sym typeface="Arial"/>
            </a:endParaRPr>
          </a:p>
        </p:txBody>
      </p:sp>
      <p:sp>
        <p:nvSpPr>
          <p:cNvPr id="765" name="Google Shape;765;p19"/>
          <p:cNvSpPr txBox="1"/>
          <p:nvPr/>
        </p:nvSpPr>
        <p:spPr>
          <a:xfrm>
            <a:off x="12130091" y="7644154"/>
            <a:ext cx="3999000" cy="3693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Arial"/>
              <a:buChar char="●"/>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단어 중 처음 만난 단어 판단</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6" name="Google Shape;766;p19"/>
          <p:cNvSpPr txBox="1"/>
          <p:nvPr/>
        </p:nvSpPr>
        <p:spPr>
          <a:xfrm>
            <a:off x="12852154" y="7253679"/>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정확도 0.7   본문 정확도 0.72</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767" name="Google Shape;767;p19"/>
          <p:cNvSpPr txBox="1"/>
          <p:nvPr/>
        </p:nvSpPr>
        <p:spPr>
          <a:xfrm>
            <a:off x="12852091" y="7961354"/>
            <a:ext cx="3999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Noto Sans KR Medium" panose="020B0600000000000000" pitchFamily="34" charset="-127"/>
                <a:ea typeface="Noto Sans KR Medium" panose="020B0600000000000000" pitchFamily="34" charset="-127"/>
                <a:sym typeface="Arial"/>
              </a:rPr>
              <a:t>제목 정확도 0.3   본문 정확도 0.28</a:t>
            </a:r>
            <a:endParaRPr sz="1800" b="1"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pic>
        <p:nvPicPr>
          <p:cNvPr id="768" name="Google Shape;768;p19"/>
          <p:cNvPicPr preferRelativeResize="0"/>
          <p:nvPr/>
        </p:nvPicPr>
        <p:blipFill rotWithShape="1">
          <a:blip r:embed="rId8">
            <a:alphaModFix/>
          </a:blip>
          <a:srcRect/>
          <a:stretch/>
        </p:blipFill>
        <p:spPr>
          <a:xfrm rot="10800000">
            <a:off x="14264528" y="3316921"/>
            <a:ext cx="102000" cy="102050"/>
          </a:xfrm>
          <a:prstGeom prst="rect">
            <a:avLst/>
          </a:prstGeom>
          <a:noFill/>
          <a:ln>
            <a:noFill/>
          </a:ln>
        </p:spPr>
      </p:pic>
      <p:pic>
        <p:nvPicPr>
          <p:cNvPr id="769" name="Google Shape;769;p19"/>
          <p:cNvPicPr preferRelativeResize="0"/>
          <p:nvPr/>
        </p:nvPicPr>
        <p:blipFill rotWithShape="1">
          <a:blip r:embed="rId8">
            <a:alphaModFix/>
          </a:blip>
          <a:srcRect/>
          <a:stretch/>
        </p:blipFill>
        <p:spPr>
          <a:xfrm rot="10800000">
            <a:off x="9106081" y="3316921"/>
            <a:ext cx="102000" cy="102050"/>
          </a:xfrm>
          <a:prstGeom prst="rect">
            <a:avLst/>
          </a:prstGeom>
          <a:noFill/>
          <a:ln>
            <a:noFill/>
          </a:ln>
        </p:spPr>
      </p:pic>
      <p:pic>
        <p:nvPicPr>
          <p:cNvPr id="770" name="Google Shape;770;p19"/>
          <p:cNvPicPr preferRelativeResize="0"/>
          <p:nvPr/>
        </p:nvPicPr>
        <p:blipFill rotWithShape="1">
          <a:blip r:embed="rId8">
            <a:alphaModFix/>
          </a:blip>
          <a:srcRect/>
          <a:stretch/>
        </p:blipFill>
        <p:spPr>
          <a:xfrm rot="10800000">
            <a:off x="3719033" y="3316921"/>
            <a:ext cx="102000" cy="102050"/>
          </a:xfrm>
          <a:prstGeom prst="rect">
            <a:avLst/>
          </a:prstGeom>
          <a:noFill/>
          <a:ln>
            <a:noFill/>
          </a:ln>
        </p:spPr>
      </p:pic>
      <p:pic>
        <p:nvPicPr>
          <p:cNvPr id="771" name="Google Shape;771;p19"/>
          <p:cNvPicPr preferRelativeResize="0"/>
          <p:nvPr/>
        </p:nvPicPr>
        <p:blipFill rotWithShape="1">
          <a:blip r:embed="rId3">
            <a:alphaModFix/>
          </a:blip>
          <a:srcRect/>
          <a:stretch/>
        </p:blipFill>
        <p:spPr>
          <a:xfrm>
            <a:off x="3823075" y="3364585"/>
            <a:ext cx="10515600" cy="525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792" name="Google Shape;792;p21"/>
          <p:cNvGrpSpPr/>
          <p:nvPr/>
        </p:nvGrpSpPr>
        <p:grpSpPr>
          <a:xfrm>
            <a:off x="10159311" y="6864487"/>
            <a:ext cx="7813856" cy="3036443"/>
            <a:chOff x="2841695" y="3443286"/>
            <a:chExt cx="1401111" cy="1203696"/>
          </a:xfrm>
        </p:grpSpPr>
        <p:pic>
          <p:nvPicPr>
            <p:cNvPr id="793" name="Google Shape;793;p21"/>
            <p:cNvPicPr preferRelativeResize="0"/>
            <p:nvPr/>
          </p:nvPicPr>
          <p:blipFill rotWithShape="1">
            <a:blip r:embed="rId3">
              <a:alphaModFix/>
            </a:blip>
            <a:srcRect/>
            <a:stretch/>
          </p:blipFill>
          <p:spPr>
            <a:xfrm>
              <a:off x="2841695" y="3443286"/>
              <a:ext cx="1401111" cy="1203696"/>
            </a:xfrm>
            <a:prstGeom prst="rect">
              <a:avLst/>
            </a:prstGeom>
            <a:noFill/>
            <a:ln>
              <a:noFill/>
            </a:ln>
          </p:spPr>
        </p:pic>
        <p:pic>
          <p:nvPicPr>
            <p:cNvPr id="794" name="Google Shape;794;p21"/>
            <p:cNvPicPr preferRelativeResize="0"/>
            <p:nvPr/>
          </p:nvPicPr>
          <p:blipFill rotWithShape="1">
            <a:blip r:embed="rId4">
              <a:alphaModFix/>
            </a:blip>
            <a:srcRect/>
            <a:stretch/>
          </p:blipFill>
          <p:spPr>
            <a:xfrm>
              <a:off x="2843600" y="3443287"/>
              <a:ext cx="1399206" cy="28571"/>
            </a:xfrm>
            <a:prstGeom prst="rect">
              <a:avLst/>
            </a:prstGeom>
            <a:noFill/>
            <a:ln>
              <a:noFill/>
            </a:ln>
          </p:spPr>
        </p:pic>
      </p:grpSp>
      <p:pic>
        <p:nvPicPr>
          <p:cNvPr id="795" name="Google Shape;795;p21"/>
          <p:cNvPicPr preferRelativeResize="0"/>
          <p:nvPr/>
        </p:nvPicPr>
        <p:blipFill rotWithShape="1">
          <a:blip r:embed="rId5">
            <a:alphaModFix/>
          </a:blip>
          <a:srcRect/>
          <a:stretch/>
        </p:blipFill>
        <p:spPr>
          <a:xfrm>
            <a:off x="757300" y="1769949"/>
            <a:ext cx="9052626" cy="8131200"/>
          </a:xfrm>
          <a:prstGeom prst="rect">
            <a:avLst/>
          </a:prstGeom>
          <a:noFill/>
          <a:ln>
            <a:noFill/>
          </a:ln>
        </p:spPr>
      </p:pic>
      <p:pic>
        <p:nvPicPr>
          <p:cNvPr id="796" name="Google Shape;796;p21"/>
          <p:cNvPicPr preferRelativeResize="0"/>
          <p:nvPr/>
        </p:nvPicPr>
        <p:blipFill rotWithShape="1">
          <a:blip r:embed="rId6">
            <a:alphaModFix/>
          </a:blip>
          <a:srcRect/>
          <a:stretch/>
        </p:blipFill>
        <p:spPr>
          <a:xfrm>
            <a:off x="10110426" y="1769949"/>
            <a:ext cx="7862947" cy="4715200"/>
          </a:xfrm>
          <a:prstGeom prst="rect">
            <a:avLst/>
          </a:prstGeom>
          <a:noFill/>
          <a:ln>
            <a:noFill/>
          </a:ln>
        </p:spPr>
      </p:pic>
      <p:sp>
        <p:nvSpPr>
          <p:cNvPr id="798" name="Google Shape;798;p21"/>
          <p:cNvSpPr txBox="1"/>
          <p:nvPr/>
        </p:nvSpPr>
        <p:spPr>
          <a:xfrm>
            <a:off x="10229800" y="7392450"/>
            <a:ext cx="7624200" cy="2000400"/>
          </a:xfrm>
          <a:prstGeom prst="rect">
            <a:avLst/>
          </a:prstGeom>
          <a:noFill/>
          <a:ln>
            <a:noFill/>
          </a:ln>
        </p:spPr>
        <p:txBody>
          <a:bodyPr spcFirstLastPara="1" wrap="square" lIns="190125" tIns="190125" rIns="190125" bIns="1901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1. FastText 한글 모델 단어 중 KOSELF 단어와 유사도 비교 </a:t>
            </a:r>
            <a:b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b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a:solidFill>
                  <a:srgbClr val="212D50"/>
                </a:solidFill>
                <a:latin typeface="Noto Sans KR Medium" panose="020B0600000000000000" pitchFamily="34" charset="-127"/>
                <a:ea typeface="Noto Sans KR Medium" panose="020B0600000000000000" pitchFamily="34" charset="-127"/>
              </a:rPr>
              <a:t>→</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높은 단어 상위 각 10개</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를 추가 감성사전 ver1.0 구축</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2. 크롤링 뉴스 데이터 안의 단어와 KOSELF 단어의 유사도</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a:solidFill>
                  <a:srgbClr val="212D50"/>
                </a:solidFill>
                <a:latin typeface="Noto Sans KR Medium" panose="020B0600000000000000" pitchFamily="34" charset="-127"/>
                <a:ea typeface="Noto Sans KR Medium" panose="020B0600000000000000" pitchFamily="34" charset="-127"/>
              </a:rPr>
              <a:t>→</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유사도</a:t>
            </a:r>
            <a:r>
              <a:rPr lang="en-US" sz="2100" b="1">
                <a:solidFill>
                  <a:srgbClr val="212D50"/>
                </a:solidFill>
                <a:highlight>
                  <a:srgbClr val="FFE599"/>
                </a:highlight>
                <a:latin typeface="Noto Sans KR Medium" panose="020B0600000000000000" pitchFamily="34" charset="-127"/>
                <a:ea typeface="Noto Sans KR Medium" panose="020B0600000000000000" pitchFamily="34" charset="-127"/>
              </a:rPr>
              <a:t>&gt;</a:t>
            </a:r>
            <a:r>
              <a:rPr lang="en-US" sz="2100" b="1" i="0" u="none" strike="noStrike" cap="none">
                <a:solidFill>
                  <a:srgbClr val="212D50"/>
                </a:solidFill>
                <a:highlight>
                  <a:srgbClr val="FFE599"/>
                </a:highlight>
                <a:latin typeface="Noto Sans KR Medium" panose="020B0600000000000000" pitchFamily="34" charset="-127"/>
                <a:ea typeface="Noto Sans KR Medium" panose="020B0600000000000000" pitchFamily="34" charset="-127"/>
                <a:sym typeface="Arial"/>
              </a:rPr>
              <a:t>0.5인 단어</a:t>
            </a:r>
            <a:r>
              <a:rPr lang="en-US" sz="2100" b="1" i="0" u="none" strike="noStrike" cap="none">
                <a:solidFill>
                  <a:srgbClr val="212D50"/>
                </a:solidFill>
                <a:latin typeface="Noto Sans KR Medium" panose="020B0600000000000000" pitchFamily="34" charset="-127"/>
                <a:ea typeface="Noto Sans KR Medium" panose="020B0600000000000000" pitchFamily="34" charset="-127"/>
                <a:sym typeface="Arial"/>
              </a:rPr>
              <a:t>를 추가 종목별 감성사전 ver1.0 구축</a:t>
            </a:r>
            <a:endParaRPr sz="21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799" name="Google Shape;799;p2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800" name="Google Shape;800;p2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801" name="Google Shape;801;p2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sp>
        <p:nvSpPr>
          <p:cNvPr id="802" name="Google Shape;802;p21"/>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03" name="Google Shape;803;p21"/>
          <p:cNvSpPr txBox="1"/>
          <p:nvPr/>
        </p:nvSpPr>
        <p:spPr>
          <a:xfrm>
            <a:off x="1191325" y="1113425"/>
            <a:ext cx="17137801"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기존</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사전</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이용</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감성사전의</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어휘와</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뉴스</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기사</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토큰화</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단어들</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간의</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유사도</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확인</a:t>
            </a:r>
            <a:endParaRPr sz="26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22"/>
          <p:cNvPicPr preferRelativeResize="0"/>
          <p:nvPr/>
        </p:nvPicPr>
        <p:blipFill rotWithShape="1">
          <a:blip r:embed="rId3">
            <a:alphaModFix/>
          </a:blip>
          <a:srcRect/>
          <a:stretch/>
        </p:blipFill>
        <p:spPr>
          <a:xfrm>
            <a:off x="1191325" y="2427750"/>
            <a:ext cx="16583025" cy="7334250"/>
          </a:xfrm>
          <a:prstGeom prst="rect">
            <a:avLst/>
          </a:prstGeom>
          <a:noFill/>
          <a:ln>
            <a:noFill/>
          </a:ln>
        </p:spPr>
      </p:pic>
      <p:sp>
        <p:nvSpPr>
          <p:cNvPr id="811" name="Google Shape;811;p22"/>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12" name="Google Shape;812;p22"/>
          <p:cNvSpPr txBox="1"/>
          <p:nvPr/>
        </p:nvSpPr>
        <p:spPr>
          <a:xfrm>
            <a:off x="1191325" y="1113425"/>
            <a:ext cx="17137801"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계산</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후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앙상블</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피처</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사용</a:t>
            </a:r>
            <a:endParaRPr sz="26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813" name="Google Shape;813;p2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14" name="Google Shape;814;p2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26</a:t>
            </a:fld>
            <a:r>
              <a:rPr lang="en-US" sz="1050" b="1">
                <a:solidFill>
                  <a:srgbClr val="212D50"/>
                </a:solidFill>
                <a:cs typeface="Arial"/>
                <a:sym typeface="Arial"/>
              </a:rPr>
              <a:t>P</a:t>
            </a:r>
            <a:endParaRPr/>
          </a:p>
        </p:txBody>
      </p:sp>
      <p:cxnSp>
        <p:nvCxnSpPr>
          <p:cNvPr id="815" name="Google Shape;815;p2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9" name="Google Shape;373;p8">
            <a:extLst>
              <a:ext uri="{FF2B5EF4-FFF2-40B4-BE49-F238E27FC236}">
                <a16:creationId xmlns:a16="http://schemas.microsoft.com/office/drawing/2014/main" id="{DCFF366A-3BEA-4798-BCF2-FEE526CF9281}"/>
              </a:ext>
            </a:extLst>
          </p:cNvPr>
          <p:cNvSpPr txBox="1"/>
          <p:nvPr/>
        </p:nvSpPr>
        <p:spPr>
          <a:xfrm>
            <a:off x="1327374" y="1676856"/>
            <a:ext cx="15451139" cy="56935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감성점수 계산의 정확도 확인을 위해 팀원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5</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인 개별 감성 라벨 인코딩</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제목</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본문</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rPr>
              <a:t>후 다수결 방식으로 최종 </a:t>
            </a:r>
            <a:r>
              <a:rPr lang="ko-KR" altLang="en-US" sz="2400" b="1" i="0" u="none" strike="noStrike" cap="none" dirty="0" err="1">
                <a:solidFill>
                  <a:schemeClr val="accent2"/>
                </a:solidFill>
                <a:latin typeface="Noto Sans KR Medium" panose="020B0600000000000000" pitchFamily="34" charset="-127"/>
                <a:ea typeface="Noto Sans KR Medium" panose="020B0600000000000000" pitchFamily="34" charset="-127"/>
                <a:sym typeface="Arial"/>
              </a:rPr>
              <a:t>라벨링</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9"/>
        <p:cNvGrpSpPr/>
        <p:nvPr/>
      </p:nvGrpSpPr>
      <p:grpSpPr>
        <a:xfrm>
          <a:off x="0" y="0"/>
          <a:ext cx="0" cy="0"/>
          <a:chOff x="0" y="0"/>
          <a:chExt cx="0" cy="0"/>
        </a:xfrm>
      </p:grpSpPr>
      <p:pic>
        <p:nvPicPr>
          <p:cNvPr id="820" name="Google Shape;820;p23"/>
          <p:cNvPicPr preferRelativeResize="0"/>
          <p:nvPr/>
        </p:nvPicPr>
        <p:blipFill rotWithShape="1">
          <a:blip r:embed="rId3">
            <a:alphaModFix/>
          </a:blip>
          <a:srcRect/>
          <a:stretch/>
        </p:blipFill>
        <p:spPr>
          <a:xfrm>
            <a:off x="1276615" y="3581450"/>
            <a:ext cx="9257960" cy="4832225"/>
          </a:xfrm>
          <a:prstGeom prst="rect">
            <a:avLst/>
          </a:prstGeom>
          <a:noFill/>
          <a:ln>
            <a:noFill/>
          </a:ln>
        </p:spPr>
      </p:pic>
      <p:pic>
        <p:nvPicPr>
          <p:cNvPr id="821" name="Google Shape;821;p23"/>
          <p:cNvPicPr preferRelativeResize="0"/>
          <p:nvPr/>
        </p:nvPicPr>
        <p:blipFill rotWithShape="1">
          <a:blip r:embed="rId4">
            <a:alphaModFix/>
          </a:blip>
          <a:srcRect/>
          <a:stretch/>
        </p:blipFill>
        <p:spPr>
          <a:xfrm>
            <a:off x="1232775" y="3581450"/>
            <a:ext cx="9257960" cy="114850"/>
          </a:xfrm>
          <a:prstGeom prst="rect">
            <a:avLst/>
          </a:prstGeom>
          <a:noFill/>
          <a:ln>
            <a:noFill/>
          </a:ln>
        </p:spPr>
      </p:pic>
      <p:sp>
        <p:nvSpPr>
          <p:cNvPr id="822" name="Google Shape;822;p23"/>
          <p:cNvSpPr txBox="1"/>
          <p:nvPr/>
        </p:nvSpPr>
        <p:spPr>
          <a:xfrm>
            <a:off x="1819595" y="2705062"/>
            <a:ext cx="8084319"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뉴스심리지수</a:t>
            </a:r>
            <a:r>
              <a:rPr lang="en-US"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(NSI, News Sentiment Index)</a:t>
            </a:r>
            <a:endParaRPr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823" name="Google Shape;823;p23"/>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24" name="Google Shape;824;p23"/>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27</a:t>
            </a:fld>
            <a:r>
              <a:rPr lang="en-US" sz="1050" b="1">
                <a:solidFill>
                  <a:srgbClr val="212D50"/>
                </a:solidFill>
                <a:cs typeface="Arial"/>
                <a:sym typeface="Arial"/>
              </a:rPr>
              <a:t>P</a:t>
            </a:r>
            <a:endParaRPr/>
          </a:p>
        </p:txBody>
      </p:sp>
      <p:cxnSp>
        <p:nvCxnSpPr>
          <p:cNvPr id="825" name="Google Shape;825;p23"/>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826" name="Google Shape;826;p23"/>
          <p:cNvSpPr txBox="1"/>
          <p:nvPr/>
        </p:nvSpPr>
        <p:spPr>
          <a:xfrm>
            <a:off x="1650273" y="4158525"/>
            <a:ext cx="872220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인터넷 경제뉴스 데이터를 문장 단위의 긍정, 부정, 중립 감성으로 분류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긍정과 부정 문장의 차이를 아래 산식에 따라 지수화한 것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grpSp>
        <p:nvGrpSpPr>
          <p:cNvPr id="827" name="Google Shape;827;p23"/>
          <p:cNvGrpSpPr/>
          <p:nvPr/>
        </p:nvGrpSpPr>
        <p:grpSpPr>
          <a:xfrm>
            <a:off x="2340625" y="5397846"/>
            <a:ext cx="7293742" cy="1270286"/>
            <a:chOff x="3483625" y="4940646"/>
            <a:chExt cx="7293742" cy="1270286"/>
          </a:xfrm>
        </p:grpSpPr>
        <p:sp>
          <p:nvSpPr>
            <p:cNvPr id="828" name="Google Shape;828;p23"/>
            <p:cNvSpPr txBox="1"/>
            <p:nvPr/>
          </p:nvSpPr>
          <p:spPr>
            <a:xfrm>
              <a:off x="3483625" y="5457950"/>
              <a:ext cx="13992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NSI = </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29" name="Google Shape;829;p23"/>
            <p:cNvSpPr txBox="1"/>
            <p:nvPr/>
          </p:nvSpPr>
          <p:spPr>
            <a:xfrm>
              <a:off x="4537150" y="4940646"/>
              <a:ext cx="6014400" cy="7847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기간내 긍정문장 수 </a:t>
              </a:r>
              <a:r>
                <a:rPr lang="en-US" sz="3000" b="1" i="0" u="none" strike="noStrike" cap="none">
                  <a:solidFill>
                    <a:srgbClr val="6B838B"/>
                  </a:solidFill>
                  <a:latin typeface="Noto Sans KR Medium" panose="020B0600000000000000" pitchFamily="34" charset="-127"/>
                  <a:ea typeface="Noto Sans KR Medium" panose="020B0600000000000000" pitchFamily="34" charset="-127"/>
                  <a:sym typeface="Arial"/>
                </a:rPr>
                <a:t>-</a:t>
              </a: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 부정문장 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30" name="Google Shape;830;p23"/>
            <p:cNvSpPr txBox="1"/>
            <p:nvPr/>
          </p:nvSpPr>
          <p:spPr>
            <a:xfrm>
              <a:off x="4537138" y="5656975"/>
              <a:ext cx="60144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기간내 긍정문장 수 + 부정문장 수</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cxnSp>
          <p:nvCxnSpPr>
            <p:cNvPr id="831" name="Google Shape;831;p23"/>
            <p:cNvCxnSpPr/>
            <p:nvPr/>
          </p:nvCxnSpPr>
          <p:spPr>
            <a:xfrm rot="10800000">
              <a:off x="4566787" y="5641824"/>
              <a:ext cx="3930000" cy="20700"/>
            </a:xfrm>
            <a:prstGeom prst="straightConnector1">
              <a:avLst/>
            </a:prstGeom>
            <a:noFill/>
            <a:ln w="19050" cap="flat" cmpd="sng">
              <a:solidFill>
                <a:srgbClr val="4B6972"/>
              </a:solidFill>
              <a:prstDash val="solid"/>
              <a:round/>
              <a:headEnd type="none" w="sm" len="sm"/>
              <a:tailEnd type="none" w="sm" len="sm"/>
            </a:ln>
          </p:spPr>
        </p:cxnSp>
        <p:sp>
          <p:nvSpPr>
            <p:cNvPr id="832" name="Google Shape;832;p23"/>
            <p:cNvSpPr txBox="1"/>
            <p:nvPr/>
          </p:nvSpPr>
          <p:spPr>
            <a:xfrm>
              <a:off x="8634467" y="5334089"/>
              <a:ext cx="21429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dirty="0">
                  <a:solidFill>
                    <a:srgbClr val="6B838B"/>
                  </a:solidFill>
                  <a:latin typeface="Noto Sans KR Medium" panose="020B0600000000000000" pitchFamily="34" charset="-127"/>
                  <a:ea typeface="Noto Sans KR Medium" panose="020B0600000000000000" pitchFamily="34" charset="-127"/>
                  <a:sym typeface="Arial"/>
                </a:rPr>
                <a:t>x 100 + 100</a:t>
              </a:r>
              <a:endParaRPr sz="2000" b="1" i="0" u="none" strike="noStrike" cap="none" dirty="0">
                <a:solidFill>
                  <a:srgbClr val="6B838B"/>
                </a:solidFill>
                <a:latin typeface="Noto Sans KR Medium" panose="020B0600000000000000" pitchFamily="34" charset="-127"/>
                <a:ea typeface="Noto Sans KR Medium" panose="020B0600000000000000" pitchFamily="34" charset="-127"/>
                <a:sym typeface="Arial"/>
              </a:endParaRPr>
            </a:p>
          </p:txBody>
        </p:sp>
      </p:grpSp>
      <p:sp>
        <p:nvSpPr>
          <p:cNvPr id="833" name="Google Shape;833;p23"/>
          <p:cNvSpPr txBox="1"/>
          <p:nvPr/>
        </p:nvSpPr>
        <p:spPr>
          <a:xfrm>
            <a:off x="1614387" y="7422088"/>
            <a:ext cx="89202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000" b="1" i="0" u="none" strike="noStrike" cap="none">
                <a:solidFill>
                  <a:srgbClr val="6B838B"/>
                </a:solidFill>
                <a:latin typeface="Noto Sans KR Medium" panose="020B0600000000000000" pitchFamily="34" charset="-127"/>
                <a:ea typeface="Noto Sans KR Medium" panose="020B0600000000000000" pitchFamily="34" charset="-127"/>
                <a:sym typeface="Arial"/>
              </a:rPr>
              <a:t>100을 초과하면 긍정문장이, 100 미만이면 부정문장이 더 많음을 의미함</a:t>
            </a:r>
            <a:endParaRPr sz="2000" b="1" i="0" u="none" strike="noStrike" cap="none">
              <a:solidFill>
                <a:srgbClr val="6B838B"/>
              </a:solidFill>
              <a:latin typeface="Noto Sans KR Medium" panose="020B0600000000000000" pitchFamily="34" charset="-127"/>
              <a:ea typeface="Noto Sans KR Medium" panose="020B0600000000000000" pitchFamily="34" charset="-127"/>
              <a:sym typeface="Arial"/>
            </a:endParaRPr>
          </a:p>
        </p:txBody>
      </p:sp>
      <p:sp>
        <p:nvSpPr>
          <p:cNvPr id="834" name="Google Shape;834;p23"/>
          <p:cNvSpPr txBox="1"/>
          <p:nvPr/>
        </p:nvSpPr>
        <p:spPr>
          <a:xfrm>
            <a:off x="184545" y="9828992"/>
            <a:ext cx="10515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DEE6E8"/>
                </a:solidFill>
                <a:latin typeface="Noto Sans KR Medium" panose="020B0600000000000000" pitchFamily="34" charset="-127"/>
                <a:ea typeface="Noto Sans KR Medium" panose="020B0600000000000000" pitchFamily="34" charset="-127"/>
                <a:sym typeface="Arial"/>
              </a:rPr>
              <a:t>한국은행 경제통계국 통계기획팀 통계연구반 2021. 3. 31. https://ecos.bok.or.kr/nsi/NSICtl.jsp</a:t>
            </a:r>
            <a:endParaRPr sz="1400" b="0" i="0" u="none" strike="noStrike" cap="none">
              <a:solidFill>
                <a:srgbClr val="DEE6E8"/>
              </a:solidFill>
              <a:latin typeface="Noto Sans KR Medium" panose="020B0600000000000000" pitchFamily="34" charset="-127"/>
              <a:ea typeface="Noto Sans KR Medium" panose="020B0600000000000000" pitchFamily="34" charset="-127"/>
              <a:cs typeface="Calibri"/>
              <a:sym typeface="Calibri"/>
            </a:endParaRPr>
          </a:p>
        </p:txBody>
      </p:sp>
      <p:pic>
        <p:nvPicPr>
          <p:cNvPr id="835" name="Google Shape;835;p23"/>
          <p:cNvPicPr preferRelativeResize="0"/>
          <p:nvPr/>
        </p:nvPicPr>
        <p:blipFill rotWithShape="1">
          <a:blip r:embed="rId5">
            <a:alphaModFix/>
          </a:blip>
          <a:srcRect b="33457"/>
          <a:stretch/>
        </p:blipFill>
        <p:spPr>
          <a:xfrm>
            <a:off x="11013275" y="3528788"/>
            <a:ext cx="6648450" cy="4937549"/>
          </a:xfrm>
          <a:prstGeom prst="rect">
            <a:avLst/>
          </a:prstGeom>
          <a:noFill/>
          <a:ln>
            <a:noFill/>
          </a:ln>
        </p:spPr>
      </p:pic>
      <p:sp>
        <p:nvSpPr>
          <p:cNvPr id="836" name="Google Shape;836;p23"/>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 </a:t>
            </a:r>
            <a:r>
              <a:rPr lang="en-US" sz="4000" b="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37" name="Google Shape;837;p23"/>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감성점수 </a:t>
            </a:r>
            <a:r>
              <a:rPr lang="en-US" sz="3200" b="1" i="0" u="none" strike="noStrike" cap="none">
                <a:solidFill>
                  <a:srgbClr val="A69685"/>
                </a:solidFill>
                <a:latin typeface="Noto Sans KR Medium" panose="020B0600000000000000" pitchFamily="34" charset="-127"/>
                <a:ea typeface="Noto Sans KR Medium" panose="020B0600000000000000" pitchFamily="34" charset="-127"/>
                <a:sym typeface="Arial"/>
              </a:rPr>
              <a:t>뉴스심리지수 NSI </a:t>
            </a:r>
            <a:endParaRPr sz="2800" b="1" i="0" u="none" strike="noStrike" cap="none">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23" name="Google Shape;373;p8">
            <a:extLst>
              <a:ext uri="{FF2B5EF4-FFF2-40B4-BE49-F238E27FC236}">
                <a16:creationId xmlns:a16="http://schemas.microsoft.com/office/drawing/2014/main" id="{3A22D442-C3A4-4F8A-A0E0-91327783FA2A}"/>
              </a:ext>
            </a:extLst>
          </p:cNvPr>
          <p:cNvSpPr txBox="1"/>
          <p:nvPr/>
        </p:nvSpPr>
        <p:spPr>
          <a:xfrm>
            <a:off x="1327374" y="1676856"/>
            <a:ext cx="15451139"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tLang="en-US" sz="2400" b="1" dirty="0">
                <a:solidFill>
                  <a:schemeClr val="accent2"/>
                </a:solidFill>
                <a:latin typeface="Noto Sans KR Medium" panose="020B0600000000000000" pitchFamily="34" charset="-127"/>
                <a:ea typeface="Noto Sans KR Medium" panose="020B0600000000000000" pitchFamily="34" charset="-127"/>
              </a:rPr>
              <a:t>한국은행 경제통계국에서 개발한 뉴스심리지수를 추가적인 감성점수 계산에 사용</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843" name="Google Shape;843;p25"/>
          <p:cNvPicPr preferRelativeResize="0"/>
          <p:nvPr/>
        </p:nvPicPr>
        <p:blipFill>
          <a:blip r:embed="rId3">
            <a:alphaModFix/>
          </a:blip>
          <a:stretch>
            <a:fillRect/>
          </a:stretch>
        </p:blipFill>
        <p:spPr>
          <a:xfrm>
            <a:off x="2089049" y="4524563"/>
            <a:ext cx="4412875" cy="5480343"/>
          </a:xfrm>
          <a:prstGeom prst="rect">
            <a:avLst/>
          </a:prstGeom>
          <a:noFill/>
          <a:ln>
            <a:noFill/>
          </a:ln>
        </p:spPr>
      </p:pic>
      <p:sp>
        <p:nvSpPr>
          <p:cNvPr id="844" name="Google Shape;844;p25"/>
          <p:cNvSpPr/>
          <p:nvPr/>
        </p:nvSpPr>
        <p:spPr>
          <a:xfrm>
            <a:off x="2589600" y="2118525"/>
            <a:ext cx="13624200" cy="21108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45" name="Google Shape;845;p2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46" name="Google Shape;846;p2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847" name="Google Shape;847;p2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848" name="Google Shape;848;p25"/>
          <p:cNvPicPr preferRelativeResize="0"/>
          <p:nvPr/>
        </p:nvPicPr>
        <p:blipFill rotWithShape="1">
          <a:blip r:embed="rId4">
            <a:alphaModFix/>
          </a:blip>
          <a:srcRect/>
          <a:stretch/>
        </p:blipFill>
        <p:spPr>
          <a:xfrm>
            <a:off x="9190575" y="4680351"/>
            <a:ext cx="7657668" cy="2431287"/>
          </a:xfrm>
          <a:prstGeom prst="rect">
            <a:avLst/>
          </a:prstGeom>
          <a:noFill/>
          <a:ln>
            <a:noFill/>
          </a:ln>
        </p:spPr>
      </p:pic>
      <p:sp>
        <p:nvSpPr>
          <p:cNvPr id="849" name="Google Shape;849;p25"/>
          <p:cNvSpPr txBox="1"/>
          <p:nvPr/>
        </p:nvSpPr>
        <p:spPr>
          <a:xfrm>
            <a:off x="3888275" y="2874888"/>
            <a:ext cx="11240100" cy="1154122"/>
          </a:xfrm>
          <a:prstGeom prst="rect">
            <a:avLst/>
          </a:prstGeom>
          <a:noFill/>
          <a:ln>
            <a:noFill/>
          </a:ln>
        </p:spPr>
        <p:txBody>
          <a:bodyPr spcFirstLastPara="1" wrap="square" lIns="91425" tIns="45700" rIns="91425" bIns="45700" anchor="t" anchorCtr="0">
            <a:spAutoFit/>
          </a:bodyPr>
          <a:lstStyle/>
          <a:p>
            <a:pPr marL="457200" marR="0" lvl="0" indent="-355600" algn="l" rtl="0">
              <a:lnSpc>
                <a:spcPct val="115000"/>
              </a:lnSpc>
              <a:spcBef>
                <a:spcPts val="0"/>
              </a:spcBef>
              <a:spcAft>
                <a:spcPts val="0"/>
              </a:spcAft>
              <a:buClr>
                <a:srgbClr val="283252"/>
              </a:buClr>
              <a:buSzPts val="2000"/>
              <a:buFont typeface="Arial"/>
              <a:buAutoNum type="arabicPeriod"/>
            </a:pPr>
            <a:r>
              <a:rPr lang="en-US" sz="2000" b="1">
                <a:solidFill>
                  <a:srgbClr val="283252"/>
                </a:solidFill>
                <a:latin typeface="Noto Sans KR Medium" panose="020B0600000000000000" pitchFamily="34" charset="-127"/>
                <a:ea typeface="Noto Sans KR Medium" panose="020B0600000000000000" pitchFamily="34" charset="-127"/>
              </a:rPr>
              <a:t>자동 생성</a:t>
            </a: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된 스크립트</a:t>
            </a:r>
            <a:r>
              <a:rPr lang="en-US" sz="2000" b="1">
                <a:solidFill>
                  <a:srgbClr val="283252"/>
                </a:solidFill>
                <a:latin typeface="Noto Sans KR Medium" panose="020B0600000000000000" pitchFamily="34" charset="-127"/>
                <a:ea typeface="Noto Sans KR Medium" panose="020B0600000000000000" pitchFamily="34" charset="-127"/>
              </a:rPr>
              <a:t>의</a:t>
            </a: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 의성어, 특수문자, 반복되는 의미없는 단어 등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a:p>
            <a:pPr marL="457200" marR="0" lvl="0" indent="-355600" algn="l" rtl="0">
              <a:lnSpc>
                <a:spcPct val="115000"/>
              </a:lnSpc>
              <a:spcBef>
                <a:spcPts val="0"/>
              </a:spcBef>
              <a:spcAft>
                <a:spcPts val="0"/>
              </a:spcAft>
              <a:buClr>
                <a:srgbClr val="283252"/>
              </a:buClr>
              <a:buSzPts val="2000"/>
              <a:buFont typeface="Arial"/>
              <a:buAutoNum type="arabicPeriod"/>
            </a:pP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기존 뉴스데이터에서 사용하던 불용어 사전을 통해 불용어를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15000"/>
              </a:lnSpc>
              <a:spcBef>
                <a:spcPts val="0"/>
              </a:spcBef>
              <a:spcAft>
                <a:spcPts val="0"/>
              </a:spcAft>
              <a:buNone/>
            </a:pPr>
            <a:r>
              <a:rPr lang="en-US" sz="2000" b="1" i="0" u="none" strike="noStrike" cap="none">
                <a:solidFill>
                  <a:srgbClr val="283252"/>
                </a:solidFill>
                <a:latin typeface="Noto Sans KR Medium" panose="020B0600000000000000" pitchFamily="34" charset="-127"/>
                <a:ea typeface="Noto Sans KR Medium" panose="020B0600000000000000" pitchFamily="34" charset="-127"/>
                <a:sym typeface="Arial"/>
              </a:rPr>
              <a:t>토큰화를 진행한 후에 단어 길이가 1 이하인 단어 삭제</a:t>
            </a:r>
            <a:endParaRPr sz="2000" b="1"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850" name="Google Shape;850;p25"/>
          <p:cNvPicPr preferRelativeResize="0"/>
          <p:nvPr/>
        </p:nvPicPr>
        <p:blipFill rotWithShape="1">
          <a:blip r:embed="rId5">
            <a:alphaModFix/>
          </a:blip>
          <a:srcRect/>
          <a:stretch/>
        </p:blipFill>
        <p:spPr>
          <a:xfrm>
            <a:off x="4116850" y="4519037"/>
            <a:ext cx="4412885" cy="5491400"/>
          </a:xfrm>
          <a:prstGeom prst="rect">
            <a:avLst/>
          </a:prstGeom>
          <a:noFill/>
          <a:ln>
            <a:noFill/>
          </a:ln>
        </p:spPr>
      </p:pic>
      <p:pic>
        <p:nvPicPr>
          <p:cNvPr id="851" name="Google Shape;851;p25"/>
          <p:cNvPicPr preferRelativeResize="0"/>
          <p:nvPr/>
        </p:nvPicPr>
        <p:blipFill rotWithShape="1">
          <a:blip r:embed="rId6">
            <a:alphaModFix/>
          </a:blip>
          <a:srcRect b="9280"/>
          <a:stretch/>
        </p:blipFill>
        <p:spPr>
          <a:xfrm>
            <a:off x="9277974" y="7618837"/>
            <a:ext cx="7657675" cy="2471176"/>
          </a:xfrm>
          <a:prstGeom prst="rect">
            <a:avLst/>
          </a:prstGeom>
          <a:noFill/>
          <a:ln>
            <a:noFill/>
          </a:ln>
        </p:spPr>
      </p:pic>
      <p:sp>
        <p:nvSpPr>
          <p:cNvPr id="852" name="Google Shape;852;p25"/>
          <p:cNvSpPr txBox="1"/>
          <p:nvPr/>
        </p:nvSpPr>
        <p:spPr>
          <a:xfrm>
            <a:off x="9266775" y="4389688"/>
            <a:ext cx="4103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수작업으로 의미 없는 단어 삭제</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853" name="Google Shape;853;p2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 </a:t>
            </a:r>
            <a:r>
              <a:rPr lang="en-US" sz="4000" b="1">
                <a:solidFill>
                  <a:srgbClr val="212D50"/>
                </a:solidFill>
                <a:latin typeface="Noto Sans KR Medium" panose="020B0600000000000000" pitchFamily="34" charset="-127"/>
                <a:ea typeface="Noto Sans KR Medium" panose="020B0600000000000000" pitchFamily="34" charset="-127"/>
              </a:rPr>
              <a:t>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854" name="Google Shape;854;p25"/>
          <p:cNvSpPr txBox="1"/>
          <p:nvPr/>
        </p:nvSpPr>
        <p:spPr>
          <a:xfrm>
            <a:off x="5806950" y="9395825"/>
            <a:ext cx="3443400"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b="1">
                <a:solidFill>
                  <a:schemeClr val="accent2"/>
                </a:solidFill>
                <a:latin typeface="Noto Sans KR Medium" panose="020B0600000000000000" pitchFamily="34" charset="-127"/>
                <a:ea typeface="Noto Sans KR Medium" panose="020B0600000000000000" pitchFamily="34" charset="-127"/>
              </a:rPr>
              <a:t>맞춤법이 맞지 않는 단어와 </a:t>
            </a:r>
            <a:endParaRPr sz="1800" b="1">
              <a:solidFill>
                <a:schemeClr val="accent2"/>
              </a:solidFill>
              <a:latin typeface="Noto Sans KR Medium" panose="020B0600000000000000" pitchFamily="34" charset="-127"/>
              <a:ea typeface="Noto Sans KR Medium" panose="020B0600000000000000" pitchFamily="34" charset="-127"/>
            </a:endParaRPr>
          </a:p>
          <a:p>
            <a:pPr marL="0" lvl="0" indent="0" algn="l" rtl="0">
              <a:lnSpc>
                <a:spcPct val="115000"/>
              </a:lnSpc>
              <a:spcBef>
                <a:spcPts val="0"/>
              </a:spcBef>
              <a:spcAft>
                <a:spcPts val="0"/>
              </a:spcAft>
              <a:buClr>
                <a:schemeClr val="dk1"/>
              </a:buClr>
              <a:buSzPts val="1100"/>
              <a:buFont typeface="Arial"/>
              <a:buNone/>
            </a:pPr>
            <a:r>
              <a:rPr lang="en-US" sz="1800" b="1">
                <a:solidFill>
                  <a:schemeClr val="accent2"/>
                </a:solidFill>
                <a:latin typeface="Noto Sans KR Medium" panose="020B0600000000000000" pitchFamily="34" charset="-127"/>
                <a:ea typeface="Noto Sans KR Medium" panose="020B0600000000000000" pitchFamily="34" charset="-127"/>
              </a:rPr>
              <a:t>[음악]과 같은 의성어가 많음</a:t>
            </a:r>
            <a:endParaRPr sz="1800" b="1">
              <a:solidFill>
                <a:schemeClr val="accent2"/>
              </a:solidFill>
              <a:latin typeface="Noto Sans KR Medium" panose="020B0600000000000000" pitchFamily="34" charset="-127"/>
              <a:ea typeface="Noto Sans KR Medium" panose="020B0600000000000000" pitchFamily="34" charset="-127"/>
            </a:endParaRPr>
          </a:p>
        </p:txBody>
      </p:sp>
      <p:sp>
        <p:nvSpPr>
          <p:cNvPr id="855" name="Google Shape;855;p25"/>
          <p:cNvSpPr txBox="1"/>
          <p:nvPr/>
        </p:nvSpPr>
        <p:spPr>
          <a:xfrm>
            <a:off x="9266775" y="7256300"/>
            <a:ext cx="80493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000"/>
              <a:buFont typeface="Arial"/>
              <a:buNone/>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토큰화 진행 후 불용어 사전 이용 및 단어 길이 1 이하 단어 삭제</a:t>
            </a:r>
            <a:endParaRPr sz="2000" b="1">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856" name="Google Shape;856;p25"/>
          <p:cNvSpPr txBox="1"/>
          <p:nvPr/>
        </p:nvSpPr>
        <p:spPr>
          <a:xfrm>
            <a:off x="3150200" y="2310813"/>
            <a:ext cx="9128700" cy="5739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200" b="1" dirty="0">
                <a:solidFill>
                  <a:schemeClr val="accent2"/>
                </a:solidFill>
                <a:latin typeface="Noto Sans KR Medium" panose="020B0600000000000000" pitchFamily="34" charset="-127"/>
                <a:ea typeface="Noto Sans KR Medium" panose="020B0600000000000000" pitchFamily="34" charset="-127"/>
              </a:rPr>
              <a:t>STT </a:t>
            </a:r>
            <a:r>
              <a:rPr lang="en-US" sz="2200" b="1" dirty="0" err="1">
                <a:solidFill>
                  <a:schemeClr val="accent2"/>
                </a:solidFill>
                <a:latin typeface="Noto Sans KR Medium" panose="020B0600000000000000" pitchFamily="34" charset="-127"/>
                <a:ea typeface="Noto Sans KR Medium" panose="020B0600000000000000" pitchFamily="34" charset="-127"/>
              </a:rPr>
              <a:t>구현이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완벽하지</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않아서</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잘못</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입력된</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단어들이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많이</a:t>
            </a:r>
            <a:r>
              <a:rPr lang="en-US" sz="2200" b="1" dirty="0">
                <a:solidFill>
                  <a:schemeClr val="accent2"/>
                </a:solidFill>
                <a:latin typeface="Noto Sans KR Medium" panose="020B0600000000000000" pitchFamily="34" charset="-127"/>
                <a:ea typeface="Noto Sans KR Medium" panose="020B0600000000000000" pitchFamily="34" charset="-127"/>
              </a:rPr>
              <a:t> </a:t>
            </a:r>
            <a:r>
              <a:rPr lang="en-US" sz="2200" b="1" dirty="0" err="1">
                <a:solidFill>
                  <a:schemeClr val="accent2"/>
                </a:solidFill>
                <a:latin typeface="Noto Sans KR Medium" panose="020B0600000000000000" pitchFamily="34" charset="-127"/>
                <a:ea typeface="Noto Sans KR Medium" panose="020B0600000000000000" pitchFamily="34" charset="-127"/>
              </a:rPr>
              <a:t>분포</a:t>
            </a:r>
            <a:endParaRPr dirty="0">
              <a:latin typeface="Noto Sans KR Medium" panose="020B0600000000000000" pitchFamily="34" charset="-127"/>
              <a:ea typeface="Noto Sans KR Medium" panose="020B0600000000000000" pitchFamily="34" charset="-127"/>
            </a:endParaRPr>
          </a:p>
        </p:txBody>
      </p:sp>
      <p:sp>
        <p:nvSpPr>
          <p:cNvPr id="857" name="Google Shape;857;p25"/>
          <p:cNvSpPr/>
          <p:nvPr/>
        </p:nvSpPr>
        <p:spPr>
          <a:xfrm>
            <a:off x="8753575" y="4408375"/>
            <a:ext cx="524400" cy="523200"/>
          </a:xfrm>
          <a:prstGeom prst="ellipse">
            <a:avLst/>
          </a:prstGeom>
          <a:solidFill>
            <a:srgbClr val="283252"/>
          </a:solidFill>
          <a:ln w="9525"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a:solidFill>
                  <a:srgbClr val="FFFFFF"/>
                </a:solidFill>
                <a:latin typeface="Noto Sans KR Medium" panose="020B0600000000000000" pitchFamily="34" charset="-127"/>
                <a:ea typeface="Noto Sans KR Medium" panose="020B0600000000000000" pitchFamily="34" charset="-127"/>
              </a:rPr>
              <a:t>1</a:t>
            </a:r>
            <a:endParaRPr sz="20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858" name="Google Shape;858;p25"/>
          <p:cNvSpPr/>
          <p:nvPr/>
        </p:nvSpPr>
        <p:spPr>
          <a:xfrm>
            <a:off x="8753575" y="7241000"/>
            <a:ext cx="524400" cy="523200"/>
          </a:xfrm>
          <a:prstGeom prst="ellipse">
            <a:avLst/>
          </a:prstGeom>
          <a:solidFill>
            <a:srgbClr val="283252"/>
          </a:solidFill>
          <a:ln w="9525" cap="flat" cmpd="sng">
            <a:solidFill>
              <a:srgbClr val="1F2A4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en-US" sz="2000" b="1">
                <a:solidFill>
                  <a:srgbClr val="FFFFFF"/>
                </a:solidFill>
                <a:latin typeface="Noto Sans KR Medium" panose="020B0600000000000000" pitchFamily="34" charset="-127"/>
                <a:ea typeface="Noto Sans KR Medium" panose="020B0600000000000000" pitchFamily="34" charset="-127"/>
              </a:rPr>
              <a:t>2</a:t>
            </a:r>
            <a:endParaRPr sz="2000" b="1" i="0" u="none" strike="noStrike" cap="none">
              <a:solidFill>
                <a:srgbClr val="FFFFFF"/>
              </a:solidFill>
              <a:latin typeface="Noto Sans KR Medium" panose="020B0600000000000000" pitchFamily="34" charset="-127"/>
              <a:ea typeface="Noto Sans KR Medium" panose="020B0600000000000000" pitchFamily="34" charset="-127"/>
              <a:sym typeface="Arial"/>
            </a:endParaRPr>
          </a:p>
        </p:txBody>
      </p:sp>
      <p:sp>
        <p:nvSpPr>
          <p:cNvPr id="859" name="Google Shape;859;p25"/>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유튜브</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스크립트</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rPr>
              <a:t>유튜브에서</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제공되는</a:t>
            </a:r>
            <a:r>
              <a:rPr lang="en-US" sz="2400" b="1" dirty="0">
                <a:solidFill>
                  <a:schemeClr val="accent2"/>
                </a:solidFill>
                <a:latin typeface="Noto Sans KR Medium" panose="020B0600000000000000" pitchFamily="34" charset="-127"/>
                <a:ea typeface="Noto Sans KR Medium" panose="020B0600000000000000" pitchFamily="34" charset="-127"/>
              </a:rPr>
              <a:t> STT(Speech-To-Text) </a:t>
            </a:r>
            <a:r>
              <a:rPr lang="en-US" sz="2400" b="1" dirty="0" err="1">
                <a:solidFill>
                  <a:schemeClr val="accent2"/>
                </a:solidFill>
                <a:latin typeface="Noto Sans KR Medium" panose="020B0600000000000000" pitchFamily="34" charset="-127"/>
                <a:ea typeface="Noto Sans KR Medium" panose="020B0600000000000000" pitchFamily="34" charset="-127"/>
              </a:rPr>
              <a:t>스크립트</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전처리</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26"/>
          <p:cNvSpPr/>
          <p:nvPr/>
        </p:nvSpPr>
        <p:spPr>
          <a:xfrm>
            <a:off x="1008100" y="2041600"/>
            <a:ext cx="8136900" cy="35457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endParaRPr sz="180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65" name="Google Shape;865;p26"/>
          <p:cNvSpPr/>
          <p:nvPr/>
        </p:nvSpPr>
        <p:spPr>
          <a:xfrm>
            <a:off x="1008025" y="5976088"/>
            <a:ext cx="8136900" cy="39657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866" name="Google Shape;866;p26"/>
          <p:cNvSpPr/>
          <p:nvPr/>
        </p:nvSpPr>
        <p:spPr>
          <a:xfrm>
            <a:off x="1389475" y="6974775"/>
            <a:ext cx="7218900" cy="913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867" name="Google Shape;867;p26"/>
          <p:cNvPicPr preferRelativeResize="0"/>
          <p:nvPr/>
        </p:nvPicPr>
        <p:blipFill rotWithShape="1">
          <a:blip r:embed="rId3">
            <a:alphaModFix/>
          </a:blip>
          <a:srcRect/>
          <a:stretch/>
        </p:blipFill>
        <p:spPr>
          <a:xfrm>
            <a:off x="989050" y="1987875"/>
            <a:ext cx="8171175" cy="98675"/>
          </a:xfrm>
          <a:prstGeom prst="rect">
            <a:avLst/>
          </a:prstGeom>
          <a:noFill/>
          <a:ln>
            <a:noFill/>
          </a:ln>
        </p:spPr>
      </p:pic>
      <p:pic>
        <p:nvPicPr>
          <p:cNvPr id="868" name="Google Shape;868;p26"/>
          <p:cNvPicPr preferRelativeResize="0"/>
          <p:nvPr/>
        </p:nvPicPr>
        <p:blipFill rotWithShape="1">
          <a:blip r:embed="rId3">
            <a:alphaModFix/>
          </a:blip>
          <a:srcRect/>
          <a:stretch/>
        </p:blipFill>
        <p:spPr>
          <a:xfrm>
            <a:off x="989050" y="5888575"/>
            <a:ext cx="8171164" cy="98900"/>
          </a:xfrm>
          <a:prstGeom prst="rect">
            <a:avLst/>
          </a:prstGeom>
          <a:noFill/>
          <a:ln>
            <a:noFill/>
          </a:ln>
        </p:spPr>
      </p:pic>
      <p:sp>
        <p:nvSpPr>
          <p:cNvPr id="869" name="Google Shape;869;p2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70" name="Google Shape;870;p26"/>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29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871" name="Google Shape;871;p26"/>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872" name="Google Shape;872;p26"/>
          <p:cNvPicPr preferRelativeResize="0"/>
          <p:nvPr/>
        </p:nvPicPr>
        <p:blipFill rotWithShape="1">
          <a:blip r:embed="rId4">
            <a:alphaModFix/>
          </a:blip>
          <a:srcRect t="52772" r="26696"/>
          <a:stretch/>
        </p:blipFill>
        <p:spPr>
          <a:xfrm>
            <a:off x="10731425" y="2051600"/>
            <a:ext cx="7513375" cy="1520375"/>
          </a:xfrm>
          <a:prstGeom prst="rect">
            <a:avLst/>
          </a:prstGeom>
          <a:noFill/>
          <a:ln>
            <a:noFill/>
          </a:ln>
        </p:spPr>
      </p:pic>
      <p:pic>
        <p:nvPicPr>
          <p:cNvPr id="873" name="Google Shape;873;p26"/>
          <p:cNvPicPr preferRelativeResize="0"/>
          <p:nvPr/>
        </p:nvPicPr>
        <p:blipFill rotWithShape="1">
          <a:blip r:embed="rId5">
            <a:alphaModFix/>
          </a:blip>
          <a:srcRect t="65383" r="22215"/>
          <a:stretch/>
        </p:blipFill>
        <p:spPr>
          <a:xfrm>
            <a:off x="10731425" y="3871600"/>
            <a:ext cx="7513375" cy="1716600"/>
          </a:xfrm>
          <a:prstGeom prst="rect">
            <a:avLst/>
          </a:prstGeom>
          <a:noFill/>
          <a:ln>
            <a:noFill/>
          </a:ln>
        </p:spPr>
      </p:pic>
      <p:pic>
        <p:nvPicPr>
          <p:cNvPr id="874" name="Google Shape;874;p26"/>
          <p:cNvPicPr preferRelativeResize="0"/>
          <p:nvPr/>
        </p:nvPicPr>
        <p:blipFill rotWithShape="1">
          <a:blip r:embed="rId6">
            <a:alphaModFix/>
          </a:blip>
          <a:srcRect/>
          <a:stretch/>
        </p:blipFill>
        <p:spPr>
          <a:xfrm>
            <a:off x="13550975" y="4525600"/>
            <a:ext cx="3935284" cy="987250"/>
          </a:xfrm>
          <a:prstGeom prst="rect">
            <a:avLst/>
          </a:prstGeom>
          <a:noFill/>
          <a:ln>
            <a:noFill/>
          </a:ln>
        </p:spPr>
      </p:pic>
      <p:cxnSp>
        <p:nvCxnSpPr>
          <p:cNvPr id="875" name="Google Shape;875;p26"/>
          <p:cNvCxnSpPr>
            <a:stCxn id="876" idx="3"/>
            <a:endCxn id="872" idx="1"/>
          </p:cNvCxnSpPr>
          <p:nvPr/>
        </p:nvCxnSpPr>
        <p:spPr>
          <a:xfrm flipV="1">
            <a:off x="8290675" y="2811788"/>
            <a:ext cx="2440750" cy="251140"/>
          </a:xfrm>
          <a:prstGeom prst="straightConnector1">
            <a:avLst/>
          </a:prstGeom>
          <a:noFill/>
          <a:ln w="38100" cap="flat" cmpd="sng">
            <a:solidFill>
              <a:srgbClr val="83A1A9"/>
            </a:solidFill>
            <a:prstDash val="solid"/>
            <a:round/>
            <a:headEnd type="none" w="sm" len="sm"/>
            <a:tailEnd type="triangle" w="med" len="med"/>
          </a:ln>
        </p:spPr>
      </p:cxnSp>
      <p:cxnSp>
        <p:nvCxnSpPr>
          <p:cNvPr id="877" name="Google Shape;877;p26"/>
          <p:cNvCxnSpPr>
            <a:stCxn id="878" idx="3"/>
            <a:endCxn id="873" idx="1"/>
          </p:cNvCxnSpPr>
          <p:nvPr/>
        </p:nvCxnSpPr>
        <p:spPr>
          <a:xfrm>
            <a:off x="8290675" y="3767158"/>
            <a:ext cx="2440750" cy="962742"/>
          </a:xfrm>
          <a:prstGeom prst="straightConnector1">
            <a:avLst/>
          </a:prstGeom>
          <a:noFill/>
          <a:ln w="38100" cap="flat" cmpd="sng">
            <a:solidFill>
              <a:srgbClr val="83A1A9"/>
            </a:solidFill>
            <a:prstDash val="solid"/>
            <a:round/>
            <a:headEnd type="none" w="sm" len="sm"/>
            <a:tailEnd type="triangle" w="med" len="med"/>
          </a:ln>
        </p:spPr>
      </p:cxnSp>
      <p:pic>
        <p:nvPicPr>
          <p:cNvPr id="879" name="Google Shape;879;p26"/>
          <p:cNvPicPr preferRelativeResize="0"/>
          <p:nvPr/>
        </p:nvPicPr>
        <p:blipFill rotWithShape="1">
          <a:blip r:embed="rId7">
            <a:alphaModFix/>
          </a:blip>
          <a:srcRect/>
          <a:stretch/>
        </p:blipFill>
        <p:spPr>
          <a:xfrm>
            <a:off x="10425300" y="6351724"/>
            <a:ext cx="3530411" cy="1076050"/>
          </a:xfrm>
          <a:prstGeom prst="rect">
            <a:avLst/>
          </a:prstGeom>
          <a:noFill/>
          <a:ln>
            <a:noFill/>
          </a:ln>
        </p:spPr>
      </p:pic>
      <p:pic>
        <p:nvPicPr>
          <p:cNvPr id="880" name="Google Shape;880;p26"/>
          <p:cNvPicPr preferRelativeResize="0"/>
          <p:nvPr/>
        </p:nvPicPr>
        <p:blipFill rotWithShape="1">
          <a:blip r:embed="rId8">
            <a:alphaModFix/>
          </a:blip>
          <a:srcRect/>
          <a:stretch/>
        </p:blipFill>
        <p:spPr>
          <a:xfrm>
            <a:off x="10425300" y="8004220"/>
            <a:ext cx="3726935" cy="1076050"/>
          </a:xfrm>
          <a:prstGeom prst="rect">
            <a:avLst/>
          </a:prstGeom>
          <a:noFill/>
          <a:ln>
            <a:noFill/>
          </a:ln>
        </p:spPr>
      </p:pic>
      <p:cxnSp>
        <p:nvCxnSpPr>
          <p:cNvPr id="881" name="Google Shape;881;p26"/>
          <p:cNvCxnSpPr>
            <a:stCxn id="882" idx="3"/>
            <a:endCxn id="879" idx="1"/>
          </p:cNvCxnSpPr>
          <p:nvPr/>
        </p:nvCxnSpPr>
        <p:spPr>
          <a:xfrm flipV="1">
            <a:off x="8607475" y="6889749"/>
            <a:ext cx="1817825" cy="569525"/>
          </a:xfrm>
          <a:prstGeom prst="straightConnector1">
            <a:avLst/>
          </a:prstGeom>
          <a:noFill/>
          <a:ln w="38100" cap="flat" cmpd="sng">
            <a:solidFill>
              <a:srgbClr val="4B6972"/>
            </a:solidFill>
            <a:prstDash val="solid"/>
            <a:round/>
            <a:headEnd type="none" w="sm" len="sm"/>
            <a:tailEnd type="triangle" w="med" len="med"/>
          </a:ln>
        </p:spPr>
      </p:cxnSp>
      <p:cxnSp>
        <p:nvCxnSpPr>
          <p:cNvPr id="883" name="Google Shape;883;p26"/>
          <p:cNvCxnSpPr>
            <a:endCxn id="880" idx="1"/>
          </p:cNvCxnSpPr>
          <p:nvPr/>
        </p:nvCxnSpPr>
        <p:spPr>
          <a:xfrm>
            <a:off x="8306700" y="8229945"/>
            <a:ext cx="2118600" cy="312300"/>
          </a:xfrm>
          <a:prstGeom prst="straightConnector1">
            <a:avLst/>
          </a:prstGeom>
          <a:noFill/>
          <a:ln w="38100" cap="flat" cmpd="sng">
            <a:solidFill>
              <a:srgbClr val="4B6972"/>
            </a:solidFill>
            <a:prstDash val="solid"/>
            <a:round/>
            <a:headEnd type="none" w="sm" len="sm"/>
            <a:tailEnd type="triangle" w="med" len="med"/>
          </a:ln>
        </p:spPr>
      </p:cxnSp>
      <p:sp>
        <p:nvSpPr>
          <p:cNvPr id="884" name="Google Shape;884;p26"/>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2-1. 감성</a:t>
            </a:r>
            <a:r>
              <a:rPr lang="en-US" sz="4000" b="1">
                <a:solidFill>
                  <a:srgbClr val="212D50"/>
                </a:solidFill>
                <a:latin typeface="Noto Sans KR Medium" panose="020B0600000000000000" pitchFamily="34" charset="-127"/>
                <a:ea typeface="Noto Sans KR Medium" panose="020B0600000000000000" pitchFamily="34" charset="-127"/>
              </a:rPr>
              <a:t>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885" name="Google Shape;885;p26"/>
          <p:cNvPicPr preferRelativeResize="0"/>
          <p:nvPr/>
        </p:nvPicPr>
        <p:blipFill rotWithShape="1">
          <a:blip r:embed="rId9">
            <a:alphaModFix/>
          </a:blip>
          <a:srcRect/>
          <a:stretch/>
        </p:blipFill>
        <p:spPr>
          <a:xfrm>
            <a:off x="13129863" y="6781338"/>
            <a:ext cx="5114925" cy="1762125"/>
          </a:xfrm>
          <a:prstGeom prst="rect">
            <a:avLst/>
          </a:prstGeom>
          <a:noFill/>
          <a:ln>
            <a:noFill/>
          </a:ln>
        </p:spPr>
      </p:pic>
      <p:cxnSp>
        <p:nvCxnSpPr>
          <p:cNvPr id="886" name="Google Shape;886;p26"/>
          <p:cNvCxnSpPr/>
          <p:nvPr/>
        </p:nvCxnSpPr>
        <p:spPr>
          <a:xfrm>
            <a:off x="11753850" y="7124700"/>
            <a:ext cx="1333500" cy="209700"/>
          </a:xfrm>
          <a:prstGeom prst="straightConnector1">
            <a:avLst/>
          </a:prstGeom>
          <a:noFill/>
          <a:ln w="38100" cap="flat" cmpd="sng">
            <a:solidFill>
              <a:srgbClr val="4B6972"/>
            </a:solidFill>
            <a:prstDash val="solid"/>
            <a:round/>
            <a:headEnd type="none" w="sm" len="sm"/>
            <a:tailEnd type="triangle" w="med" len="med"/>
          </a:ln>
        </p:spPr>
      </p:cxnSp>
      <p:cxnSp>
        <p:nvCxnSpPr>
          <p:cNvPr id="887" name="Google Shape;887;p26"/>
          <p:cNvCxnSpPr/>
          <p:nvPr/>
        </p:nvCxnSpPr>
        <p:spPr>
          <a:xfrm rot="10800000" flipH="1">
            <a:off x="11906250" y="8439150"/>
            <a:ext cx="1181100" cy="304800"/>
          </a:xfrm>
          <a:prstGeom prst="straightConnector1">
            <a:avLst/>
          </a:prstGeom>
          <a:noFill/>
          <a:ln w="38100" cap="flat" cmpd="sng">
            <a:solidFill>
              <a:srgbClr val="4B6972"/>
            </a:solidFill>
            <a:prstDash val="solid"/>
            <a:round/>
            <a:headEnd type="none" w="sm" len="sm"/>
            <a:tailEnd type="triangle" w="med" len="med"/>
          </a:ln>
        </p:spPr>
      </p:cxnSp>
      <p:sp>
        <p:nvSpPr>
          <p:cNvPr id="888" name="Google Shape;888;p26"/>
          <p:cNvSpPr txBox="1"/>
          <p:nvPr/>
        </p:nvSpPr>
        <p:spPr>
          <a:xfrm>
            <a:off x="1240225" y="2160813"/>
            <a:ext cx="6290100" cy="556276"/>
          </a:xfrm>
          <a:prstGeom prst="rect">
            <a:avLst/>
          </a:prstGeom>
          <a:noFill/>
          <a:ln>
            <a:noFill/>
          </a:ln>
        </p:spPr>
        <p:txBody>
          <a:bodyPr spcFirstLastPara="1" wrap="square" lIns="91425" tIns="91425" rIns="91425" bIns="91425" anchor="t" anchorCtr="0">
            <a:spAutoFit/>
          </a:bodyPr>
          <a:lstStyle/>
          <a:p>
            <a:pPr marL="457200" marR="0" lvl="0" indent="-361950" algn="l" rtl="0">
              <a:lnSpc>
                <a:spcPct val="115000"/>
              </a:lnSpc>
              <a:spcBef>
                <a:spcPts val="0"/>
              </a:spcBef>
              <a:spcAft>
                <a:spcPts val="0"/>
              </a:spcAft>
              <a:buClr>
                <a:srgbClr val="1F3864"/>
              </a:buClr>
              <a:buSzPts val="2100"/>
              <a:buFont typeface="Roboto"/>
              <a:buAutoNum type="arabicPeriod"/>
            </a:pPr>
            <a:r>
              <a:rPr lang="en-US" sz="21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기존의 감성 사전 패키지를 통해 라벨링을 진행</a:t>
            </a:r>
            <a:endParaRPr sz="2000" b="0" i="0" u="none" strike="noStrike" cap="none">
              <a:solidFill>
                <a:srgbClr val="1F3864"/>
              </a:solidFill>
              <a:highlight>
                <a:srgbClr val="FFFFFF"/>
              </a:highlight>
              <a:latin typeface="Noto Sans KR Medium" panose="020B0600000000000000" pitchFamily="34" charset="-127"/>
              <a:ea typeface="Noto Sans KR Medium" panose="020B0600000000000000" pitchFamily="34" charset="-127"/>
              <a:sym typeface="Arial"/>
            </a:endParaRPr>
          </a:p>
        </p:txBody>
      </p:sp>
      <p:sp>
        <p:nvSpPr>
          <p:cNvPr id="889" name="Google Shape;889;p26"/>
          <p:cNvSpPr txBox="1"/>
          <p:nvPr/>
        </p:nvSpPr>
        <p:spPr>
          <a:xfrm>
            <a:off x="1798525" y="4196730"/>
            <a:ext cx="6798900" cy="137470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맞춤법에</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맞지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않거나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신조어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인식을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못하는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경우가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있고</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a:t>
            </a:r>
            <a:b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b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여러</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사람이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대화를</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하면서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방송을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진행하는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등의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이유로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b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b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라벨링이</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제대로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되지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않는</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것을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확인함</a:t>
            </a:r>
            <a:endParaRPr dirty="0">
              <a:latin typeface="Noto Sans KR Medium" panose="020B0600000000000000" pitchFamily="34" charset="-127"/>
              <a:ea typeface="Noto Sans KR Medium" panose="020B0600000000000000" pitchFamily="34" charset="-127"/>
            </a:endParaRPr>
          </a:p>
        </p:txBody>
      </p:sp>
      <p:sp>
        <p:nvSpPr>
          <p:cNvPr id="890" name="Google Shape;890;p26"/>
          <p:cNvSpPr/>
          <p:nvPr/>
        </p:nvSpPr>
        <p:spPr>
          <a:xfrm rot="5400000">
            <a:off x="1157575" y="4707388"/>
            <a:ext cx="889500" cy="221100"/>
          </a:xfrm>
          <a:prstGeom prst="triangle">
            <a:avLst>
              <a:gd name="adj" fmla="val 50000"/>
            </a:avLst>
          </a:prstGeom>
          <a:solidFill>
            <a:srgbClr val="83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1" name="Google Shape;891;p26"/>
          <p:cNvSpPr txBox="1"/>
          <p:nvPr/>
        </p:nvSpPr>
        <p:spPr>
          <a:xfrm>
            <a:off x="1240225" y="6066925"/>
            <a:ext cx="7939200" cy="927916"/>
          </a:xfrm>
          <a:prstGeom prst="rect">
            <a:avLst/>
          </a:prstGeom>
          <a:noFill/>
          <a:ln>
            <a:noFill/>
          </a:ln>
        </p:spPr>
        <p:txBody>
          <a:bodyPr spcFirstLastPara="1" wrap="square" lIns="91425" tIns="91425" rIns="91425" bIns="91425" anchor="t" anchorCtr="0">
            <a:spAutoFit/>
          </a:bodyPr>
          <a:lstStyle/>
          <a:p>
            <a:pPr marL="457200" lvl="0" indent="-457200" algn="l" rtl="0">
              <a:lnSpc>
                <a:spcPct val="115000"/>
              </a:lnSpc>
              <a:spcBef>
                <a:spcPts val="0"/>
              </a:spcBef>
              <a:spcAft>
                <a:spcPts val="0"/>
              </a:spcAft>
              <a:buAutoNum type="arabicPeriod" startAt="2"/>
            </a:pP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라벨링</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된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리뷰를</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학습</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ko-KR" alt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데이터</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로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사용하여</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p>
          <a:p>
            <a:pPr lvl="0" algn="l" rtl="0">
              <a:lnSpc>
                <a:spcPct val="115000"/>
              </a:lnSpc>
              <a:spcBef>
                <a:spcPts val="0"/>
              </a:spcBef>
              <a:spcAft>
                <a:spcPts val="0"/>
              </a:spcAft>
            </a:pP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텍스트</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임베딩</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모델로</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라벨링을</a:t>
            </a:r>
            <a:r>
              <a:rPr lang="en-US" sz="2100" b="1"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en-US" sz="2100" b="1" dirty="0" err="1">
                <a:solidFill>
                  <a:srgbClr val="1F3864"/>
                </a:solidFill>
                <a:latin typeface="Noto Sans KR Medium" panose="020B0600000000000000" pitchFamily="34" charset="-127"/>
                <a:ea typeface="Noto Sans KR Medium" panose="020B0600000000000000" pitchFamily="34" charset="-127"/>
                <a:cs typeface="Roboto"/>
                <a:sym typeface="Roboto"/>
              </a:rPr>
              <a:t>진행</a:t>
            </a:r>
            <a:endParaRPr dirty="0">
              <a:solidFill>
                <a:srgbClr val="1F3864"/>
              </a:solidFill>
              <a:latin typeface="Noto Sans KR Medium" panose="020B0600000000000000" pitchFamily="34" charset="-127"/>
              <a:ea typeface="Noto Sans KR Medium" panose="020B0600000000000000" pitchFamily="34" charset="-127"/>
            </a:endParaRPr>
          </a:p>
        </p:txBody>
      </p:sp>
      <p:sp>
        <p:nvSpPr>
          <p:cNvPr id="882" name="Google Shape;882;p26"/>
          <p:cNvSpPr txBox="1"/>
          <p:nvPr/>
        </p:nvSpPr>
        <p:spPr>
          <a:xfrm>
            <a:off x="1507375" y="7013013"/>
            <a:ext cx="7100100" cy="892522"/>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Roboto"/>
              <a:buChar char="-"/>
            </a:pPr>
            <a:r>
              <a:rPr lang="en-US"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구매 리뷰 데이터</a:t>
            </a:r>
            <a:endParaRPr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2000">
                <a:solidFill>
                  <a:schemeClr val="dk1"/>
                </a:solidFill>
                <a:latin typeface="Noto Sans KR Medium" panose="020B0600000000000000" pitchFamily="34" charset="-127"/>
                <a:ea typeface="Noto Sans KR Medium" panose="020B0600000000000000" pitchFamily="34" charset="-127"/>
                <a:cs typeface="Roboto"/>
                <a:sym typeface="Roboto"/>
              </a:rPr>
              <a:t>  	⇒ 긍정 데이터가 많아 </a:t>
            </a:r>
            <a:r>
              <a:rPr lang="en-US" sz="20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결과가 긍정적으로 편향</a:t>
            </a:r>
            <a:endParaRPr>
              <a:latin typeface="Noto Sans KR Medium" panose="020B0600000000000000" pitchFamily="34" charset="-127"/>
              <a:ea typeface="Noto Sans KR Medium" panose="020B0600000000000000" pitchFamily="34" charset="-127"/>
            </a:endParaRPr>
          </a:p>
        </p:txBody>
      </p:sp>
      <p:sp>
        <p:nvSpPr>
          <p:cNvPr id="892" name="Google Shape;892;p26"/>
          <p:cNvSpPr txBox="1"/>
          <p:nvPr/>
        </p:nvSpPr>
        <p:spPr>
          <a:xfrm>
            <a:off x="1798525" y="8870605"/>
            <a:ext cx="6798900" cy="102076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실제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사람들의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글을</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통해서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훈련시켜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실제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수작업으로</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라벨링</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한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부분과의</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chemeClr val="lt1"/>
                </a:highlight>
                <a:latin typeface="Noto Sans KR Medium" panose="020B0600000000000000" pitchFamily="34" charset="-127"/>
                <a:ea typeface="Noto Sans KR Medium" panose="020B0600000000000000" pitchFamily="34" charset="-127"/>
              </a:rPr>
              <a:t>정확도가</a:t>
            </a:r>
            <a:r>
              <a:rPr lang="en-US" sz="2000" dirty="0">
                <a:solidFill>
                  <a:schemeClr val="dk1"/>
                </a:solidFill>
                <a:highlight>
                  <a:schemeClr val="lt1"/>
                </a:highlight>
                <a:latin typeface="Noto Sans KR Medium" panose="020B0600000000000000" pitchFamily="34" charset="-127"/>
                <a:ea typeface="Noto Sans KR Medium" panose="020B0600000000000000" pitchFamily="34" charset="-127"/>
              </a:rPr>
              <a:t> </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1번보다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높게</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나옴</a:t>
            </a:r>
            <a:endParaRPr dirty="0">
              <a:highlight>
                <a:srgbClr val="FFE599"/>
              </a:highlight>
              <a:latin typeface="Noto Sans KR Medium" panose="020B0600000000000000" pitchFamily="34" charset="-127"/>
              <a:ea typeface="Noto Sans KR Medium" panose="020B0600000000000000" pitchFamily="34" charset="-127"/>
            </a:endParaRPr>
          </a:p>
        </p:txBody>
      </p:sp>
      <p:sp>
        <p:nvSpPr>
          <p:cNvPr id="893" name="Google Shape;893;p26"/>
          <p:cNvSpPr/>
          <p:nvPr/>
        </p:nvSpPr>
        <p:spPr>
          <a:xfrm rot="5400000">
            <a:off x="1237825" y="9284430"/>
            <a:ext cx="729000" cy="221100"/>
          </a:xfrm>
          <a:prstGeom prst="triangle">
            <a:avLst>
              <a:gd name="adj" fmla="val 50000"/>
            </a:avLst>
          </a:prstGeom>
          <a:solidFill>
            <a:srgbClr val="475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4" name="Google Shape;894;p26"/>
          <p:cNvSpPr/>
          <p:nvPr/>
        </p:nvSpPr>
        <p:spPr>
          <a:xfrm>
            <a:off x="13078057" y="7109925"/>
            <a:ext cx="618900" cy="507900"/>
          </a:xfrm>
          <a:prstGeom prst="ellipse">
            <a:avLst/>
          </a:prstGeom>
          <a:noFill/>
          <a:ln w="19050" cap="flat" cmpd="sng">
            <a:solidFill>
              <a:srgbClr val="DEE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5" name="Google Shape;895;p26"/>
          <p:cNvSpPr/>
          <p:nvPr/>
        </p:nvSpPr>
        <p:spPr>
          <a:xfrm>
            <a:off x="13068300" y="8113100"/>
            <a:ext cx="618900" cy="507900"/>
          </a:xfrm>
          <a:prstGeom prst="ellipse">
            <a:avLst/>
          </a:prstGeom>
          <a:noFill/>
          <a:ln w="19050" cap="flat" cmpd="sng">
            <a:solidFill>
              <a:srgbClr val="DEE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96" name="Google Shape;896;p26"/>
          <p:cNvSpPr/>
          <p:nvPr/>
        </p:nvSpPr>
        <p:spPr>
          <a:xfrm>
            <a:off x="1389475" y="7925251"/>
            <a:ext cx="7218900" cy="9135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97" name="Google Shape;897;p26"/>
          <p:cNvSpPr txBox="1"/>
          <p:nvPr/>
        </p:nvSpPr>
        <p:spPr>
          <a:xfrm>
            <a:off x="1491775" y="7884896"/>
            <a:ext cx="6798900" cy="928429"/>
          </a:xfrm>
          <a:prstGeom prst="rect">
            <a:avLst/>
          </a:prstGeom>
          <a:noFill/>
          <a:ln>
            <a:noFill/>
          </a:ln>
        </p:spPr>
        <p:txBody>
          <a:bodyPr spcFirstLastPara="1" wrap="square" lIns="91425" tIns="91425" rIns="91425" bIns="91425" anchor="t" anchorCtr="0">
            <a:spAutoFit/>
          </a:bodyPr>
          <a:lstStyle/>
          <a:p>
            <a:pPr marL="457200" lvl="0" indent="-355600" algn="l" rtl="0">
              <a:spcBef>
                <a:spcPts val="1000"/>
              </a:spcBef>
              <a:spcAft>
                <a:spcPts val="0"/>
              </a:spcAft>
              <a:buClr>
                <a:schemeClr val="dk1"/>
              </a:buClr>
              <a:buSzPts val="2000"/>
              <a:buFont typeface="Roboto"/>
              <a:buChar char="-"/>
            </a:pP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네이버</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영화</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댓글</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데이터</a:t>
            </a:r>
            <a:endParaRPr sz="2000" dirty="0">
              <a:solidFill>
                <a:schemeClr val="dk1"/>
              </a:solidFill>
              <a:highlight>
                <a:srgbClr val="FFE599"/>
              </a:highlight>
              <a:latin typeface="Noto Sans KR Medium" panose="020B0600000000000000" pitchFamily="34" charset="-127"/>
              <a:ea typeface="Noto Sans KR Medium" panose="020B0600000000000000" pitchFamily="34" charset="-127"/>
            </a:endParaRPr>
          </a:p>
          <a:p>
            <a:pPr marL="457200" lvl="0" indent="0" algn="l" rtl="0">
              <a:spcBef>
                <a:spcPts val="0"/>
              </a:spcBef>
              <a:spcAft>
                <a:spcPts val="0"/>
              </a:spcAft>
              <a:buNone/>
            </a:pP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chemeClr val="dk1"/>
                </a:solidFill>
                <a:latin typeface="Noto Sans KR Medium" panose="020B0600000000000000" pitchFamily="34" charset="-127"/>
                <a:ea typeface="Noto Sans KR Medium" panose="020B0600000000000000" pitchFamily="34" charset="-127"/>
              </a:rPr>
              <a:t>데이터에</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긍정과</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부정이</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적절하게</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섞여</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있음</a:t>
            </a:r>
            <a:endParaRPr dirty="0">
              <a:latin typeface="Noto Sans KR Medium" panose="020B0600000000000000" pitchFamily="34" charset="-127"/>
              <a:ea typeface="Noto Sans KR Medium" panose="020B0600000000000000" pitchFamily="34" charset="-127"/>
            </a:endParaRPr>
          </a:p>
        </p:txBody>
      </p:sp>
      <p:sp>
        <p:nvSpPr>
          <p:cNvPr id="898" name="Google Shape;898;p26"/>
          <p:cNvSpPr/>
          <p:nvPr/>
        </p:nvSpPr>
        <p:spPr>
          <a:xfrm>
            <a:off x="1341175" y="3508125"/>
            <a:ext cx="7100100" cy="5850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99" name="Google Shape;899;p26"/>
          <p:cNvSpPr/>
          <p:nvPr/>
        </p:nvSpPr>
        <p:spPr>
          <a:xfrm>
            <a:off x="1341175" y="2742750"/>
            <a:ext cx="7100100" cy="5892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876" name="Google Shape;876;p26"/>
          <p:cNvSpPr txBox="1"/>
          <p:nvPr/>
        </p:nvSpPr>
        <p:spPr>
          <a:xfrm>
            <a:off x="1491775" y="2793638"/>
            <a:ext cx="67989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highlight>
                  <a:srgbClr val="FFE599"/>
                </a:highlight>
                <a:latin typeface="Noto Sans KR Medium" panose="020B0600000000000000" pitchFamily="34" charset="-127"/>
                <a:ea typeface="Noto Sans KR Medium" panose="020B0600000000000000" pitchFamily="34" charset="-127"/>
                <a:cs typeface="Roboto"/>
                <a:sym typeface="Roboto"/>
              </a:rPr>
              <a:t>Vader 감성사전</a:t>
            </a: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 ⇒ 거의 모든 자료를 </a:t>
            </a:r>
            <a:r>
              <a:rPr lang="en-US" sz="2000" b="0" i="0" u="none" strike="noStrike" cap="none">
                <a:solidFill>
                  <a:srgbClr val="000000"/>
                </a:solidFill>
                <a:highlight>
                  <a:srgbClr val="FFE599"/>
                </a:highlight>
                <a:latin typeface="Noto Sans KR Medium" panose="020B0600000000000000" pitchFamily="34" charset="-127"/>
                <a:ea typeface="Noto Sans KR Medium" panose="020B0600000000000000" pitchFamily="34" charset="-127"/>
                <a:cs typeface="Roboto"/>
                <a:sym typeface="Roboto"/>
              </a:rPr>
              <a:t>중립 라벨링</a:t>
            </a:r>
            <a:endParaRPr sz="2000" b="0" i="0" u="none" strike="noStrike" cap="none">
              <a:solidFill>
                <a:schemeClr val="dk1"/>
              </a:solidFill>
              <a:highlight>
                <a:srgbClr val="FFE599"/>
              </a:highlight>
              <a:latin typeface="Noto Sans KR Medium" panose="020B0600000000000000" pitchFamily="34" charset="-127"/>
              <a:ea typeface="Noto Sans KR Medium" panose="020B0600000000000000" pitchFamily="34" charset="-127"/>
              <a:sym typeface="Arial"/>
            </a:endParaRPr>
          </a:p>
        </p:txBody>
      </p:sp>
      <p:sp>
        <p:nvSpPr>
          <p:cNvPr id="878" name="Google Shape;878;p26"/>
          <p:cNvSpPr txBox="1"/>
          <p:nvPr/>
        </p:nvSpPr>
        <p:spPr>
          <a:xfrm>
            <a:off x="1491775" y="3433748"/>
            <a:ext cx="6798900" cy="666819"/>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1000"/>
              </a:spcBef>
              <a:spcAft>
                <a:spcPts val="0"/>
              </a:spcAft>
              <a:buClr>
                <a:schemeClr val="dk1"/>
              </a:buClr>
              <a:buSzPts val="2000"/>
              <a:buFont typeface="Roboto"/>
              <a:buChar char="-"/>
            </a:pP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rhinoMorph</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감성사전</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chemeClr val="dk1"/>
                </a:solidFill>
                <a:latin typeface="Noto Sans KR Medium" panose="020B0600000000000000" pitchFamily="34" charset="-127"/>
                <a:ea typeface="Noto Sans KR Medium" panose="020B0600000000000000" pitchFamily="34" charset="-127"/>
              </a:rPr>
              <a:t>거의</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latin typeface="Noto Sans KR Medium" panose="020B0600000000000000" pitchFamily="34" charset="-127"/>
                <a:ea typeface="Noto Sans KR Medium" panose="020B0600000000000000" pitchFamily="34" charset="-127"/>
              </a:rPr>
              <a:t>모든</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latin typeface="Noto Sans KR Medium" panose="020B0600000000000000" pitchFamily="34" charset="-127"/>
                <a:ea typeface="Noto Sans KR Medium" panose="020B0600000000000000" pitchFamily="34" charset="-127"/>
              </a:rPr>
              <a:t>자료를</a:t>
            </a:r>
            <a:r>
              <a:rPr lang="en-US" sz="2000" dirty="0">
                <a:solidFill>
                  <a:schemeClr val="dk1"/>
                </a:solidFill>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긍정</a:t>
            </a:r>
            <a:r>
              <a:rPr lang="en-US" sz="2000" dirty="0">
                <a:solidFill>
                  <a:schemeClr val="dk1"/>
                </a:solidFill>
                <a:highlight>
                  <a:srgbClr val="FFE599"/>
                </a:highlight>
                <a:latin typeface="Noto Sans KR Medium" panose="020B0600000000000000" pitchFamily="34" charset="-127"/>
                <a:ea typeface="Noto Sans KR Medium" panose="020B0600000000000000" pitchFamily="34" charset="-127"/>
              </a:rPr>
              <a:t> </a:t>
            </a:r>
            <a:r>
              <a:rPr lang="en-US" sz="2000" dirty="0" err="1">
                <a:solidFill>
                  <a:schemeClr val="dk1"/>
                </a:solidFill>
                <a:highlight>
                  <a:srgbClr val="FFE599"/>
                </a:highlight>
                <a:latin typeface="Noto Sans KR Medium" panose="020B0600000000000000" pitchFamily="34" charset="-127"/>
                <a:ea typeface="Noto Sans KR Medium" panose="020B0600000000000000" pitchFamily="34" charset="-127"/>
              </a:rPr>
              <a:t>라벨링</a:t>
            </a:r>
            <a:endParaRPr dirty="0">
              <a:latin typeface="Noto Sans KR Medium" panose="020B0600000000000000" pitchFamily="34" charset="-127"/>
              <a:ea typeface="Noto Sans KR Medium" panose="020B0600000000000000" pitchFamily="34" charset="-127"/>
            </a:endParaRPr>
          </a:p>
        </p:txBody>
      </p:sp>
      <p:sp>
        <p:nvSpPr>
          <p:cNvPr id="900" name="Google Shape;900;p26"/>
          <p:cNvSpPr txBox="1"/>
          <p:nvPr/>
        </p:nvSpPr>
        <p:spPr>
          <a:xfrm>
            <a:off x="1191325" y="1111725"/>
            <a:ext cx="1713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감성점수</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유튜브</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스크립트</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라벨링</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작업을</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모델</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선정</a:t>
            </a:r>
            <a:endParaRPr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
        <p:cNvGrpSpPr/>
        <p:nvPr/>
      </p:nvGrpSpPr>
      <p:grpSpPr>
        <a:xfrm>
          <a:off x="0" y="0"/>
          <a:ext cx="0" cy="0"/>
          <a:chOff x="0" y="0"/>
          <a:chExt cx="0" cy="0"/>
        </a:xfrm>
      </p:grpSpPr>
      <p:pic>
        <p:nvPicPr>
          <p:cNvPr id="122" name="Google Shape;122;p3"/>
          <p:cNvPicPr preferRelativeResize="0"/>
          <p:nvPr/>
        </p:nvPicPr>
        <p:blipFill rotWithShape="1">
          <a:blip r:embed="rId3">
            <a:alphaModFix/>
          </a:blip>
          <a:srcRect/>
          <a:stretch/>
        </p:blipFill>
        <p:spPr>
          <a:xfrm>
            <a:off x="0" y="0"/>
            <a:ext cx="5009881" cy="4634708"/>
          </a:xfrm>
          <a:prstGeom prst="rect">
            <a:avLst/>
          </a:prstGeom>
          <a:noFill/>
          <a:ln>
            <a:noFill/>
          </a:ln>
          <a:scene3d>
            <a:camera prst="perspectiveFront"/>
            <a:lightRig rig="threePt" dir="t"/>
          </a:scene3d>
        </p:spPr>
      </p:pic>
      <p:pic>
        <p:nvPicPr>
          <p:cNvPr id="123" name="Google Shape;123;p3"/>
          <p:cNvPicPr preferRelativeResize="0"/>
          <p:nvPr/>
        </p:nvPicPr>
        <p:blipFill rotWithShape="1">
          <a:blip r:embed="rId4">
            <a:alphaModFix/>
          </a:blip>
          <a:srcRect/>
          <a:stretch/>
        </p:blipFill>
        <p:spPr>
          <a:xfrm>
            <a:off x="2624" y="3652112"/>
            <a:ext cx="5009881" cy="7087397"/>
          </a:xfrm>
          <a:prstGeom prst="rect">
            <a:avLst/>
          </a:prstGeom>
          <a:noFill/>
          <a:ln>
            <a:noFill/>
          </a:ln>
          <a:scene3d>
            <a:camera prst="perspectiveFront"/>
            <a:lightRig rig="threePt" dir="t"/>
          </a:scene3d>
        </p:spPr>
      </p:pic>
      <p:pic>
        <p:nvPicPr>
          <p:cNvPr id="125" name="Google Shape;125;p3"/>
          <p:cNvPicPr preferRelativeResize="0"/>
          <p:nvPr/>
        </p:nvPicPr>
        <p:blipFill rotWithShape="1">
          <a:blip r:embed="rId5">
            <a:alphaModFix/>
          </a:blip>
          <a:srcRect/>
          <a:stretch/>
        </p:blipFill>
        <p:spPr>
          <a:xfrm>
            <a:off x="5671655" y="1247620"/>
            <a:ext cx="6228571" cy="47619"/>
          </a:xfrm>
          <a:prstGeom prst="rect">
            <a:avLst/>
          </a:prstGeom>
          <a:noFill/>
          <a:ln>
            <a:noFill/>
          </a:ln>
          <a:scene3d>
            <a:camera prst="perspectiveFront"/>
            <a:lightRig rig="threePt" dir="t"/>
          </a:scene3d>
        </p:spPr>
      </p:pic>
      <p:pic>
        <p:nvPicPr>
          <p:cNvPr id="126" name="Google Shape;126;p3"/>
          <p:cNvPicPr preferRelativeResize="0"/>
          <p:nvPr/>
        </p:nvPicPr>
        <p:blipFill rotWithShape="1">
          <a:blip r:embed="rId6">
            <a:alphaModFix/>
          </a:blip>
          <a:srcRect/>
          <a:stretch/>
        </p:blipFill>
        <p:spPr>
          <a:xfrm>
            <a:off x="5875808" y="10271427"/>
            <a:ext cx="9880923" cy="47619"/>
          </a:xfrm>
          <a:prstGeom prst="rect">
            <a:avLst/>
          </a:prstGeom>
          <a:noFill/>
          <a:ln>
            <a:noFill/>
          </a:ln>
          <a:scene3d>
            <a:camera prst="perspectiveFront"/>
            <a:lightRig rig="threePt" dir="t"/>
          </a:scene3d>
        </p:spPr>
      </p:pic>
      <p:sp>
        <p:nvSpPr>
          <p:cNvPr id="127" name="Google Shape;127;p3"/>
          <p:cNvSpPr txBox="1"/>
          <p:nvPr/>
        </p:nvSpPr>
        <p:spPr>
          <a:xfrm>
            <a:off x="16061531" y="10173194"/>
            <a:ext cx="2514599" cy="25391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8" name="Google Shape;128;p3"/>
          <p:cNvSpPr txBox="1">
            <a:spLocks noGrp="1"/>
          </p:cNvSpPr>
          <p:nvPr>
            <p:ph type="sldNum" idx="12"/>
          </p:nvPr>
        </p:nvSpPr>
        <p:spPr>
          <a:xfrm>
            <a:off x="17737931" y="10117590"/>
            <a:ext cx="1021502" cy="365125"/>
          </a:xfrm>
          <a:prstGeom prst="rect">
            <a:avLst/>
          </a:prstGeom>
          <a:noFill/>
          <a:ln>
            <a:noFill/>
          </a:ln>
          <a:scene3d>
            <a:camera prst="perspectiveFront"/>
            <a:lightRig rig="threePt" dir="t"/>
          </a:scene3d>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3</a:t>
            </a:fld>
            <a:r>
              <a:rPr lang="en-US" sz="1050" b="1">
                <a:solidFill>
                  <a:srgbClr val="212D50"/>
                </a:solidFill>
                <a:cs typeface="Arial"/>
                <a:sym typeface="Arial"/>
              </a:rPr>
              <a:t>P</a:t>
            </a:r>
            <a:endParaRPr/>
          </a:p>
        </p:txBody>
      </p:sp>
      <p:sp>
        <p:nvSpPr>
          <p:cNvPr id="129" name="Google Shape;129;p3"/>
          <p:cNvSpPr txBox="1"/>
          <p:nvPr/>
        </p:nvSpPr>
        <p:spPr>
          <a:xfrm>
            <a:off x="5622131" y="572724"/>
            <a:ext cx="2514599"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rgbClr val="212D50"/>
                </a:solidFill>
                <a:latin typeface="Noto Sans KR Black" panose="020B0A00000000000000" pitchFamily="34" charset="-127"/>
                <a:ea typeface="Noto Sans KR Black" panose="020B0A00000000000000" pitchFamily="34" charset="-127"/>
                <a:sym typeface="Arial"/>
              </a:rPr>
              <a:t>Contents</a:t>
            </a:r>
            <a:endParaRPr sz="1400" b="0" i="0" u="none" strike="noStrike" cap="none" dirty="0">
              <a:solidFill>
                <a:srgbClr val="000000"/>
              </a:solidFill>
              <a:latin typeface="Noto Sans KR Black" panose="020B0A00000000000000" pitchFamily="34" charset="-127"/>
              <a:ea typeface="Noto Sans KR Black" panose="020B0A00000000000000" pitchFamily="34" charset="-127"/>
              <a:sym typeface="Arial"/>
            </a:endParaRPr>
          </a:p>
        </p:txBody>
      </p:sp>
      <p:sp>
        <p:nvSpPr>
          <p:cNvPr id="130" name="Google Shape;130;p3"/>
          <p:cNvSpPr txBox="1"/>
          <p:nvPr/>
        </p:nvSpPr>
        <p:spPr>
          <a:xfrm>
            <a:off x="5717484" y="1888124"/>
            <a:ext cx="1521339" cy="307777"/>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1" name="Google Shape;131;p3"/>
          <p:cNvSpPr txBox="1"/>
          <p:nvPr/>
        </p:nvSpPr>
        <p:spPr>
          <a:xfrm>
            <a:off x="5652375" y="2147887"/>
            <a:ext cx="1521339" cy="70788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01</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32" name="Google Shape;132;p3"/>
          <p:cNvSpPr txBox="1"/>
          <p:nvPr/>
        </p:nvSpPr>
        <p:spPr>
          <a:xfrm>
            <a:off x="6831344" y="1824664"/>
            <a:ext cx="4402490" cy="46166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개요</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3" name="Google Shape;133;p3"/>
          <p:cNvSpPr txBox="1"/>
          <p:nvPr/>
        </p:nvSpPr>
        <p:spPr>
          <a:xfrm>
            <a:off x="6831334" y="367188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12D50"/>
                </a:solidFill>
                <a:latin typeface="Noto Sans KR Medium" panose="020B0600000000000000" pitchFamily="34" charset="-127"/>
                <a:ea typeface="Noto Sans KR Medium" panose="020B0600000000000000" pitchFamily="34" charset="-127"/>
                <a:sym typeface="Arial"/>
              </a:rPr>
              <a:t>2. 데이터</a:t>
            </a:r>
            <a:endParaRPr sz="24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2" name="그룹 1">
            <a:extLst>
              <a:ext uri="{FF2B5EF4-FFF2-40B4-BE49-F238E27FC236}">
                <a16:creationId xmlns:a16="http://schemas.microsoft.com/office/drawing/2014/main" id="{377363CA-3926-4928-9277-90269FB17307}"/>
              </a:ext>
            </a:extLst>
          </p:cNvPr>
          <p:cNvGrpSpPr/>
          <p:nvPr/>
        </p:nvGrpSpPr>
        <p:grpSpPr>
          <a:xfrm>
            <a:off x="7094597" y="2300287"/>
            <a:ext cx="4486841" cy="461665"/>
            <a:chOff x="7096053" y="2300287"/>
            <a:chExt cx="4486841" cy="461665"/>
          </a:xfrm>
          <a:scene3d>
            <a:camera prst="perspectiveFront"/>
            <a:lightRig rig="threePt" dir="t"/>
          </a:scene3d>
        </p:grpSpPr>
        <p:sp>
          <p:nvSpPr>
            <p:cNvPr id="134" name="Google Shape;134;p3"/>
            <p:cNvSpPr txBox="1"/>
            <p:nvPr/>
          </p:nvSpPr>
          <p:spPr>
            <a:xfrm>
              <a:off x="7096053" y="2300287"/>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기획</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배경</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및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목표</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5" name="Google Shape;135;p3"/>
            <p:cNvSpPr txBox="1"/>
            <p:nvPr/>
          </p:nvSpPr>
          <p:spPr>
            <a:xfrm>
              <a:off x="10462203" y="2300287"/>
              <a:ext cx="1120691" cy="369332"/>
            </a:xfrm>
            <a:prstGeom prst="rect">
              <a:avLst/>
            </a:prstGeom>
            <a:noFill/>
            <a:ln>
              <a:noFill/>
            </a:ln>
          </p:spPr>
          <p:txBody>
            <a:bodyPr spcFirstLastPara="1" wrap="square" lIns="91425" tIns="45700" rIns="91425" bIns="45700" anchor="t" anchorCtr="0">
              <a:spAutoFit/>
            </a:bodyPr>
            <a:lstStyle/>
            <a:p>
              <a:pPr marL="0" marR="0" lvl="0" indent="45720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a:t>
              </a:r>
              <a:r>
                <a:rPr lang="en-US" sz="1800" dirty="0">
                  <a:solidFill>
                    <a:srgbClr val="212D50"/>
                  </a:solidFill>
                  <a:latin typeface="Noto Sans KR Medium" panose="020B0600000000000000" pitchFamily="34" charset="-127"/>
                  <a:ea typeface="Noto Sans KR Medium" panose="020B0600000000000000" pitchFamily="34" charset="-127"/>
                </a:rPr>
                <a:t>5</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36" name="Google Shape;136;p3"/>
            <p:cNvCxnSpPr/>
            <p:nvPr/>
          </p:nvCxnSpPr>
          <p:spPr>
            <a:xfrm>
              <a:off x="7136135" y="2761952"/>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3" name="그룹 2">
            <a:extLst>
              <a:ext uri="{FF2B5EF4-FFF2-40B4-BE49-F238E27FC236}">
                <a16:creationId xmlns:a16="http://schemas.microsoft.com/office/drawing/2014/main" id="{794D51C3-187B-463F-8DB6-3B5782EFCA5E}"/>
              </a:ext>
            </a:extLst>
          </p:cNvPr>
          <p:cNvGrpSpPr/>
          <p:nvPr/>
        </p:nvGrpSpPr>
        <p:grpSpPr>
          <a:xfrm>
            <a:off x="7094597" y="2910649"/>
            <a:ext cx="4486841" cy="461665"/>
            <a:chOff x="7096053" y="2910649"/>
            <a:chExt cx="4486841" cy="461665"/>
          </a:xfrm>
          <a:scene3d>
            <a:camera prst="perspectiveFront"/>
            <a:lightRig rig="threePt" dir="t"/>
          </a:scene3d>
        </p:grpSpPr>
        <p:sp>
          <p:nvSpPr>
            <p:cNvPr id="137" name="Google Shape;137;p3"/>
            <p:cNvSpPr txBox="1"/>
            <p:nvPr/>
          </p:nvSpPr>
          <p:spPr>
            <a:xfrm>
              <a:off x="7096053" y="2910649"/>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구성원 및 역할</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38" name="Google Shape;138;p3"/>
            <p:cNvSpPr txBox="1"/>
            <p:nvPr/>
          </p:nvSpPr>
          <p:spPr>
            <a:xfrm>
              <a:off x="10462203" y="2910649"/>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1800">
                  <a:solidFill>
                    <a:srgbClr val="212D50"/>
                  </a:solidFill>
                  <a:latin typeface="Noto Sans KR Medium" panose="020B0600000000000000" pitchFamily="34" charset="-127"/>
                  <a:ea typeface="Noto Sans KR Medium" panose="020B0600000000000000" pitchFamily="34" charset="-127"/>
                </a:rPr>
                <a:t>9</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39" name="Google Shape;139;p3"/>
            <p:cNvCxnSpPr/>
            <p:nvPr/>
          </p:nvCxnSpPr>
          <p:spPr>
            <a:xfrm>
              <a:off x="7136135" y="3372314"/>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4" name="그룹 3">
            <a:extLst>
              <a:ext uri="{FF2B5EF4-FFF2-40B4-BE49-F238E27FC236}">
                <a16:creationId xmlns:a16="http://schemas.microsoft.com/office/drawing/2014/main" id="{89815187-FB05-4F6E-96E6-5007E4CF9D7A}"/>
              </a:ext>
            </a:extLst>
          </p:cNvPr>
          <p:cNvGrpSpPr/>
          <p:nvPr/>
        </p:nvGrpSpPr>
        <p:grpSpPr>
          <a:xfrm>
            <a:off x="7094488" y="4152733"/>
            <a:ext cx="4486950" cy="461665"/>
            <a:chOff x="7145094" y="4152733"/>
            <a:chExt cx="4486950" cy="461665"/>
          </a:xfrm>
          <a:scene3d>
            <a:camera prst="perspectiveFront"/>
            <a:lightRig rig="threePt" dir="t"/>
          </a:scene3d>
        </p:grpSpPr>
        <p:sp>
          <p:nvSpPr>
            <p:cNvPr id="140" name="Google Shape;140;p3"/>
            <p:cNvSpPr txBox="1"/>
            <p:nvPr/>
          </p:nvSpPr>
          <p:spPr>
            <a:xfrm>
              <a:off x="7145094" y="41527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01. 데이터 수집</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1" name="Google Shape;141;p3"/>
            <p:cNvSpPr txBox="1"/>
            <p:nvPr/>
          </p:nvSpPr>
          <p:spPr>
            <a:xfrm>
              <a:off x="10511244" y="415273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11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42" name="Google Shape;142;p3"/>
            <p:cNvCxnSpPr/>
            <p:nvPr/>
          </p:nvCxnSpPr>
          <p:spPr>
            <a:xfrm>
              <a:off x="7185176" y="4614398"/>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5" name="그룹 4">
            <a:extLst>
              <a:ext uri="{FF2B5EF4-FFF2-40B4-BE49-F238E27FC236}">
                <a16:creationId xmlns:a16="http://schemas.microsoft.com/office/drawing/2014/main" id="{8B55E5CC-8CF2-4FCF-9A41-0453EDF33F5A}"/>
              </a:ext>
            </a:extLst>
          </p:cNvPr>
          <p:cNvGrpSpPr/>
          <p:nvPr/>
        </p:nvGrpSpPr>
        <p:grpSpPr>
          <a:xfrm>
            <a:off x="7094488" y="4763095"/>
            <a:ext cx="4486950" cy="461665"/>
            <a:chOff x="7145094" y="4763095"/>
            <a:chExt cx="4486950" cy="461665"/>
          </a:xfrm>
          <a:scene3d>
            <a:camera prst="perspectiveFront"/>
            <a:lightRig rig="threePt" dir="t"/>
          </a:scene3d>
        </p:grpSpPr>
        <p:sp>
          <p:nvSpPr>
            <p:cNvPr id="143" name="Google Shape;143;p3"/>
            <p:cNvSpPr txBox="1"/>
            <p:nvPr/>
          </p:nvSpPr>
          <p:spPr>
            <a:xfrm>
              <a:off x="7145094" y="4763095"/>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데이터 </a:t>
              </a:r>
              <a:r>
                <a:rPr lang="en-US" sz="2000">
                  <a:solidFill>
                    <a:srgbClr val="212D50"/>
                  </a:solidFill>
                  <a:latin typeface="Noto Sans KR Medium" panose="020B0600000000000000" pitchFamily="34" charset="-127"/>
                  <a:ea typeface="Noto Sans KR Medium" panose="020B0600000000000000" pitchFamily="34" charset="-127"/>
                </a:rPr>
                <a:t>전처리</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4" name="Google Shape;144;p3"/>
            <p:cNvSpPr txBox="1"/>
            <p:nvPr/>
          </p:nvSpPr>
          <p:spPr>
            <a:xfrm>
              <a:off x="10511244" y="4763095"/>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20</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45" name="Google Shape;145;p3"/>
            <p:cNvCxnSpPr/>
            <p:nvPr/>
          </p:nvCxnSpPr>
          <p:spPr>
            <a:xfrm>
              <a:off x="7185176" y="5224760"/>
              <a:ext cx="4421700" cy="0"/>
            </a:xfrm>
            <a:prstGeom prst="straightConnector1">
              <a:avLst/>
            </a:prstGeom>
            <a:noFill/>
            <a:ln w="9525" cap="flat" cmpd="sng">
              <a:solidFill>
                <a:srgbClr val="475F74"/>
              </a:solidFill>
              <a:prstDash val="solid"/>
              <a:round/>
              <a:headEnd type="none" w="sm" len="sm"/>
              <a:tailEnd type="none" w="sm" len="sm"/>
            </a:ln>
          </p:spPr>
        </p:cxnSp>
      </p:grpSp>
      <p:sp>
        <p:nvSpPr>
          <p:cNvPr id="147" name="Google Shape;147;p3"/>
          <p:cNvSpPr txBox="1"/>
          <p:nvPr/>
        </p:nvSpPr>
        <p:spPr>
          <a:xfrm>
            <a:off x="5739051" y="6418575"/>
            <a:ext cx="1521300" cy="3078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8" name="Google Shape;148;p3"/>
          <p:cNvSpPr txBox="1"/>
          <p:nvPr/>
        </p:nvSpPr>
        <p:spPr>
          <a:xfrm>
            <a:off x="5673942" y="6678338"/>
            <a:ext cx="1521300" cy="7080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02</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49" name="Google Shape;149;p3"/>
          <p:cNvSpPr txBox="1"/>
          <p:nvPr/>
        </p:nvSpPr>
        <p:spPr>
          <a:xfrm>
            <a:off x="6831334" y="6318736"/>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a:solidFill>
                  <a:srgbClr val="212D50"/>
                </a:solidFill>
                <a:latin typeface="Noto Sans KR Medium" panose="020B0600000000000000" pitchFamily="34" charset="-127"/>
                <a:ea typeface="Noto Sans KR Medium" panose="020B0600000000000000" pitchFamily="34" charset="-127"/>
                <a:sym typeface="Arial"/>
              </a:rPr>
              <a:t>. 감성 분석</a:t>
            </a:r>
            <a:endParaRPr sz="24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7" name="그룹 6">
            <a:extLst>
              <a:ext uri="{FF2B5EF4-FFF2-40B4-BE49-F238E27FC236}">
                <a16:creationId xmlns:a16="http://schemas.microsoft.com/office/drawing/2014/main" id="{D62C3D2C-EE78-4325-9E24-2DCE67CD3194}"/>
              </a:ext>
            </a:extLst>
          </p:cNvPr>
          <p:cNvGrpSpPr/>
          <p:nvPr/>
        </p:nvGrpSpPr>
        <p:grpSpPr>
          <a:xfrm>
            <a:off x="7094488" y="6799582"/>
            <a:ext cx="4486950" cy="461665"/>
            <a:chOff x="7027834" y="6799582"/>
            <a:chExt cx="4486950" cy="461665"/>
          </a:xfrm>
          <a:scene3d>
            <a:camera prst="perspectiveFront"/>
            <a:lightRig rig="threePt" dir="t"/>
          </a:scene3d>
        </p:grpSpPr>
        <p:sp>
          <p:nvSpPr>
            <p:cNvPr id="150" name="Google Shape;150;p3"/>
            <p:cNvSpPr txBox="1"/>
            <p:nvPr/>
          </p:nvSpPr>
          <p:spPr>
            <a:xfrm>
              <a:off x="7027834" y="6799582"/>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감성사전</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1" name="Google Shape;151;p3"/>
            <p:cNvSpPr txBox="1"/>
            <p:nvPr/>
          </p:nvSpPr>
          <p:spPr>
            <a:xfrm>
              <a:off x="10393984" y="6799582"/>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23</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2" name="Google Shape;152;p3"/>
            <p:cNvCxnSpPr/>
            <p:nvPr/>
          </p:nvCxnSpPr>
          <p:spPr>
            <a:xfrm>
              <a:off x="7067916" y="7261247"/>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8" name="그룹 7">
            <a:extLst>
              <a:ext uri="{FF2B5EF4-FFF2-40B4-BE49-F238E27FC236}">
                <a16:creationId xmlns:a16="http://schemas.microsoft.com/office/drawing/2014/main" id="{2A05A84D-3B9B-46C4-982F-8735D2925079}"/>
              </a:ext>
            </a:extLst>
          </p:cNvPr>
          <p:cNvGrpSpPr/>
          <p:nvPr/>
        </p:nvGrpSpPr>
        <p:grpSpPr>
          <a:xfrm>
            <a:off x="7094488" y="7409944"/>
            <a:ext cx="4486950" cy="461665"/>
            <a:chOff x="7027834" y="7409944"/>
            <a:chExt cx="4486950" cy="461665"/>
          </a:xfrm>
          <a:scene3d>
            <a:camera prst="perspectiveFront"/>
            <a:lightRig rig="threePt" dir="t"/>
          </a:scene3d>
        </p:grpSpPr>
        <p:sp>
          <p:nvSpPr>
            <p:cNvPr id="153" name="Google Shape;153;p3"/>
            <p:cNvSpPr txBox="1"/>
            <p:nvPr/>
          </p:nvSpPr>
          <p:spPr>
            <a:xfrm>
              <a:off x="7027834" y="740994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02.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감성</a:t>
              </a:r>
              <a:r>
                <a:rPr lang="en-US" sz="2000" dirty="0" err="1">
                  <a:solidFill>
                    <a:srgbClr val="212D50"/>
                  </a:solidFill>
                  <a:latin typeface="Noto Sans KR Medium" panose="020B0600000000000000" pitchFamily="34" charset="-127"/>
                  <a:ea typeface="Noto Sans KR Medium" panose="020B0600000000000000" pitchFamily="34" charset="-127"/>
                </a:rPr>
                <a:t>점수</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4" name="Google Shape;154;p3"/>
            <p:cNvSpPr txBox="1"/>
            <p:nvPr/>
          </p:nvSpPr>
          <p:spPr>
            <a:xfrm>
              <a:off x="10393984" y="740994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27</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5" name="Google Shape;155;p3"/>
            <p:cNvCxnSpPr/>
            <p:nvPr/>
          </p:nvCxnSpPr>
          <p:spPr>
            <a:xfrm>
              <a:off x="7067916" y="7871609"/>
              <a:ext cx="4421700" cy="0"/>
            </a:xfrm>
            <a:prstGeom prst="straightConnector1">
              <a:avLst/>
            </a:prstGeom>
            <a:noFill/>
            <a:ln w="9525" cap="flat" cmpd="sng">
              <a:solidFill>
                <a:srgbClr val="475F74"/>
              </a:solidFill>
              <a:prstDash val="solid"/>
              <a:round/>
              <a:headEnd type="none" w="sm" len="sm"/>
              <a:tailEnd type="none" w="sm" len="sm"/>
            </a:ln>
          </p:spPr>
        </p:cxnSp>
      </p:grpSp>
      <p:sp>
        <p:nvSpPr>
          <p:cNvPr id="156" name="Google Shape;156;p3"/>
          <p:cNvSpPr txBox="1"/>
          <p:nvPr/>
        </p:nvSpPr>
        <p:spPr>
          <a:xfrm>
            <a:off x="6831334" y="833458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212D50"/>
                </a:solidFill>
                <a:latin typeface="Noto Sans KR Medium" panose="020B0600000000000000" pitchFamily="34" charset="-127"/>
                <a:ea typeface="Noto Sans KR Medium" panose="020B0600000000000000" pitchFamily="34" charset="-127"/>
              </a:rPr>
              <a:t>2</a:t>
            </a:r>
            <a:r>
              <a:rPr lang="en-US" sz="2400" b="1" i="0" u="none" strike="noStrike" cap="none">
                <a:solidFill>
                  <a:srgbClr val="212D50"/>
                </a:solidFill>
                <a:latin typeface="Noto Sans KR Medium" panose="020B0600000000000000" pitchFamily="34" charset="-127"/>
                <a:ea typeface="Noto Sans KR Medium" panose="020B0600000000000000" pitchFamily="34" charset="-127"/>
                <a:sym typeface="Arial"/>
              </a:rPr>
              <a:t>. 데이터 분석</a:t>
            </a:r>
            <a:endParaRPr sz="24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9" name="그룹 8">
            <a:extLst>
              <a:ext uri="{FF2B5EF4-FFF2-40B4-BE49-F238E27FC236}">
                <a16:creationId xmlns:a16="http://schemas.microsoft.com/office/drawing/2014/main" id="{8C72FF96-4BE5-4FD4-B35A-5C04761D1BCE}"/>
              </a:ext>
            </a:extLst>
          </p:cNvPr>
          <p:cNvGrpSpPr/>
          <p:nvPr/>
        </p:nvGrpSpPr>
        <p:grpSpPr>
          <a:xfrm>
            <a:off x="7094488" y="8815433"/>
            <a:ext cx="4486950" cy="461665"/>
            <a:chOff x="7002691" y="8815433"/>
            <a:chExt cx="4486950" cy="461665"/>
          </a:xfrm>
          <a:scene3d>
            <a:camera prst="perspectiveFront"/>
            <a:lightRig rig="threePt" dir="t"/>
          </a:scene3d>
        </p:grpSpPr>
        <p:sp>
          <p:nvSpPr>
            <p:cNvPr id="157" name="Google Shape;157;p3"/>
            <p:cNvSpPr txBox="1"/>
            <p:nvPr/>
          </p:nvSpPr>
          <p:spPr>
            <a:xfrm>
              <a:off x="7002691" y="88154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및 강화 학습</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58" name="Google Shape;158;p3"/>
            <p:cNvSpPr txBox="1"/>
            <p:nvPr/>
          </p:nvSpPr>
          <p:spPr>
            <a:xfrm>
              <a:off x="10368841" y="881543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31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59" name="Google Shape;159;p3"/>
            <p:cNvCxnSpPr/>
            <p:nvPr/>
          </p:nvCxnSpPr>
          <p:spPr>
            <a:xfrm>
              <a:off x="7042773" y="9277098"/>
              <a:ext cx="4421700" cy="0"/>
            </a:xfrm>
            <a:prstGeom prst="straightConnector1">
              <a:avLst/>
            </a:prstGeom>
            <a:noFill/>
            <a:ln w="9525" cap="flat" cmpd="sng">
              <a:solidFill>
                <a:srgbClr val="475F74"/>
              </a:solidFill>
              <a:prstDash val="solid"/>
              <a:round/>
              <a:headEnd type="none" w="sm" len="sm"/>
              <a:tailEnd type="none" w="sm" len="sm"/>
            </a:ln>
          </p:spPr>
        </p:cxnSp>
      </p:grpSp>
      <p:sp>
        <p:nvSpPr>
          <p:cNvPr id="161" name="Google Shape;161;p3"/>
          <p:cNvSpPr txBox="1"/>
          <p:nvPr/>
        </p:nvSpPr>
        <p:spPr>
          <a:xfrm>
            <a:off x="12547929" y="3615227"/>
            <a:ext cx="1521339" cy="307777"/>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62" name="Google Shape;162;p3"/>
          <p:cNvSpPr txBox="1"/>
          <p:nvPr/>
        </p:nvSpPr>
        <p:spPr>
          <a:xfrm>
            <a:off x="12482820" y="3874990"/>
            <a:ext cx="1521339" cy="70788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212D50"/>
                </a:solidFill>
                <a:latin typeface="Noto Sans KR Black" panose="020B0A00000000000000" pitchFamily="34" charset="-127"/>
                <a:ea typeface="Noto Sans KR Black" panose="020B0A00000000000000" pitchFamily="34" charset="-127"/>
                <a:sym typeface="Arial"/>
              </a:rPr>
              <a:t>03</a:t>
            </a:r>
            <a:endParaRPr sz="1400" b="0" i="0" u="none" strike="noStrike" cap="none">
              <a:solidFill>
                <a:srgbClr val="212D50"/>
              </a:solidFill>
              <a:latin typeface="Noto Sans KR Black" panose="020B0A00000000000000" pitchFamily="34" charset="-127"/>
              <a:ea typeface="Noto Sans KR Black" panose="020B0A00000000000000" pitchFamily="34" charset="-127"/>
              <a:sym typeface="Arial"/>
            </a:endParaRPr>
          </a:p>
        </p:txBody>
      </p:sp>
      <p:sp>
        <p:nvSpPr>
          <p:cNvPr id="163" name="Google Shape;163;p3"/>
          <p:cNvSpPr txBox="1"/>
          <p:nvPr/>
        </p:nvSpPr>
        <p:spPr>
          <a:xfrm>
            <a:off x="13454267" y="3515388"/>
            <a:ext cx="4402490" cy="46166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a:solidFill>
                  <a:srgbClr val="212D50"/>
                </a:solidFill>
                <a:latin typeface="Noto Sans KR Medium" panose="020B0600000000000000" pitchFamily="34" charset="-127"/>
                <a:ea typeface="Noto Sans KR Medium" panose="020B0600000000000000" pitchFamily="34" charset="-127"/>
                <a:sym typeface="Arial"/>
              </a:rPr>
              <a:t>. 웹 페이지 구현</a:t>
            </a:r>
            <a:endParaRPr sz="24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15" name="그룹 14">
            <a:extLst>
              <a:ext uri="{FF2B5EF4-FFF2-40B4-BE49-F238E27FC236}">
                <a16:creationId xmlns:a16="http://schemas.microsoft.com/office/drawing/2014/main" id="{CF386CA9-27FD-44DE-A0F7-1C088BF239D7}"/>
              </a:ext>
            </a:extLst>
          </p:cNvPr>
          <p:cNvGrpSpPr/>
          <p:nvPr/>
        </p:nvGrpSpPr>
        <p:grpSpPr>
          <a:xfrm>
            <a:off x="13735114" y="4025262"/>
            <a:ext cx="4486841" cy="461665"/>
            <a:chOff x="13793170" y="3996234"/>
            <a:chExt cx="4486841" cy="461665"/>
          </a:xfrm>
          <a:scene3d>
            <a:camera prst="perspectiveFront"/>
            <a:lightRig rig="threePt" dir="t"/>
          </a:scene3d>
        </p:grpSpPr>
        <p:sp>
          <p:nvSpPr>
            <p:cNvPr id="164" name="Google Shape;164;p3"/>
            <p:cNvSpPr txBox="1"/>
            <p:nvPr/>
          </p:nvSpPr>
          <p:spPr>
            <a:xfrm>
              <a:off x="13793170" y="3996234"/>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01. 웹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페이지</a:t>
              </a: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프로세스</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65" name="Google Shape;165;p3"/>
            <p:cNvSpPr txBox="1"/>
            <p:nvPr/>
          </p:nvSpPr>
          <p:spPr>
            <a:xfrm>
              <a:off x="17159320" y="3996234"/>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46</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66" name="Google Shape;166;p3"/>
            <p:cNvCxnSpPr/>
            <p:nvPr/>
          </p:nvCxnSpPr>
          <p:spPr>
            <a:xfrm>
              <a:off x="13833252" y="4457899"/>
              <a:ext cx="4421616" cy="0"/>
            </a:xfrm>
            <a:prstGeom prst="straightConnector1">
              <a:avLst/>
            </a:prstGeom>
            <a:noFill/>
            <a:ln w="9525" cap="flat" cmpd="sng">
              <a:solidFill>
                <a:srgbClr val="475F74"/>
              </a:solidFill>
              <a:prstDash val="solid"/>
              <a:round/>
              <a:headEnd type="none" w="sm" len="sm"/>
              <a:tailEnd type="none" w="sm" len="sm"/>
            </a:ln>
          </p:spPr>
        </p:cxnSp>
      </p:grpSp>
      <p:grpSp>
        <p:nvGrpSpPr>
          <p:cNvPr id="14" name="그룹 13">
            <a:extLst>
              <a:ext uri="{FF2B5EF4-FFF2-40B4-BE49-F238E27FC236}">
                <a16:creationId xmlns:a16="http://schemas.microsoft.com/office/drawing/2014/main" id="{58A6EC0A-66D7-4437-8737-70F3D8FE655D}"/>
              </a:ext>
            </a:extLst>
          </p:cNvPr>
          <p:cNvGrpSpPr/>
          <p:nvPr/>
        </p:nvGrpSpPr>
        <p:grpSpPr>
          <a:xfrm>
            <a:off x="13735114" y="4635624"/>
            <a:ext cx="4486841" cy="461665"/>
            <a:chOff x="13793170" y="4606596"/>
            <a:chExt cx="4486841" cy="461665"/>
          </a:xfrm>
          <a:scene3d>
            <a:camera prst="perspectiveFront"/>
            <a:lightRig rig="threePt" dir="t"/>
          </a:scene3d>
        </p:grpSpPr>
        <p:sp>
          <p:nvSpPr>
            <p:cNvPr id="167" name="Google Shape;167;p3"/>
            <p:cNvSpPr txBox="1"/>
            <p:nvPr/>
          </p:nvSpPr>
          <p:spPr>
            <a:xfrm>
              <a:off x="13793170" y="4606596"/>
              <a:ext cx="4402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웹 페이지 화면</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68" name="Google Shape;168;p3"/>
            <p:cNvSpPr txBox="1"/>
            <p:nvPr/>
          </p:nvSpPr>
          <p:spPr>
            <a:xfrm>
              <a:off x="17159320" y="4606596"/>
              <a:ext cx="1120691"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dirty="0">
                  <a:solidFill>
                    <a:srgbClr val="212D50"/>
                  </a:solidFill>
                  <a:latin typeface="Noto Sans KR Medium" panose="020B0600000000000000" pitchFamily="34" charset="-127"/>
                  <a:ea typeface="Noto Sans KR Medium" panose="020B0600000000000000" pitchFamily="34" charset="-127"/>
                </a:rPr>
                <a:t>49</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69" name="Google Shape;169;p3"/>
            <p:cNvCxnSpPr/>
            <p:nvPr/>
          </p:nvCxnSpPr>
          <p:spPr>
            <a:xfrm>
              <a:off x="13833252" y="5068261"/>
              <a:ext cx="4421616" cy="0"/>
            </a:xfrm>
            <a:prstGeom prst="straightConnector1">
              <a:avLst/>
            </a:prstGeom>
            <a:noFill/>
            <a:ln w="9525" cap="flat" cmpd="sng">
              <a:solidFill>
                <a:srgbClr val="475F74"/>
              </a:solidFill>
              <a:prstDash val="solid"/>
              <a:round/>
              <a:headEnd type="none" w="sm" len="sm"/>
              <a:tailEnd type="none" w="sm" len="sm"/>
            </a:ln>
          </p:spPr>
        </p:cxnSp>
      </p:grpSp>
      <p:sp>
        <p:nvSpPr>
          <p:cNvPr id="170" name="Google Shape;170;p3"/>
          <p:cNvSpPr txBox="1"/>
          <p:nvPr/>
        </p:nvSpPr>
        <p:spPr>
          <a:xfrm>
            <a:off x="13454267" y="6711627"/>
            <a:ext cx="4402500" cy="4617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rgbClr val="212D50"/>
                </a:solidFill>
                <a:latin typeface="Noto Sans KR Medium" panose="020B0600000000000000" pitchFamily="34" charset="-127"/>
                <a:ea typeface="Noto Sans KR Medium" panose="020B0600000000000000" pitchFamily="34" charset="-127"/>
              </a:rPr>
              <a:t>1</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dirty="0" err="1">
                <a:solidFill>
                  <a:srgbClr val="212D50"/>
                </a:solidFill>
                <a:latin typeface="Noto Sans KR Medium" panose="020B0600000000000000" pitchFamily="34" charset="-127"/>
                <a:ea typeface="Noto Sans KR Medium" panose="020B0600000000000000" pitchFamily="34" charset="-127"/>
              </a:rPr>
              <a:t>발전방향</a:t>
            </a:r>
            <a:r>
              <a:rPr lang="en-US" sz="2400" b="1" dirty="0">
                <a:solidFill>
                  <a:srgbClr val="212D50"/>
                </a:solidFill>
                <a:latin typeface="Noto Sans KR Medium" panose="020B0600000000000000" pitchFamily="34" charset="-127"/>
                <a:ea typeface="Noto Sans KR Medium" panose="020B0600000000000000" pitchFamily="34" charset="-127"/>
              </a:rPr>
              <a:t> 및 </a:t>
            </a:r>
            <a:r>
              <a:rPr lang="en-US" sz="2400" b="1" dirty="0" err="1">
                <a:solidFill>
                  <a:srgbClr val="212D50"/>
                </a:solidFill>
                <a:latin typeface="Noto Sans KR Medium" panose="020B0600000000000000" pitchFamily="34" charset="-127"/>
                <a:ea typeface="Noto Sans KR Medium" panose="020B0600000000000000" pitchFamily="34" charset="-127"/>
              </a:rPr>
              <a:t>느낀점</a:t>
            </a:r>
            <a:endParaRPr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grpSp>
        <p:nvGrpSpPr>
          <p:cNvPr id="13" name="그룹 12">
            <a:extLst>
              <a:ext uri="{FF2B5EF4-FFF2-40B4-BE49-F238E27FC236}">
                <a16:creationId xmlns:a16="http://schemas.microsoft.com/office/drawing/2014/main" id="{A0CF8749-E100-4819-A78D-841B13174161}"/>
              </a:ext>
            </a:extLst>
          </p:cNvPr>
          <p:cNvGrpSpPr/>
          <p:nvPr/>
        </p:nvGrpSpPr>
        <p:grpSpPr>
          <a:xfrm>
            <a:off x="13735005" y="7225316"/>
            <a:ext cx="4486950" cy="461665"/>
            <a:chOff x="13768027" y="7211523"/>
            <a:chExt cx="4486950" cy="461665"/>
          </a:xfrm>
          <a:scene3d>
            <a:camera prst="perspectiveFront"/>
            <a:lightRig rig="threePt" dir="t"/>
          </a:scene3d>
        </p:grpSpPr>
        <p:sp>
          <p:nvSpPr>
            <p:cNvPr id="171" name="Google Shape;171;p3"/>
            <p:cNvSpPr txBox="1"/>
            <p:nvPr/>
          </p:nvSpPr>
          <p:spPr>
            <a:xfrm>
              <a:off x="13768027" y="721152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01. </a:t>
              </a:r>
              <a:r>
                <a:rPr lang="en-US" sz="2000">
                  <a:solidFill>
                    <a:srgbClr val="212D50"/>
                  </a:solidFill>
                  <a:latin typeface="Noto Sans KR Medium" panose="020B0600000000000000" pitchFamily="34" charset="-127"/>
                  <a:ea typeface="Noto Sans KR Medium" panose="020B0600000000000000" pitchFamily="34" charset="-127"/>
                </a:rPr>
                <a:t>한계점 및 발전방향</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2" name="Google Shape;172;p3"/>
            <p:cNvSpPr txBox="1"/>
            <p:nvPr/>
          </p:nvSpPr>
          <p:spPr>
            <a:xfrm>
              <a:off x="17134177" y="7211523"/>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dirty="0">
                  <a:solidFill>
                    <a:srgbClr val="212D50"/>
                  </a:solidFill>
                  <a:latin typeface="Noto Sans KR Medium" panose="020B0600000000000000" pitchFamily="34" charset="-127"/>
                  <a:ea typeface="Noto Sans KR Medium" panose="020B0600000000000000" pitchFamily="34" charset="-127"/>
                </a:rPr>
                <a:t>56</a:t>
              </a: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73" name="Google Shape;173;p3"/>
            <p:cNvCxnSpPr/>
            <p:nvPr/>
          </p:nvCxnSpPr>
          <p:spPr>
            <a:xfrm>
              <a:off x="13808109" y="7673188"/>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20" name="그룹 19">
            <a:extLst>
              <a:ext uri="{FF2B5EF4-FFF2-40B4-BE49-F238E27FC236}">
                <a16:creationId xmlns:a16="http://schemas.microsoft.com/office/drawing/2014/main" id="{DCFFA81C-1792-42BE-B00E-1EA1B7AE0BDA}"/>
              </a:ext>
            </a:extLst>
          </p:cNvPr>
          <p:cNvGrpSpPr/>
          <p:nvPr/>
        </p:nvGrpSpPr>
        <p:grpSpPr>
          <a:xfrm>
            <a:off x="13735005" y="7850912"/>
            <a:ext cx="4486950" cy="461665"/>
            <a:chOff x="13768027" y="7821884"/>
            <a:chExt cx="4486950" cy="461665"/>
          </a:xfrm>
          <a:scene3d>
            <a:camera prst="perspectiveFront"/>
            <a:lightRig rig="threePt" dir="t"/>
          </a:scene3d>
        </p:grpSpPr>
        <p:sp>
          <p:nvSpPr>
            <p:cNvPr id="174" name="Google Shape;174;p3"/>
            <p:cNvSpPr txBox="1"/>
            <p:nvPr/>
          </p:nvSpPr>
          <p:spPr>
            <a:xfrm>
              <a:off x="13768027" y="782188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02. </a:t>
              </a:r>
              <a:r>
                <a:rPr lang="en-US" sz="2000" dirty="0" err="1">
                  <a:solidFill>
                    <a:srgbClr val="212D50"/>
                  </a:solidFill>
                  <a:latin typeface="Noto Sans KR Medium" panose="020B0600000000000000" pitchFamily="34" charset="-127"/>
                  <a:ea typeface="Noto Sans KR Medium" panose="020B0600000000000000" pitchFamily="34" charset="-127"/>
                </a:rPr>
                <a:t>느낀점</a:t>
              </a:r>
              <a:endParaRPr sz="2000" b="0"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5" name="Google Shape;175;p3"/>
            <p:cNvSpPr txBox="1"/>
            <p:nvPr/>
          </p:nvSpPr>
          <p:spPr>
            <a:xfrm>
              <a:off x="17134177" y="782188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57P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76" name="Google Shape;176;p3"/>
            <p:cNvCxnSpPr/>
            <p:nvPr/>
          </p:nvCxnSpPr>
          <p:spPr>
            <a:xfrm>
              <a:off x="13808109" y="8283549"/>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10" name="그룹 9">
            <a:extLst>
              <a:ext uri="{FF2B5EF4-FFF2-40B4-BE49-F238E27FC236}">
                <a16:creationId xmlns:a16="http://schemas.microsoft.com/office/drawing/2014/main" id="{C256253C-713D-4DC6-A82A-594F2418C59B}"/>
              </a:ext>
            </a:extLst>
          </p:cNvPr>
          <p:cNvGrpSpPr/>
          <p:nvPr/>
        </p:nvGrpSpPr>
        <p:grpSpPr>
          <a:xfrm>
            <a:off x="7084933" y="9371833"/>
            <a:ext cx="4496505" cy="444675"/>
            <a:chOff x="6993073" y="9371833"/>
            <a:chExt cx="4496505" cy="444675"/>
          </a:xfrm>
          <a:scene3d>
            <a:camera prst="perspectiveFront"/>
            <a:lightRig rig="threePt" dir="t"/>
          </a:scene3d>
        </p:grpSpPr>
        <p:sp>
          <p:nvSpPr>
            <p:cNvPr id="178" name="Google Shape;178;p3"/>
            <p:cNvSpPr txBox="1"/>
            <p:nvPr/>
          </p:nvSpPr>
          <p:spPr>
            <a:xfrm>
              <a:off x="7002678" y="9371833"/>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02. 앙상블</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79" name="Google Shape;179;p3"/>
            <p:cNvSpPr txBox="1"/>
            <p:nvPr/>
          </p:nvSpPr>
          <p:spPr>
            <a:xfrm>
              <a:off x="10368778" y="9447208"/>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40</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0" name="Google Shape;180;p3"/>
            <p:cNvCxnSpPr/>
            <p:nvPr/>
          </p:nvCxnSpPr>
          <p:spPr>
            <a:xfrm>
              <a:off x="6993073" y="9816498"/>
              <a:ext cx="4421700" cy="0"/>
            </a:xfrm>
            <a:prstGeom prst="straightConnector1">
              <a:avLst/>
            </a:prstGeom>
            <a:noFill/>
            <a:ln w="9525" cap="flat" cmpd="sng">
              <a:solidFill>
                <a:srgbClr val="475F74"/>
              </a:solidFill>
              <a:prstDash val="solid"/>
              <a:round/>
              <a:headEnd type="none" w="sm" len="sm"/>
              <a:tailEnd type="none" w="sm" len="sm"/>
            </a:ln>
          </p:spPr>
        </p:cxnSp>
      </p:grpSp>
      <p:sp>
        <p:nvSpPr>
          <p:cNvPr id="182" name="Google Shape;182;p3"/>
          <p:cNvSpPr txBox="1"/>
          <p:nvPr/>
        </p:nvSpPr>
        <p:spPr>
          <a:xfrm>
            <a:off x="12580504" y="6435977"/>
            <a:ext cx="1521300" cy="3078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A69685"/>
                </a:solidFill>
                <a:latin typeface="Noto Sans KR Medium" panose="020B0600000000000000" pitchFamily="34" charset="-127"/>
                <a:ea typeface="Noto Sans KR Medium" panose="020B0600000000000000" pitchFamily="34" charset="-127"/>
                <a:sym typeface="Arial"/>
              </a:rPr>
              <a:t>PART</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83" name="Google Shape;183;p3"/>
          <p:cNvSpPr txBox="1"/>
          <p:nvPr/>
        </p:nvSpPr>
        <p:spPr>
          <a:xfrm>
            <a:off x="12515395" y="6695740"/>
            <a:ext cx="1521300" cy="7080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dirty="0">
                <a:solidFill>
                  <a:srgbClr val="212D50"/>
                </a:solidFill>
                <a:latin typeface="Noto Sans KR Black" panose="020B0A00000000000000" pitchFamily="34" charset="-127"/>
                <a:ea typeface="Noto Sans KR Black" panose="020B0A00000000000000" pitchFamily="34" charset="-127"/>
                <a:sym typeface="Arial"/>
              </a:rPr>
              <a:t>0</a:t>
            </a:r>
            <a:r>
              <a:rPr lang="en-US" sz="4000" dirty="0">
                <a:solidFill>
                  <a:srgbClr val="212D50"/>
                </a:solidFill>
                <a:latin typeface="Noto Sans KR Black" panose="020B0A00000000000000" pitchFamily="34" charset="-127"/>
                <a:ea typeface="Noto Sans KR Black" panose="020B0A00000000000000" pitchFamily="34" charset="-127"/>
              </a:rPr>
              <a:t>4</a:t>
            </a:r>
            <a:endParaRPr sz="1400" b="0" i="0" u="none" strike="noStrike" cap="none" dirty="0">
              <a:solidFill>
                <a:srgbClr val="212D50"/>
              </a:solidFill>
              <a:latin typeface="Noto Sans KR Black" panose="020B0A00000000000000" pitchFamily="34" charset="-127"/>
              <a:ea typeface="Noto Sans KR Black" panose="020B0A00000000000000" pitchFamily="34" charset="-127"/>
              <a:sym typeface="Arial"/>
            </a:endParaRPr>
          </a:p>
        </p:txBody>
      </p:sp>
      <p:grpSp>
        <p:nvGrpSpPr>
          <p:cNvPr id="6" name="그룹 5">
            <a:extLst>
              <a:ext uri="{FF2B5EF4-FFF2-40B4-BE49-F238E27FC236}">
                <a16:creationId xmlns:a16="http://schemas.microsoft.com/office/drawing/2014/main" id="{64E149D5-5D94-473F-8BF4-8524F8151A60}"/>
              </a:ext>
            </a:extLst>
          </p:cNvPr>
          <p:cNvGrpSpPr/>
          <p:nvPr/>
        </p:nvGrpSpPr>
        <p:grpSpPr>
          <a:xfrm>
            <a:off x="7094488" y="5361857"/>
            <a:ext cx="4486950" cy="461666"/>
            <a:chOff x="7152544" y="5361857"/>
            <a:chExt cx="4486950" cy="461666"/>
          </a:xfrm>
          <a:scene3d>
            <a:camera prst="perspectiveFront"/>
            <a:lightRig rig="threePt" dir="t"/>
          </a:scene3d>
        </p:grpSpPr>
        <p:sp>
          <p:nvSpPr>
            <p:cNvPr id="184" name="Google Shape;184;p3"/>
            <p:cNvSpPr txBox="1"/>
            <p:nvPr/>
          </p:nvSpPr>
          <p:spPr>
            <a:xfrm>
              <a:off x="7152544" y="5361857"/>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2000">
                  <a:solidFill>
                    <a:srgbClr val="212D50"/>
                  </a:solidFill>
                  <a:latin typeface="Noto Sans KR Medium" panose="020B0600000000000000" pitchFamily="34" charset="-127"/>
                  <a:ea typeface="Noto Sans KR Medium" panose="020B0600000000000000" pitchFamily="34" charset="-127"/>
                </a:rPr>
                <a:t>3</a:t>
              </a: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000">
                  <a:solidFill>
                    <a:srgbClr val="212D50"/>
                  </a:solidFill>
                  <a:latin typeface="Noto Sans KR Medium" panose="020B0600000000000000" pitchFamily="34" charset="-127"/>
                  <a:ea typeface="Noto Sans KR Medium" panose="020B0600000000000000" pitchFamily="34" charset="-127"/>
                </a:rPr>
                <a:t>분석 모형</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85" name="Google Shape;185;p3"/>
            <p:cNvSpPr txBox="1"/>
            <p:nvPr/>
          </p:nvSpPr>
          <p:spPr>
            <a:xfrm>
              <a:off x="10518694" y="5361857"/>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a:solidFill>
                    <a:srgbClr val="212D50"/>
                  </a:solidFill>
                  <a:latin typeface="Noto Sans KR Medium" panose="020B0600000000000000" pitchFamily="34" charset="-127"/>
                  <a:ea typeface="Noto Sans KR Medium" panose="020B0600000000000000" pitchFamily="34" charset="-127"/>
                </a:rPr>
                <a:t>21</a:t>
              </a:r>
              <a:r>
                <a:rPr lang="en-US" sz="1800" b="0"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6" name="Google Shape;186;p3"/>
            <p:cNvCxnSpPr/>
            <p:nvPr/>
          </p:nvCxnSpPr>
          <p:spPr>
            <a:xfrm>
              <a:off x="7192626" y="5823523"/>
              <a:ext cx="4421700" cy="0"/>
            </a:xfrm>
            <a:prstGeom prst="straightConnector1">
              <a:avLst/>
            </a:prstGeom>
            <a:noFill/>
            <a:ln w="9525" cap="flat" cmpd="sng">
              <a:solidFill>
                <a:srgbClr val="475F74"/>
              </a:solidFill>
              <a:prstDash val="solid"/>
              <a:round/>
              <a:headEnd type="none" w="sm" len="sm"/>
              <a:tailEnd type="none" w="sm" len="sm"/>
            </a:ln>
          </p:spPr>
        </p:cxnSp>
      </p:grpSp>
      <p:grpSp>
        <p:nvGrpSpPr>
          <p:cNvPr id="11" name="그룹 10">
            <a:extLst>
              <a:ext uri="{FF2B5EF4-FFF2-40B4-BE49-F238E27FC236}">
                <a16:creationId xmlns:a16="http://schemas.microsoft.com/office/drawing/2014/main" id="{975BECF9-0255-47DA-B6F8-C5306DDDE129}"/>
              </a:ext>
            </a:extLst>
          </p:cNvPr>
          <p:cNvGrpSpPr/>
          <p:nvPr/>
        </p:nvGrpSpPr>
        <p:grpSpPr>
          <a:xfrm>
            <a:off x="13735005" y="8462712"/>
            <a:ext cx="4486950" cy="461665"/>
            <a:chOff x="13750927" y="8433684"/>
            <a:chExt cx="4486950" cy="461665"/>
          </a:xfrm>
          <a:scene3d>
            <a:camera prst="perspectiveFront"/>
            <a:lightRig rig="threePt" dir="t"/>
          </a:scene3d>
        </p:grpSpPr>
        <p:sp>
          <p:nvSpPr>
            <p:cNvPr id="187" name="Google Shape;187;p3"/>
            <p:cNvSpPr txBox="1"/>
            <p:nvPr/>
          </p:nvSpPr>
          <p:spPr>
            <a:xfrm>
              <a:off x="13750927" y="8433684"/>
              <a:ext cx="44025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0</a:t>
              </a:r>
              <a:r>
                <a:rPr lang="en-US" sz="2000">
                  <a:solidFill>
                    <a:srgbClr val="212D50"/>
                  </a:solidFill>
                  <a:latin typeface="Noto Sans KR Medium" panose="020B0600000000000000" pitchFamily="34" charset="-127"/>
                  <a:ea typeface="Noto Sans KR Medium" panose="020B0600000000000000" pitchFamily="34" charset="-127"/>
                </a:rPr>
                <a:t>3</a:t>
              </a:r>
              <a:r>
                <a:rPr lang="en-US" sz="2000" b="0" i="0" u="none" strike="noStrike" cap="none">
                  <a:solidFill>
                    <a:srgbClr val="212D50"/>
                  </a:solidFill>
                  <a:latin typeface="Noto Sans KR Medium" panose="020B0600000000000000" pitchFamily="34" charset="-127"/>
                  <a:ea typeface="Noto Sans KR Medium" panose="020B0600000000000000" pitchFamily="34" charset="-127"/>
                  <a:sym typeface="Arial"/>
                </a:rPr>
                <a:t>. </a:t>
              </a:r>
              <a:r>
                <a:rPr lang="en-US" sz="2000">
                  <a:solidFill>
                    <a:srgbClr val="212D50"/>
                  </a:solidFill>
                  <a:latin typeface="Noto Sans KR Medium" panose="020B0600000000000000" pitchFamily="34" charset="-127"/>
                  <a:ea typeface="Noto Sans KR Medium" panose="020B0600000000000000" pitchFamily="34" charset="-127"/>
                </a:rPr>
                <a:t>참고 자료</a:t>
              </a:r>
              <a:endParaRPr sz="2000" b="0"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88" name="Google Shape;188;p3"/>
            <p:cNvSpPr txBox="1"/>
            <p:nvPr/>
          </p:nvSpPr>
          <p:spPr>
            <a:xfrm>
              <a:off x="17117077" y="8433684"/>
              <a:ext cx="11208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0" i="0" u="none" strike="noStrike" cap="none" dirty="0">
                  <a:solidFill>
                    <a:srgbClr val="212D50"/>
                  </a:solidFill>
                  <a:latin typeface="Noto Sans KR Medium" panose="020B0600000000000000" pitchFamily="34" charset="-127"/>
                  <a:ea typeface="Noto Sans KR Medium" panose="020B0600000000000000" pitchFamily="34" charset="-127"/>
                  <a:sym typeface="Arial"/>
                </a:rPr>
                <a:t>58P</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89" name="Google Shape;189;p3"/>
            <p:cNvCxnSpPr/>
            <p:nvPr/>
          </p:nvCxnSpPr>
          <p:spPr>
            <a:xfrm>
              <a:off x="13791009" y="8895349"/>
              <a:ext cx="4421700" cy="0"/>
            </a:xfrm>
            <a:prstGeom prst="straightConnector1">
              <a:avLst/>
            </a:prstGeom>
            <a:noFill/>
            <a:ln w="9525" cap="flat" cmpd="sng">
              <a:solidFill>
                <a:srgbClr val="475F74"/>
              </a:solidFill>
              <a:prstDash val="solid"/>
              <a:round/>
              <a:headEnd type="none" w="sm" len="sm"/>
              <a:tailEnd type="none" w="sm" len="sm"/>
            </a:ln>
          </p:spPr>
        </p:cxnSp>
      </p:grpSp>
      <p:cxnSp>
        <p:nvCxnSpPr>
          <p:cNvPr id="88" name="직선 연결선 87">
            <a:extLst>
              <a:ext uri="{FF2B5EF4-FFF2-40B4-BE49-F238E27FC236}">
                <a16:creationId xmlns:a16="http://schemas.microsoft.com/office/drawing/2014/main" id="{9D465D78-E3F3-40FD-8160-08B7D5214D3B}"/>
              </a:ext>
            </a:extLst>
          </p:cNvPr>
          <p:cNvCxnSpPr>
            <a:cxnSpLocks/>
          </p:cNvCxnSpPr>
          <p:nvPr/>
        </p:nvCxnSpPr>
        <p:spPr>
          <a:xfrm>
            <a:off x="5771045" y="1653752"/>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44AB11FC-4E8A-4CC6-BE26-1D287770238B}"/>
              </a:ext>
            </a:extLst>
          </p:cNvPr>
          <p:cNvCxnSpPr>
            <a:cxnSpLocks/>
          </p:cNvCxnSpPr>
          <p:nvPr/>
        </p:nvCxnSpPr>
        <p:spPr>
          <a:xfrm>
            <a:off x="5771045" y="6234316"/>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2" name="직선 연결선 91">
            <a:extLst>
              <a:ext uri="{FF2B5EF4-FFF2-40B4-BE49-F238E27FC236}">
                <a16:creationId xmlns:a16="http://schemas.microsoft.com/office/drawing/2014/main" id="{7D3E40FB-C4A7-42CF-B974-AA6ADCE59560}"/>
              </a:ext>
            </a:extLst>
          </p:cNvPr>
          <p:cNvCxnSpPr>
            <a:cxnSpLocks/>
          </p:cNvCxnSpPr>
          <p:nvPr/>
        </p:nvCxnSpPr>
        <p:spPr>
          <a:xfrm>
            <a:off x="12547929" y="3354071"/>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9B38B4E8-D4BC-4CA2-B1D7-8AAC3CE8C2F1}"/>
              </a:ext>
            </a:extLst>
          </p:cNvPr>
          <p:cNvCxnSpPr>
            <a:cxnSpLocks/>
          </p:cNvCxnSpPr>
          <p:nvPr/>
        </p:nvCxnSpPr>
        <p:spPr>
          <a:xfrm>
            <a:off x="12547929" y="6234459"/>
            <a:ext cx="885484" cy="0"/>
          </a:xfrm>
          <a:prstGeom prst="line">
            <a:avLst/>
          </a:prstGeom>
          <a:ln w="19050">
            <a:solidFill>
              <a:srgbClr val="BAAEA2"/>
            </a:solidFill>
          </a:ln>
          <a:scene3d>
            <a:camera prst="perspectiveFront"/>
            <a:lightRig rig="threePt" dir="t"/>
          </a:scene3d>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904"/>
        <p:cNvGrpSpPr/>
        <p:nvPr/>
      </p:nvGrpSpPr>
      <p:grpSpPr>
        <a:xfrm>
          <a:off x="0" y="0"/>
          <a:ext cx="0" cy="0"/>
          <a:chOff x="0" y="0"/>
          <a:chExt cx="0" cy="0"/>
        </a:xfrm>
      </p:grpSpPr>
      <p:pic>
        <p:nvPicPr>
          <p:cNvPr id="905" name="Google Shape;905;p27"/>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906" name="Google Shape;906;p27"/>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907" name="Google Shape;907;p27"/>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908" name="Google Shape;908;p27"/>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909" name="Google Shape;909;p27"/>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910" name="Google Shape;910;p27"/>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911" name="Google Shape;911;p27"/>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912" name="Google Shape;912;p27"/>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913" name="Google Shape;913;p27"/>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914" name="Google Shape;914;p27"/>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915" name="Google Shape;915;p27"/>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916" name="Google Shape;916;p27"/>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917" name="Google Shape;917;p27"/>
          <p:cNvPicPr preferRelativeResize="0"/>
          <p:nvPr/>
        </p:nvPicPr>
        <p:blipFill rotWithShape="1">
          <a:blip r:embed="rId6">
            <a:alphaModFix/>
          </a:blip>
          <a:srcRect/>
          <a:stretch/>
        </p:blipFill>
        <p:spPr>
          <a:xfrm>
            <a:off x="12006791" y="6718116"/>
            <a:ext cx="47619" cy="47619"/>
          </a:xfrm>
          <a:prstGeom prst="rect">
            <a:avLst/>
          </a:prstGeom>
          <a:noFill/>
          <a:ln>
            <a:noFill/>
          </a:ln>
        </p:spPr>
      </p:pic>
      <p:sp>
        <p:nvSpPr>
          <p:cNvPr id="919" name="Google Shape;919;p27"/>
          <p:cNvSpPr txBox="1"/>
          <p:nvPr/>
        </p:nvSpPr>
        <p:spPr>
          <a:xfrm>
            <a:off x="13696432" y="1746981"/>
            <a:ext cx="8222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6" name="Google Shape;110;p1">
            <a:extLst>
              <a:ext uri="{FF2B5EF4-FFF2-40B4-BE49-F238E27FC236}">
                <a16:creationId xmlns:a16="http://schemas.microsoft.com/office/drawing/2014/main" id="{0F224900-1B3A-4975-ABEF-5953358CD3EA}"/>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7" name="Google Shape;210;p4">
            <a:extLst>
              <a:ext uri="{FF2B5EF4-FFF2-40B4-BE49-F238E27FC236}">
                <a16:creationId xmlns:a16="http://schemas.microsoft.com/office/drawing/2014/main" id="{278A2D6B-33DA-43DD-A0B5-E7F154559836}"/>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8" name="Google Shape;107;p1">
            <a:extLst>
              <a:ext uri="{FF2B5EF4-FFF2-40B4-BE49-F238E27FC236}">
                <a16:creationId xmlns:a16="http://schemas.microsoft.com/office/drawing/2014/main" id="{C77B24AF-64AD-4BEB-B7CC-96CC8B0948DC}"/>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36" name="Google Shape;207;p4">
            <a:extLst>
              <a:ext uri="{FF2B5EF4-FFF2-40B4-BE49-F238E27FC236}">
                <a16:creationId xmlns:a16="http://schemas.microsoft.com/office/drawing/2014/main" id="{4D0F5583-4461-4102-B12D-80EB711E59E1}"/>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7" name="Google Shape;208;p4">
            <a:extLst>
              <a:ext uri="{FF2B5EF4-FFF2-40B4-BE49-F238E27FC236}">
                <a16:creationId xmlns:a16="http://schemas.microsoft.com/office/drawing/2014/main" id="{E4D58CA8-3A33-457A-B530-DE4C7A7CA51B}"/>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데이터 분석</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8" name="Google Shape;214;p4">
            <a:extLst>
              <a:ext uri="{FF2B5EF4-FFF2-40B4-BE49-F238E27FC236}">
                <a16:creationId xmlns:a16="http://schemas.microsoft.com/office/drawing/2014/main" id="{A4765FBD-2E7D-48BC-9285-AE960AB8E3C1}"/>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9" name="Google Shape;215;p4">
            <a:extLst>
              <a:ext uri="{FF2B5EF4-FFF2-40B4-BE49-F238E27FC236}">
                <a16:creationId xmlns:a16="http://schemas.microsoft.com/office/drawing/2014/main" id="{6E401768-45FD-471B-B0E2-7E857C5A7A41}"/>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40" name="TextBox 39">
            <a:extLst>
              <a:ext uri="{FF2B5EF4-FFF2-40B4-BE49-F238E27FC236}">
                <a16:creationId xmlns:a16="http://schemas.microsoft.com/office/drawing/2014/main" id="{AB472BD3-CF08-431E-A25D-AA2D532D8624}"/>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2-2</a:t>
            </a:r>
          </a:p>
        </p:txBody>
      </p:sp>
      <p:sp>
        <p:nvSpPr>
          <p:cNvPr id="41" name="TextBox 40">
            <a:extLst>
              <a:ext uri="{FF2B5EF4-FFF2-40B4-BE49-F238E27FC236}">
                <a16:creationId xmlns:a16="http://schemas.microsoft.com/office/drawing/2014/main" id="{2FE36928-7F87-4F5F-80A4-BC9FD94A49D8}"/>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시계열 분석 및 강화 학습</a:t>
            </a:r>
          </a:p>
        </p:txBody>
      </p:sp>
      <p:sp>
        <p:nvSpPr>
          <p:cNvPr id="42" name="TextBox 41">
            <a:extLst>
              <a:ext uri="{FF2B5EF4-FFF2-40B4-BE49-F238E27FC236}">
                <a16:creationId xmlns:a16="http://schemas.microsoft.com/office/drawing/2014/main" id="{A90EF549-FCF3-4C94-82D3-E806C4A24823}"/>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앙상블</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28"/>
          <p:cNvSpPr txBox="1"/>
          <p:nvPr/>
        </p:nvSpPr>
        <p:spPr>
          <a:xfrm>
            <a:off x="876300" y="2071675"/>
            <a:ext cx="47106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34" name="Google Shape;934;p28"/>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35" name="Google Shape;935;p28"/>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31</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36" name="Google Shape;936;p28"/>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937" name="Google Shape;937;p28"/>
          <p:cNvSpPr txBox="1"/>
          <p:nvPr/>
        </p:nvSpPr>
        <p:spPr>
          <a:xfrm>
            <a:off x="5734050" y="2071675"/>
            <a:ext cx="58536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pic>
        <p:nvPicPr>
          <p:cNvPr id="938" name="Google Shape;938;p28"/>
          <p:cNvPicPr preferRelativeResize="0"/>
          <p:nvPr/>
        </p:nvPicPr>
        <p:blipFill rotWithShape="1">
          <a:blip r:embed="rId3">
            <a:alphaModFix/>
          </a:blip>
          <a:srcRect/>
          <a:stretch/>
        </p:blipFill>
        <p:spPr>
          <a:xfrm>
            <a:off x="742400" y="4025788"/>
            <a:ext cx="2394925" cy="5641261"/>
          </a:xfrm>
          <a:prstGeom prst="rect">
            <a:avLst/>
          </a:prstGeom>
          <a:noFill/>
          <a:ln>
            <a:noFill/>
          </a:ln>
        </p:spPr>
      </p:pic>
      <p:pic>
        <p:nvPicPr>
          <p:cNvPr id="939" name="Google Shape;939;p28"/>
          <p:cNvPicPr preferRelativeResize="0"/>
          <p:nvPr/>
        </p:nvPicPr>
        <p:blipFill rotWithShape="1">
          <a:blip r:embed="rId4">
            <a:alphaModFix/>
          </a:blip>
          <a:srcRect/>
          <a:stretch/>
        </p:blipFill>
        <p:spPr>
          <a:xfrm>
            <a:off x="5772152" y="4853517"/>
            <a:ext cx="3871413" cy="1095113"/>
          </a:xfrm>
          <a:prstGeom prst="rect">
            <a:avLst/>
          </a:prstGeom>
          <a:noFill/>
          <a:ln>
            <a:noFill/>
          </a:ln>
        </p:spPr>
      </p:pic>
      <p:sp>
        <p:nvSpPr>
          <p:cNvPr id="940" name="Google Shape;940;p28"/>
          <p:cNvSpPr/>
          <p:nvPr/>
        </p:nvSpPr>
        <p:spPr>
          <a:xfrm>
            <a:off x="7137898" y="6625988"/>
            <a:ext cx="1021500" cy="465300"/>
          </a:xfrm>
          <a:prstGeom prst="downArrow">
            <a:avLst>
              <a:gd name="adj1" fmla="val 50000"/>
              <a:gd name="adj2" fmla="val 62673"/>
            </a:avLst>
          </a:prstGeom>
          <a:solidFill>
            <a:srgbClr val="C050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41" name="Google Shape;941;p28"/>
          <p:cNvSpPr txBox="1"/>
          <p:nvPr/>
        </p:nvSpPr>
        <p:spPr>
          <a:xfrm>
            <a:off x="6379346" y="6071770"/>
            <a:ext cx="2538600" cy="48548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700" b="1" i="0" u="none" strike="noStrike" cap="none">
                <a:solidFill>
                  <a:srgbClr val="C0504D"/>
                </a:solidFill>
                <a:highlight>
                  <a:srgbClr val="FFFFFF"/>
                </a:highlight>
                <a:latin typeface="Noto Sans KR Medium" panose="020B0600000000000000" pitchFamily="34" charset="-127"/>
                <a:ea typeface="Noto Sans KR Medium" panose="020B0600000000000000" pitchFamily="34" charset="-127"/>
                <a:sym typeface="Arial"/>
              </a:rPr>
              <a:t>로그 변환과 차분 진행</a:t>
            </a:r>
            <a:endParaRPr sz="17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pic>
        <p:nvPicPr>
          <p:cNvPr id="942" name="Google Shape;942;p28"/>
          <p:cNvPicPr preferRelativeResize="0"/>
          <p:nvPr/>
        </p:nvPicPr>
        <p:blipFill rotWithShape="1">
          <a:blip r:embed="rId5">
            <a:alphaModFix/>
          </a:blip>
          <a:srcRect/>
          <a:stretch/>
        </p:blipFill>
        <p:spPr>
          <a:xfrm>
            <a:off x="3455900" y="4025795"/>
            <a:ext cx="2269800" cy="5530193"/>
          </a:xfrm>
          <a:prstGeom prst="rect">
            <a:avLst/>
          </a:prstGeom>
          <a:noFill/>
          <a:ln>
            <a:noFill/>
          </a:ln>
        </p:spPr>
      </p:pic>
      <p:pic>
        <p:nvPicPr>
          <p:cNvPr id="943" name="Google Shape;943;p28"/>
          <p:cNvPicPr preferRelativeResize="0"/>
          <p:nvPr/>
        </p:nvPicPr>
        <p:blipFill rotWithShape="1">
          <a:blip r:embed="rId6">
            <a:alphaModFix/>
          </a:blip>
          <a:srcRect r="10442" b="13194"/>
          <a:stretch/>
        </p:blipFill>
        <p:spPr>
          <a:xfrm>
            <a:off x="5831500" y="7436588"/>
            <a:ext cx="3987900" cy="981300"/>
          </a:xfrm>
          <a:prstGeom prst="rect">
            <a:avLst/>
          </a:prstGeom>
          <a:noFill/>
          <a:ln>
            <a:noFill/>
          </a:ln>
        </p:spPr>
      </p:pic>
      <p:sp>
        <p:nvSpPr>
          <p:cNvPr id="944" name="Google Shape;944;p28"/>
          <p:cNvSpPr txBox="1"/>
          <p:nvPr/>
        </p:nvSpPr>
        <p:spPr>
          <a:xfrm>
            <a:off x="11734800" y="2069425"/>
            <a:ext cx="6419700" cy="14553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pic>
        <p:nvPicPr>
          <p:cNvPr id="945" name="Google Shape;945;p28"/>
          <p:cNvPicPr preferRelativeResize="0"/>
          <p:nvPr/>
        </p:nvPicPr>
        <p:blipFill rotWithShape="1">
          <a:blip r:embed="rId7">
            <a:alphaModFix/>
          </a:blip>
          <a:srcRect/>
          <a:stretch/>
        </p:blipFill>
        <p:spPr>
          <a:xfrm>
            <a:off x="9701263" y="4248713"/>
            <a:ext cx="4278554" cy="4519400"/>
          </a:xfrm>
          <a:prstGeom prst="rect">
            <a:avLst/>
          </a:prstGeom>
          <a:noFill/>
          <a:ln>
            <a:noFill/>
          </a:ln>
        </p:spPr>
      </p:pic>
      <p:pic>
        <p:nvPicPr>
          <p:cNvPr id="946" name="Google Shape;946;p28"/>
          <p:cNvPicPr preferRelativeResize="0"/>
          <p:nvPr/>
        </p:nvPicPr>
        <p:blipFill rotWithShape="1">
          <a:blip r:embed="rId8">
            <a:alphaModFix/>
          </a:blip>
          <a:srcRect/>
          <a:stretch/>
        </p:blipFill>
        <p:spPr>
          <a:xfrm>
            <a:off x="13979825" y="4276625"/>
            <a:ext cx="4369251" cy="4519400"/>
          </a:xfrm>
          <a:prstGeom prst="rect">
            <a:avLst/>
          </a:prstGeom>
          <a:noFill/>
          <a:ln>
            <a:noFill/>
          </a:ln>
        </p:spPr>
      </p:pic>
      <p:sp>
        <p:nvSpPr>
          <p:cNvPr id="947" name="Google Shape;947;p28"/>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48" name="Google Shape;948;p28"/>
          <p:cNvSpPr txBox="1"/>
          <p:nvPr/>
        </p:nvSpPr>
        <p:spPr>
          <a:xfrm>
            <a:off x="1263550" y="1113413"/>
            <a:ext cx="864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ARIMA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파라미터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조정</a:t>
            </a:r>
            <a:endParaRPr sz="28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949" name="Google Shape;949;p28"/>
          <p:cNvSpPr txBox="1"/>
          <p:nvPr/>
        </p:nvSpPr>
        <p:spPr>
          <a:xfrm>
            <a:off x="1263550" y="2224363"/>
            <a:ext cx="4191000" cy="11933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데이터의 정상성을 확인하기 위해</a:t>
            </a:r>
            <a:endParaRPr sz="19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 종목별로 </a:t>
            </a:r>
            <a:r>
              <a:rPr lang="en-US"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종가 그래프, ACF그래프, </a:t>
            </a:r>
            <a:endParaRPr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900">
                <a:solidFill>
                  <a:schemeClr val="dk1"/>
                </a:solidFill>
                <a:highlight>
                  <a:srgbClr val="FFE599"/>
                </a:highlight>
                <a:latin typeface="Noto Sans KR Medium" panose="020B0600000000000000" pitchFamily="34" charset="-127"/>
                <a:ea typeface="Noto Sans KR Medium" panose="020B0600000000000000" pitchFamily="34" charset="-127"/>
                <a:cs typeface="Roboto"/>
                <a:sym typeface="Roboto"/>
              </a:rPr>
              <a:t>PACF 그래프</a:t>
            </a: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를 확인 </a:t>
            </a:r>
            <a:endParaRPr sz="21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50" name="Google Shape;950;p28"/>
          <p:cNvSpPr txBox="1"/>
          <p:nvPr/>
        </p:nvSpPr>
        <p:spPr>
          <a:xfrm>
            <a:off x="6044050" y="2392519"/>
            <a:ext cx="5543700" cy="85712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00">
                <a:solidFill>
                  <a:schemeClr val="dk1"/>
                </a:solidFill>
                <a:highlight>
                  <a:srgbClr val="FFE599"/>
                </a:highlight>
                <a:latin typeface="Noto Sans KR Medium" panose="020B0600000000000000" pitchFamily="34" charset="-127"/>
                <a:ea typeface="Noto Sans KR Medium" panose="020B0600000000000000" pitchFamily="34" charset="-127"/>
              </a:rPr>
              <a:t>Augmented Dickey-Fuller Test</a:t>
            </a:r>
            <a:r>
              <a:rPr lang="en-US" sz="1900">
                <a:solidFill>
                  <a:schemeClr val="dk1"/>
                </a:solidFill>
                <a:latin typeface="Noto Sans KR Medium" panose="020B0600000000000000" pitchFamily="34" charset="-127"/>
                <a:ea typeface="Noto Sans KR Medium" panose="020B0600000000000000" pitchFamily="34" charset="-127"/>
              </a:rPr>
              <a:t>를 통해 </a:t>
            </a:r>
            <a:endParaRPr sz="1900">
              <a:solidFill>
                <a:schemeClr val="dk1"/>
              </a:solidFill>
              <a:latin typeface="Noto Sans KR Medium" panose="020B0600000000000000" pitchFamily="34" charset="-127"/>
              <a:ea typeface="Noto Sans KR Medium" panose="020B0600000000000000" pitchFamily="34" charset="-127"/>
            </a:endParaRPr>
          </a:p>
          <a:p>
            <a:pPr marL="0" lvl="0" indent="0" algn="l"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rPr>
              <a:t>적절한 차분 수를 선정하고 시계열 정상성 검정</a:t>
            </a:r>
            <a:endParaRPr>
              <a:latin typeface="Noto Sans KR Medium" panose="020B0600000000000000" pitchFamily="34" charset="-127"/>
              <a:ea typeface="Noto Sans KR Medium" panose="020B0600000000000000" pitchFamily="34" charset="-127"/>
            </a:endParaRPr>
          </a:p>
        </p:txBody>
      </p:sp>
      <p:sp>
        <p:nvSpPr>
          <p:cNvPr id="951" name="Google Shape;951;p28"/>
          <p:cNvSpPr txBox="1"/>
          <p:nvPr/>
        </p:nvSpPr>
        <p:spPr>
          <a:xfrm>
            <a:off x="12020550" y="2224075"/>
            <a:ext cx="6419700" cy="53857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a:solidFill>
                  <a:schemeClr val="dk1"/>
                </a:solidFill>
                <a:latin typeface="Noto Sans KR Medium" panose="020B0600000000000000" pitchFamily="34" charset="-127"/>
                <a:ea typeface="Noto Sans KR Medium" panose="020B0600000000000000" pitchFamily="34" charset="-127"/>
                <a:cs typeface="Roboto"/>
                <a:sym typeface="Roboto"/>
              </a:rPr>
              <a:t>AR, MA 차수를 변경하면서 적절한 모델 선택</a:t>
            </a: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52" name="Google Shape;952;p28"/>
          <p:cNvSpPr txBox="1"/>
          <p:nvPr/>
        </p:nvSpPr>
        <p:spPr>
          <a:xfrm>
            <a:off x="12020550" y="2681700"/>
            <a:ext cx="6667500" cy="78633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700">
                <a:solidFill>
                  <a:schemeClr val="dk1"/>
                </a:solidFill>
                <a:latin typeface="Noto Sans KR Medium" panose="020B0600000000000000" pitchFamily="34" charset="-127"/>
                <a:ea typeface="Noto Sans KR Medium" panose="020B0600000000000000" pitchFamily="34" charset="-127"/>
                <a:cs typeface="Roboto"/>
                <a:sym typeface="Roboto"/>
              </a:rPr>
              <a:t>삼성전자의 경우</a:t>
            </a:r>
            <a:endParaRPr sz="17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l" rtl="0">
              <a:lnSpc>
                <a:spcPct val="115000"/>
              </a:lnSpc>
              <a:spcBef>
                <a:spcPts val="0"/>
              </a:spcBef>
              <a:spcAft>
                <a:spcPts val="0"/>
              </a:spcAft>
              <a:buNone/>
            </a:pPr>
            <a:r>
              <a:rPr lang="en-US" sz="1700">
                <a:solidFill>
                  <a:schemeClr val="dk1"/>
                </a:solidFill>
                <a:latin typeface="Noto Sans KR Medium" panose="020B0600000000000000" pitchFamily="34" charset="-127"/>
                <a:ea typeface="Noto Sans KR Medium" panose="020B0600000000000000" pitchFamily="34" charset="-127"/>
                <a:cs typeface="Roboto"/>
                <a:sym typeface="Roboto"/>
              </a:rPr>
              <a:t>const를 제외한 AR : 2, 차분 : 1, MA : 2일 때 유의한 결과</a:t>
            </a:r>
            <a:endParaRPr>
              <a:latin typeface="Noto Sans KR Medium" panose="020B0600000000000000" pitchFamily="34" charset="-127"/>
              <a:ea typeface="Noto Sans KR Medium" panose="020B0600000000000000" pitchFamily="34" charset="-127"/>
            </a:endParaRPr>
          </a:p>
        </p:txBody>
      </p:sp>
      <p:sp>
        <p:nvSpPr>
          <p:cNvPr id="953" name="Google Shape;953;p28"/>
          <p:cNvSpPr/>
          <p:nvPr/>
        </p:nvSpPr>
        <p:spPr>
          <a:xfrm rot="5400000">
            <a:off x="2740950" y="6408625"/>
            <a:ext cx="981300" cy="237000"/>
          </a:xfrm>
          <a:prstGeom prst="triangle">
            <a:avLst>
              <a:gd name="adj" fmla="val 50000"/>
            </a:avLst>
          </a:prstGeom>
          <a:solidFill>
            <a:srgbClr val="475F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954" name="Google Shape;954;p28"/>
          <p:cNvSpPr/>
          <p:nvPr/>
        </p:nvSpPr>
        <p:spPr>
          <a:xfrm>
            <a:off x="5753100" y="4724400"/>
            <a:ext cx="37911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955" name="Google Shape;955;p28"/>
          <p:cNvSpPr/>
          <p:nvPr/>
        </p:nvSpPr>
        <p:spPr>
          <a:xfrm>
            <a:off x="5753100" y="7379750"/>
            <a:ext cx="37911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29"/>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61" name="Google Shape;961;p29"/>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32</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62" name="Google Shape;962;p29"/>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963" name="Google Shape;963;p29"/>
          <p:cNvPicPr preferRelativeResize="0"/>
          <p:nvPr/>
        </p:nvPicPr>
        <p:blipFill rotWithShape="1">
          <a:blip r:embed="rId3">
            <a:alphaModFix/>
          </a:blip>
          <a:srcRect t="3781"/>
          <a:stretch/>
        </p:blipFill>
        <p:spPr>
          <a:xfrm>
            <a:off x="1584225" y="3804625"/>
            <a:ext cx="4875400" cy="2889025"/>
          </a:xfrm>
          <a:prstGeom prst="rect">
            <a:avLst/>
          </a:prstGeom>
          <a:noFill/>
          <a:ln>
            <a:noFill/>
          </a:ln>
        </p:spPr>
      </p:pic>
      <p:sp>
        <p:nvSpPr>
          <p:cNvPr id="964" name="Google Shape;964;p29"/>
          <p:cNvSpPr txBox="1"/>
          <p:nvPr/>
        </p:nvSpPr>
        <p:spPr>
          <a:xfrm>
            <a:off x="9732025" y="3290275"/>
            <a:ext cx="6169500" cy="520882"/>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1900" b="1" i="1"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구성한 모델을 통해 10일 예측 결과 비교 및 RMSE</a:t>
            </a:r>
            <a:endParaRPr sz="1900" b="1" i="1"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pic>
        <p:nvPicPr>
          <p:cNvPr id="965" name="Google Shape;965;p29"/>
          <p:cNvPicPr preferRelativeResize="0"/>
          <p:nvPr/>
        </p:nvPicPr>
        <p:blipFill rotWithShape="1">
          <a:blip r:embed="rId4">
            <a:alphaModFix/>
          </a:blip>
          <a:srcRect/>
          <a:stretch/>
        </p:blipFill>
        <p:spPr>
          <a:xfrm>
            <a:off x="1639200" y="6693650"/>
            <a:ext cx="4647301" cy="3232175"/>
          </a:xfrm>
          <a:prstGeom prst="rect">
            <a:avLst/>
          </a:prstGeom>
          <a:noFill/>
          <a:ln>
            <a:noFill/>
          </a:ln>
        </p:spPr>
      </p:pic>
      <p:pic>
        <p:nvPicPr>
          <p:cNvPr id="966" name="Google Shape;966;p29"/>
          <p:cNvPicPr preferRelativeResize="0"/>
          <p:nvPr/>
        </p:nvPicPr>
        <p:blipFill rotWithShape="1">
          <a:blip r:embed="rId5">
            <a:alphaModFix/>
          </a:blip>
          <a:srcRect t="2685"/>
          <a:stretch/>
        </p:blipFill>
        <p:spPr>
          <a:xfrm>
            <a:off x="7028800" y="3841550"/>
            <a:ext cx="10572401" cy="5986113"/>
          </a:xfrm>
          <a:prstGeom prst="rect">
            <a:avLst/>
          </a:prstGeom>
          <a:noFill/>
          <a:ln>
            <a:noFill/>
          </a:ln>
        </p:spPr>
      </p:pic>
      <p:pic>
        <p:nvPicPr>
          <p:cNvPr id="967" name="Google Shape;967;p29"/>
          <p:cNvPicPr preferRelativeResize="0"/>
          <p:nvPr/>
        </p:nvPicPr>
        <p:blipFill rotWithShape="1">
          <a:blip r:embed="rId6">
            <a:alphaModFix/>
          </a:blip>
          <a:srcRect/>
          <a:stretch/>
        </p:blipFill>
        <p:spPr>
          <a:xfrm>
            <a:off x="11729350" y="7242250"/>
            <a:ext cx="5502675" cy="1082600"/>
          </a:xfrm>
          <a:prstGeom prst="rect">
            <a:avLst/>
          </a:prstGeom>
          <a:noFill/>
          <a:ln>
            <a:noFill/>
          </a:ln>
        </p:spPr>
      </p:pic>
      <p:sp>
        <p:nvSpPr>
          <p:cNvPr id="968" name="Google Shape;968;p29"/>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70" name="Google Shape;970;p29"/>
          <p:cNvSpPr txBox="1"/>
          <p:nvPr/>
        </p:nvSpPr>
        <p:spPr>
          <a:xfrm>
            <a:off x="4616150" y="2055950"/>
            <a:ext cx="9633300" cy="10059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71" name="Google Shape;971;p29"/>
          <p:cNvSpPr txBox="1"/>
          <p:nvPr/>
        </p:nvSpPr>
        <p:spPr>
          <a:xfrm>
            <a:off x="4741825" y="2159575"/>
            <a:ext cx="927900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마지막 10일을 예측하기 위한 Train, Test 분할 및 학습 진행 결과</a:t>
            </a:r>
            <a:endParaRPr sz="1900">
              <a:solidFill>
                <a:schemeClr val="dk1"/>
              </a:solidFill>
              <a:latin typeface="Noto Sans KR Medium" panose="020B0600000000000000" pitchFamily="34" charset="-127"/>
              <a:ea typeface="Noto Sans KR Medium" panose="020B0600000000000000" pitchFamily="34" charset="-127"/>
              <a:cs typeface="Roboto"/>
              <a:sym typeface="Roboto"/>
            </a:endParaRPr>
          </a:p>
          <a:p>
            <a:pPr marL="0" lvl="0" indent="0" algn="ctr" rtl="0">
              <a:lnSpc>
                <a:spcPct val="115000"/>
              </a:lnSpc>
              <a:spcBef>
                <a:spcPts val="0"/>
              </a:spcBef>
              <a:spcAft>
                <a:spcPts val="0"/>
              </a:spcAft>
              <a:buNone/>
            </a:pPr>
            <a:r>
              <a:rPr lang="en-US" sz="1900">
                <a:solidFill>
                  <a:schemeClr val="dk1"/>
                </a:solidFill>
                <a:latin typeface="Noto Sans KR Medium" panose="020B0600000000000000" pitchFamily="34" charset="-127"/>
                <a:ea typeface="Noto Sans KR Medium" panose="020B0600000000000000" pitchFamily="34" charset="-127"/>
                <a:cs typeface="Roboto"/>
                <a:sym typeface="Roboto"/>
              </a:rPr>
              <a:t>5, 10, 20일 중에 10일 구간이 RMSE가 가장 작음 </a:t>
            </a:r>
            <a:r>
              <a:rPr lang="en-US">
                <a:solidFill>
                  <a:schemeClr val="dk1"/>
                </a:solidFill>
                <a:latin typeface="Noto Sans KR Medium" panose="020B0600000000000000" pitchFamily="34" charset="-127"/>
                <a:ea typeface="Noto Sans KR Medium" panose="020B0600000000000000" pitchFamily="34" charset="-127"/>
                <a:cs typeface="Roboto"/>
                <a:sym typeface="Roboto"/>
              </a:rPr>
              <a:t>( 5일: 약 1100, 20일: 약 2200 )</a:t>
            </a:r>
            <a:endParaRPr>
              <a:solidFill>
                <a:schemeClr val="dk1"/>
              </a:solidFill>
              <a:latin typeface="Noto Sans KR Medium" panose="020B0600000000000000" pitchFamily="34" charset="-127"/>
              <a:ea typeface="Noto Sans KR Medium" panose="020B0600000000000000" pitchFamily="34" charset="-127"/>
              <a:cs typeface="Roboto"/>
              <a:sym typeface="Roboto"/>
            </a:endParaRPr>
          </a:p>
        </p:txBody>
      </p:sp>
      <p:sp>
        <p:nvSpPr>
          <p:cNvPr id="972" name="Google Shape;972;p29"/>
          <p:cNvSpPr/>
          <p:nvPr/>
        </p:nvSpPr>
        <p:spPr>
          <a:xfrm>
            <a:off x="11630025" y="7236050"/>
            <a:ext cx="56019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5" name="Google Shape;948;p28">
            <a:extLst>
              <a:ext uri="{FF2B5EF4-FFF2-40B4-BE49-F238E27FC236}">
                <a16:creationId xmlns:a16="http://schemas.microsoft.com/office/drawing/2014/main" id="{BB4746CE-051B-4892-815C-C286A7135867}"/>
              </a:ext>
            </a:extLst>
          </p:cNvPr>
          <p:cNvSpPr txBox="1"/>
          <p:nvPr/>
        </p:nvSpPr>
        <p:spPr>
          <a:xfrm>
            <a:off x="1263550" y="1113413"/>
            <a:ext cx="86478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시계열</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ARIMA </a:t>
            </a:r>
            <a:r>
              <a:rPr lang="ko-KR" altLang="en-US" sz="25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학습 </a:t>
            </a:r>
            <a:r>
              <a:rPr lang="ko-KR" altLang="en-US" sz="2500" b="1" dirty="0">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sz="29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30"/>
          <p:cNvSpPr/>
          <p:nvPr/>
        </p:nvSpPr>
        <p:spPr>
          <a:xfrm>
            <a:off x="2478875" y="2516546"/>
            <a:ext cx="13373100" cy="1177674"/>
          </a:xfrm>
          <a:prstGeom prst="rect">
            <a:avLst/>
          </a:prstGeom>
          <a:solidFill>
            <a:srgbClr val="DEE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978" name="Google Shape;978;p30"/>
          <p:cNvSpPr/>
          <p:nvPr/>
        </p:nvSpPr>
        <p:spPr>
          <a:xfrm>
            <a:off x="2631150" y="8484200"/>
            <a:ext cx="13373100" cy="1350300"/>
          </a:xfrm>
          <a:prstGeom prst="rect">
            <a:avLst/>
          </a:prstGeom>
          <a:noFill/>
          <a:ln w="28575" cap="flat" cmpd="sng">
            <a:solidFill>
              <a:srgbClr val="83A1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979" name="Google Shape;979;p30"/>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80" name="Google Shape;980;p30"/>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981" name="Google Shape;981;p30"/>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982" name="Google Shape;982;p30"/>
          <p:cNvSpPr txBox="1"/>
          <p:nvPr/>
        </p:nvSpPr>
        <p:spPr>
          <a:xfrm>
            <a:off x="3099038" y="2608760"/>
            <a:ext cx="12227700" cy="538579"/>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000" b="1" dirty="0" err="1">
                <a:solidFill>
                  <a:srgbClr val="1F3864"/>
                </a:solidFill>
                <a:latin typeface="Noto Sans KR Medium" panose="020B0600000000000000" pitchFamily="34" charset="-127"/>
                <a:ea typeface="Noto Sans KR Medium" panose="020B0600000000000000" pitchFamily="34" charset="-127"/>
              </a:rPr>
              <a:t>FB</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Prophet은</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시계열</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데이터의</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트렌드성</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연간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월간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일간</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)을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예측하는</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것에</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초점이</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맞추어져</a:t>
            </a:r>
            <a:r>
              <a:rPr lang="en-US" sz="20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sz="2000" b="1" i="0" u="none" strike="noStrike" cap="none" dirty="0" err="1">
                <a:solidFill>
                  <a:srgbClr val="1F3864"/>
                </a:solidFill>
                <a:latin typeface="Noto Sans KR Medium" panose="020B0600000000000000" pitchFamily="34" charset="-127"/>
                <a:ea typeface="Noto Sans KR Medium" panose="020B0600000000000000" pitchFamily="34" charset="-127"/>
              </a:rPr>
              <a:t>있음</a:t>
            </a:r>
            <a:endParaRPr sz="20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pic>
        <p:nvPicPr>
          <p:cNvPr id="983" name="Google Shape;983;p30"/>
          <p:cNvPicPr preferRelativeResize="0"/>
          <p:nvPr/>
        </p:nvPicPr>
        <p:blipFill rotWithShape="1">
          <a:blip r:embed="rId3">
            <a:alphaModFix/>
          </a:blip>
          <a:srcRect/>
          <a:stretch/>
        </p:blipFill>
        <p:spPr>
          <a:xfrm>
            <a:off x="2052000" y="4321456"/>
            <a:ext cx="6754900" cy="3891450"/>
          </a:xfrm>
          <a:prstGeom prst="rect">
            <a:avLst/>
          </a:prstGeom>
          <a:noFill/>
          <a:ln>
            <a:noFill/>
          </a:ln>
        </p:spPr>
      </p:pic>
      <p:sp>
        <p:nvSpPr>
          <p:cNvPr id="984" name="Google Shape;984;p30"/>
          <p:cNvSpPr txBox="1"/>
          <p:nvPr/>
        </p:nvSpPr>
        <p:spPr>
          <a:xfrm>
            <a:off x="2820575" y="8495725"/>
            <a:ext cx="13373100" cy="1373038"/>
          </a:xfrm>
          <a:prstGeom prst="rect">
            <a:avLst/>
          </a:prstGeom>
          <a:noFill/>
          <a:ln>
            <a:noFill/>
          </a:ln>
        </p:spPr>
        <p:txBody>
          <a:bodyPr spcFirstLastPara="1" wrap="square" lIns="91425" tIns="91425" rIns="91425" bIns="91425" anchor="t" anchorCtr="0">
            <a:spAutoFit/>
          </a:bodyPr>
          <a:lstStyle/>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se</a:t>
            </a:r>
            <a:r>
              <a:rPr lang="en-US" sz="1800" b="1">
                <a:solidFill>
                  <a:srgbClr val="516D76"/>
                </a:solidFill>
                <a:highlight>
                  <a:srgbClr val="FFFFFF"/>
                </a:highlight>
                <a:latin typeface="Noto Sans KR Medium" panose="020B0600000000000000" pitchFamily="34" charset="-127"/>
                <a:ea typeface="Noto Sans KR Medium" panose="020B0600000000000000" pitchFamily="34" charset="-127"/>
              </a:rPr>
              <a:t>o</a:t>
            </a: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sonality_mode: </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연간, 월간, 주간, 일간 등의 트렌드성을 반영하는 것을 의미하는 파라미터</a:t>
            </a:r>
            <a:endParaRPr sz="1800">
              <a:solidFill>
                <a:srgbClr val="516D76"/>
              </a:solidFill>
              <a:highlight>
                <a:srgbClr val="FFFFFF"/>
              </a:highlight>
              <a:latin typeface="Noto Sans KR Medium" panose="020B0600000000000000" pitchFamily="34" charset="-127"/>
              <a:ea typeface="Noto Sans KR Medium" panose="020B0600000000000000" pitchFamily="34" charset="-127"/>
            </a:endParaRPr>
          </a:p>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Additive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는 데이터의 진폭이 일정함을 의미하고, </a:t>
            </a: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Multiplicative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는 데이터의 진폭이 점점 증가하거나 감소하는 것을 뜻함</a:t>
            </a:r>
            <a:endParaRPr sz="1800">
              <a:solidFill>
                <a:srgbClr val="516D76"/>
              </a:solidFill>
              <a:highlight>
                <a:srgbClr val="FFFFFF"/>
              </a:highlight>
              <a:latin typeface="Noto Sans KR Medium" panose="020B0600000000000000" pitchFamily="34" charset="-127"/>
              <a:ea typeface="Noto Sans KR Medium" panose="020B0600000000000000" pitchFamily="34" charset="-127"/>
            </a:endParaRPr>
          </a:p>
          <a:p>
            <a:pPr marL="457200" marR="279400" lvl="0" indent="-342900" algn="l" rtl="0">
              <a:lnSpc>
                <a:spcPct val="142857"/>
              </a:lnSpc>
              <a:spcBef>
                <a:spcPts val="0"/>
              </a:spcBef>
              <a:spcAft>
                <a:spcPts val="0"/>
              </a:spcAft>
              <a:buClr>
                <a:srgbClr val="516D76"/>
              </a:buClr>
              <a:buSzPts val="1800"/>
              <a:buFont typeface="Arial"/>
              <a:buChar char="-"/>
            </a:pPr>
            <a:r>
              <a:rPr lang="en-US" sz="1800" b="1"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rPr>
              <a:t>changepoint_prior_scale:</a:t>
            </a:r>
            <a:r>
              <a:rPr lang="en-US" sz="1800" b="0" i="0" u="none" strike="noStrike" cap="none">
                <a:solidFill>
                  <a:srgbClr val="516D76"/>
                </a:solidFill>
                <a:highlight>
                  <a:srgbClr val="FFFFFF"/>
                </a:highlight>
                <a:latin typeface="Noto Sans KR Medium" panose="020B0600000000000000" pitchFamily="34" charset="-127"/>
                <a:ea typeface="Noto Sans KR Medium" panose="020B0600000000000000" pitchFamily="34" charset="-127"/>
                <a:sym typeface="Arial"/>
              </a:rPr>
              <a:t> 트렌드가 변경되는 문맥을 반영하는 파라미터. 수치가 높을수록 모델은 과적합에 가까워</a:t>
            </a:r>
            <a:r>
              <a:rPr lang="en-US" sz="1800">
                <a:solidFill>
                  <a:srgbClr val="516D76"/>
                </a:solidFill>
                <a:highlight>
                  <a:srgbClr val="FFFFFF"/>
                </a:highlight>
                <a:latin typeface="Noto Sans KR Medium" panose="020B0600000000000000" pitchFamily="34" charset="-127"/>
                <a:ea typeface="Noto Sans KR Medium" panose="020B0600000000000000" pitchFamily="34" charset="-127"/>
              </a:rPr>
              <a:t>짐</a:t>
            </a:r>
            <a:endParaRPr sz="1800" b="0" i="0" u="none" strike="noStrike" cap="none">
              <a:solidFill>
                <a:srgbClr val="516D76"/>
              </a:solidFill>
              <a:latin typeface="Noto Sans KR Medium" panose="020B0600000000000000" pitchFamily="34" charset="-127"/>
              <a:ea typeface="Noto Sans KR Medium" panose="020B0600000000000000" pitchFamily="34" charset="-127"/>
              <a:cs typeface="Roboto"/>
              <a:sym typeface="Roboto"/>
            </a:endParaRPr>
          </a:p>
        </p:txBody>
      </p:sp>
      <p:pic>
        <p:nvPicPr>
          <p:cNvPr id="985" name="Google Shape;985;p30"/>
          <p:cNvPicPr preferRelativeResize="0"/>
          <p:nvPr/>
        </p:nvPicPr>
        <p:blipFill rotWithShape="1">
          <a:blip r:embed="rId4">
            <a:alphaModFix/>
          </a:blip>
          <a:srcRect/>
          <a:stretch/>
        </p:blipFill>
        <p:spPr>
          <a:xfrm>
            <a:off x="9405900" y="4489580"/>
            <a:ext cx="7264466" cy="2094450"/>
          </a:xfrm>
          <a:prstGeom prst="rect">
            <a:avLst/>
          </a:prstGeom>
          <a:noFill/>
          <a:ln>
            <a:noFill/>
          </a:ln>
        </p:spPr>
      </p:pic>
      <p:sp>
        <p:nvSpPr>
          <p:cNvPr id="986" name="Google Shape;986;p30"/>
          <p:cNvSpPr/>
          <p:nvPr/>
        </p:nvSpPr>
        <p:spPr>
          <a:xfrm>
            <a:off x="2668175" y="4321458"/>
            <a:ext cx="5950200" cy="3206400"/>
          </a:xfrm>
          <a:prstGeom prst="ellipse">
            <a:avLst/>
          </a:prstGeom>
          <a:noFill/>
          <a:ln w="28575"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987" name="Google Shape;987;p30"/>
          <p:cNvCxnSpPr>
            <a:stCxn id="986" idx="7"/>
            <a:endCxn id="988" idx="0"/>
          </p:cNvCxnSpPr>
          <p:nvPr/>
        </p:nvCxnSpPr>
        <p:spPr>
          <a:xfrm rot="-5400000">
            <a:off x="11445538" y="622974"/>
            <a:ext cx="469500" cy="7866600"/>
          </a:xfrm>
          <a:prstGeom prst="curvedConnector3">
            <a:avLst>
              <a:gd name="adj1" fmla="val 150734"/>
            </a:avLst>
          </a:prstGeom>
          <a:noFill/>
          <a:ln w="28575" cap="flat" cmpd="sng">
            <a:solidFill>
              <a:srgbClr val="C0504D"/>
            </a:solidFill>
            <a:prstDash val="solid"/>
            <a:round/>
            <a:headEnd type="none" w="sm" len="sm"/>
            <a:tailEnd type="none" w="sm" len="sm"/>
          </a:ln>
        </p:spPr>
      </p:cxnSp>
      <p:sp>
        <p:nvSpPr>
          <p:cNvPr id="988" name="Google Shape;988;p30"/>
          <p:cNvSpPr/>
          <p:nvPr/>
        </p:nvSpPr>
        <p:spPr>
          <a:xfrm>
            <a:off x="14172963" y="4321453"/>
            <a:ext cx="2881200" cy="554100"/>
          </a:xfrm>
          <a:prstGeom prst="ellipse">
            <a:avLst/>
          </a:prstGeom>
          <a:noFill/>
          <a:ln w="28575"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989" name="Google Shape;989;p30"/>
          <p:cNvSpPr/>
          <p:nvPr/>
        </p:nvSpPr>
        <p:spPr>
          <a:xfrm>
            <a:off x="11496675" y="5532706"/>
            <a:ext cx="4355400" cy="554100"/>
          </a:xfrm>
          <a:prstGeom prst="ellipse">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990" name="Google Shape;990;p30"/>
          <p:cNvCxnSpPr>
            <a:stCxn id="989" idx="4"/>
            <a:endCxn id="991" idx="0"/>
          </p:cNvCxnSpPr>
          <p:nvPr/>
        </p:nvCxnSpPr>
        <p:spPr>
          <a:xfrm rot="5400000">
            <a:off x="12912725" y="6530656"/>
            <a:ext cx="1205500" cy="317800"/>
          </a:xfrm>
          <a:prstGeom prst="curvedConnector3">
            <a:avLst>
              <a:gd name="adj1" fmla="val 50000"/>
            </a:avLst>
          </a:prstGeom>
          <a:noFill/>
          <a:ln w="28575" cap="flat" cmpd="sng">
            <a:solidFill>
              <a:srgbClr val="1F3864"/>
            </a:solidFill>
            <a:prstDash val="solid"/>
            <a:round/>
            <a:headEnd type="none" w="sm" len="sm"/>
            <a:tailEnd type="none" w="sm" len="sm"/>
          </a:ln>
        </p:spPr>
      </p:cxnSp>
      <p:sp>
        <p:nvSpPr>
          <p:cNvPr id="991" name="Google Shape;991;p30"/>
          <p:cNvSpPr txBox="1"/>
          <p:nvPr/>
        </p:nvSpPr>
        <p:spPr>
          <a:xfrm>
            <a:off x="8975225" y="7292306"/>
            <a:ext cx="8762700" cy="520882"/>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19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0.5, 0.6, 0.7 로 시행한 결과 0.6 이상이 넘어가면 과적합이 발생 → 0.6으로 선택</a:t>
            </a:r>
            <a:endParaRPr sz="19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992" name="Google Shape;992;p30"/>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0" name="Google Shape;948;p28">
            <a:extLst>
              <a:ext uri="{FF2B5EF4-FFF2-40B4-BE49-F238E27FC236}">
                <a16:creationId xmlns:a16="http://schemas.microsoft.com/office/drawing/2014/main" id="{D0C8899A-BDB2-4C00-82FD-0F62FE3A2103}"/>
              </a:ext>
            </a:extLst>
          </p:cNvPr>
          <p:cNvSpPr txBox="1"/>
          <p:nvPr/>
        </p:nvSpPr>
        <p:spPr>
          <a:xfrm>
            <a:off x="1263549" y="1113413"/>
            <a:ext cx="1280079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모델 선정 이유 및 파라미터 조정</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21" name="Google Shape;260;gf59b30ca06_1_5">
            <a:extLst>
              <a:ext uri="{FF2B5EF4-FFF2-40B4-BE49-F238E27FC236}">
                <a16:creationId xmlns:a16="http://schemas.microsoft.com/office/drawing/2014/main" id="{CA0DA19C-8E9C-491D-AD85-D413A3BAA47E}"/>
              </a:ext>
            </a:extLst>
          </p:cNvPr>
          <p:cNvSpPr/>
          <p:nvPr/>
        </p:nvSpPr>
        <p:spPr>
          <a:xfrm>
            <a:off x="2954420" y="2787551"/>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2" name="Google Shape;261;gf59b30ca06_1_5">
            <a:extLst>
              <a:ext uri="{FF2B5EF4-FFF2-40B4-BE49-F238E27FC236}">
                <a16:creationId xmlns:a16="http://schemas.microsoft.com/office/drawing/2014/main" id="{5ADA9CF0-DAF1-4CCB-AF6F-F058C789537E}"/>
              </a:ext>
            </a:extLst>
          </p:cNvPr>
          <p:cNvSpPr/>
          <p:nvPr/>
        </p:nvSpPr>
        <p:spPr>
          <a:xfrm>
            <a:off x="2954420" y="3269242"/>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4" name="TextBox 23">
            <a:extLst>
              <a:ext uri="{FF2B5EF4-FFF2-40B4-BE49-F238E27FC236}">
                <a16:creationId xmlns:a16="http://schemas.microsoft.com/office/drawing/2014/main" id="{017B5CB0-3FBA-4D9A-9D8F-C176383EE2FE}"/>
              </a:ext>
            </a:extLst>
          </p:cNvPr>
          <p:cNvSpPr txBox="1"/>
          <p:nvPr/>
        </p:nvSpPr>
        <p:spPr>
          <a:xfrm>
            <a:off x="3084020" y="3104677"/>
            <a:ext cx="9506856" cy="419025"/>
          </a:xfrm>
          <a:prstGeom prst="rect">
            <a:avLst/>
          </a:prstGeom>
          <a:noFill/>
        </p:spPr>
        <p:txBody>
          <a:bodyPr wrap="square">
            <a:spAutoFit/>
          </a:bodyPr>
          <a:lstStyle/>
          <a:p>
            <a:pPr marL="101600" marR="0" lvl="0" algn="l" rtl="0">
              <a:lnSpc>
                <a:spcPct val="115000"/>
              </a:lnSpc>
              <a:spcBef>
                <a:spcPts val="0"/>
              </a:spcBef>
              <a:spcAft>
                <a:spcPts val="0"/>
              </a:spcAft>
              <a:buClr>
                <a:srgbClr val="1F3864"/>
              </a:buClr>
              <a:buSzPts val="2000"/>
            </a:pPr>
            <a:r>
              <a:rPr lang="en-US" altLang="ko-KR" sz="2000" b="1" dirty="0" err="1">
                <a:solidFill>
                  <a:srgbClr val="1F3864"/>
                </a:solidFill>
                <a:latin typeface="Noto Sans KR Medium" panose="020B0600000000000000" pitchFamily="34" charset="-127"/>
                <a:ea typeface="Noto Sans KR Medium" panose="020B0600000000000000" pitchFamily="34" charset="-127"/>
              </a:rPr>
              <a:t>FBProphet</a:t>
            </a:r>
            <a:r>
              <a:rPr lang="ko-KR" altLang="en-US" sz="2000" b="1" dirty="0">
                <a:solidFill>
                  <a:srgbClr val="1F3864"/>
                </a:solidFill>
                <a:latin typeface="Noto Sans KR Medium" panose="020B0600000000000000" pitchFamily="34" charset="-127"/>
                <a:ea typeface="Noto Sans KR Medium" panose="020B0600000000000000" pitchFamily="34" charset="-127"/>
              </a:rPr>
              <a:t> 모델을 사용하기 위해 데이터를 </a:t>
            </a:r>
            <a:r>
              <a:rPr lang="en-US" altLang="ko-KR" sz="2000" b="1" dirty="0">
                <a:solidFill>
                  <a:srgbClr val="1F3864"/>
                </a:solidFill>
                <a:latin typeface="Noto Sans KR Medium" panose="020B0600000000000000" pitchFamily="34" charset="-127"/>
                <a:ea typeface="Noto Sans KR Medium" panose="020B0600000000000000" pitchFamily="34" charset="-127"/>
              </a:rPr>
              <a:t>ds - y </a:t>
            </a:r>
            <a:r>
              <a:rPr lang="ko-KR" altLang="en-US" sz="2000" b="1" dirty="0">
                <a:solidFill>
                  <a:srgbClr val="1F3864"/>
                </a:solidFill>
                <a:latin typeface="Noto Sans KR Medium" panose="020B0600000000000000" pitchFamily="34" charset="-127"/>
                <a:ea typeface="Noto Sans KR Medium" panose="020B0600000000000000" pitchFamily="34" charset="-127"/>
              </a:rPr>
              <a:t>형태로 </a:t>
            </a:r>
            <a:r>
              <a:rPr lang="ko-KR" altLang="en-US" sz="2000" b="1" dirty="0" err="1">
                <a:solidFill>
                  <a:srgbClr val="1F3864"/>
                </a:solidFill>
                <a:latin typeface="Noto Sans KR Medium" panose="020B0600000000000000" pitchFamily="34" charset="-127"/>
                <a:ea typeface="Noto Sans KR Medium" panose="020B0600000000000000" pitchFamily="34" charset="-127"/>
              </a:rPr>
              <a:t>전처리</a:t>
            </a:r>
            <a:r>
              <a:rPr lang="ko-KR" altLang="en-US" sz="2000" b="1" dirty="0">
                <a:solidFill>
                  <a:srgbClr val="1F3864"/>
                </a:solidFill>
                <a:latin typeface="Noto Sans KR Medium" panose="020B0600000000000000" pitchFamily="34" charset="-127"/>
                <a:ea typeface="Noto Sans KR Medium" panose="020B0600000000000000" pitchFamily="34" charset="-127"/>
              </a:rPr>
              <a:t> 시행</a:t>
            </a:r>
          </a:p>
        </p:txBody>
      </p:sp>
      <p:sp>
        <p:nvSpPr>
          <p:cNvPr id="25" name="Google Shape;373;p8">
            <a:extLst>
              <a:ext uri="{FF2B5EF4-FFF2-40B4-BE49-F238E27FC236}">
                <a16:creationId xmlns:a16="http://schemas.microsoft.com/office/drawing/2014/main" id="{2B1DEA6A-147E-4C8E-AFB1-57BA519652A7}"/>
              </a:ext>
            </a:extLst>
          </p:cNvPr>
          <p:cNvSpPr txBox="1"/>
          <p:nvPr/>
        </p:nvSpPr>
        <p:spPr>
          <a:xfrm>
            <a:off x="1327374" y="1676856"/>
            <a:ext cx="15451139"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선형 회귀 방법인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ARIMA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모델의 단점을 극복하기 위해서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Additive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모델을 기반한 </a:t>
            </a:r>
            <a:r>
              <a:rPr lang="en-US" altLang="ko-KR" sz="2400" b="1" i="0" u="none" strike="noStrike" cap="none" dirty="0">
                <a:solidFill>
                  <a:schemeClr val="accent2"/>
                </a:solidFill>
                <a:latin typeface="Noto Sans KR Medium" panose="020B0600000000000000" pitchFamily="34" charset="-127"/>
                <a:ea typeface="Noto Sans KR Medium" panose="020B0600000000000000" pitchFamily="34" charset="-127"/>
              </a:rPr>
              <a:t>Prophet </a:t>
            </a:r>
            <a:r>
              <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rPr>
              <a:t>시계열 모델을 사용</a:t>
            </a:r>
            <a:endParaRPr lang="ko-KR" altLang="en-US" sz="2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3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00" name="Google Shape;1000;p3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34</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01" name="Google Shape;1001;p3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02" name="Google Shape;1002;p31"/>
          <p:cNvPicPr preferRelativeResize="0"/>
          <p:nvPr/>
        </p:nvPicPr>
        <p:blipFill rotWithShape="1">
          <a:blip r:embed="rId3">
            <a:alphaModFix/>
          </a:blip>
          <a:srcRect/>
          <a:stretch/>
        </p:blipFill>
        <p:spPr>
          <a:xfrm>
            <a:off x="4105547" y="4709591"/>
            <a:ext cx="7950829" cy="4945083"/>
          </a:xfrm>
          <a:prstGeom prst="rect">
            <a:avLst/>
          </a:prstGeom>
          <a:noFill/>
          <a:ln>
            <a:noFill/>
          </a:ln>
        </p:spPr>
      </p:pic>
      <p:pic>
        <p:nvPicPr>
          <p:cNvPr id="1003" name="Google Shape;1003;p31"/>
          <p:cNvPicPr preferRelativeResize="0"/>
          <p:nvPr/>
        </p:nvPicPr>
        <p:blipFill rotWithShape="1">
          <a:blip r:embed="rId4">
            <a:alphaModFix/>
          </a:blip>
          <a:srcRect/>
          <a:stretch/>
        </p:blipFill>
        <p:spPr>
          <a:xfrm>
            <a:off x="12399375" y="2725775"/>
            <a:ext cx="5138287" cy="6928900"/>
          </a:xfrm>
          <a:prstGeom prst="rect">
            <a:avLst/>
          </a:prstGeom>
          <a:noFill/>
          <a:ln>
            <a:noFill/>
          </a:ln>
        </p:spPr>
      </p:pic>
      <p:pic>
        <p:nvPicPr>
          <p:cNvPr id="1004" name="Google Shape;1004;p31"/>
          <p:cNvPicPr preferRelativeResize="0"/>
          <p:nvPr/>
        </p:nvPicPr>
        <p:blipFill rotWithShape="1">
          <a:blip r:embed="rId5">
            <a:alphaModFix/>
          </a:blip>
          <a:srcRect/>
          <a:stretch/>
        </p:blipFill>
        <p:spPr>
          <a:xfrm>
            <a:off x="949967" y="3041214"/>
            <a:ext cx="5538304" cy="4319196"/>
          </a:xfrm>
          <a:prstGeom prst="rect">
            <a:avLst/>
          </a:prstGeom>
          <a:noFill/>
          <a:ln>
            <a:noFill/>
          </a:ln>
        </p:spPr>
      </p:pic>
      <p:sp>
        <p:nvSpPr>
          <p:cNvPr id="1005" name="Google Shape;1005;p31"/>
          <p:cNvSpPr txBox="1"/>
          <p:nvPr/>
        </p:nvSpPr>
        <p:spPr>
          <a:xfrm>
            <a:off x="1200695" y="2350139"/>
            <a:ext cx="55383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구성한 모델을 통해 10일 예측값 및 신뢰구간</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06" name="Google Shape;1006;p31"/>
          <p:cNvSpPr txBox="1"/>
          <p:nvPr/>
        </p:nvSpPr>
        <p:spPr>
          <a:xfrm>
            <a:off x="14121407" y="2129927"/>
            <a:ext cx="21606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트렌드 곡선</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07" name="Google Shape;1007;p31"/>
          <p:cNvSpPr txBox="1"/>
          <p:nvPr/>
        </p:nvSpPr>
        <p:spPr>
          <a:xfrm>
            <a:off x="7298521" y="4067067"/>
            <a:ext cx="3089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rPr>
              <a:t>모델 적합 결과</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6" name="Google Shape;948;p28">
            <a:extLst>
              <a:ext uri="{FF2B5EF4-FFF2-40B4-BE49-F238E27FC236}">
                <a16:creationId xmlns:a16="http://schemas.microsoft.com/office/drawing/2014/main" id="{B90B2FE0-CBAB-4000-BCE2-652DC96AB88C}"/>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마지막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10일을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예측하기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Train‧Test</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분할</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및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학습</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진행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7" name="Google Shape;992;p30">
            <a:extLst>
              <a:ext uri="{FF2B5EF4-FFF2-40B4-BE49-F238E27FC236}">
                <a16:creationId xmlns:a16="http://schemas.microsoft.com/office/drawing/2014/main" id="{EA90DBD3-A6C6-4D8E-866D-73E12ABBDB2B}"/>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cxnSp>
        <p:nvCxnSpPr>
          <p:cNvPr id="21" name="Google Shape;1040;p33">
            <a:extLst>
              <a:ext uri="{FF2B5EF4-FFF2-40B4-BE49-F238E27FC236}">
                <a16:creationId xmlns:a16="http://schemas.microsoft.com/office/drawing/2014/main" id="{FB3FE2DB-D2AE-46D7-A4E9-574CC9DE5146}"/>
              </a:ext>
            </a:extLst>
          </p:cNvPr>
          <p:cNvCxnSpPr/>
          <p:nvPr/>
        </p:nvCxnSpPr>
        <p:spPr>
          <a:xfrm>
            <a:off x="947293" y="2844474"/>
            <a:ext cx="5504737" cy="0"/>
          </a:xfrm>
          <a:prstGeom prst="straightConnector1">
            <a:avLst/>
          </a:prstGeom>
          <a:noFill/>
          <a:ln w="28575" cap="flat" cmpd="sng">
            <a:solidFill>
              <a:srgbClr val="A69685"/>
            </a:solidFill>
            <a:prstDash val="solid"/>
            <a:round/>
            <a:headEnd type="none" w="med" len="med"/>
            <a:tailEnd type="none" w="med" len="med"/>
          </a:ln>
        </p:spPr>
      </p:cxnSp>
      <p:cxnSp>
        <p:nvCxnSpPr>
          <p:cNvPr id="22" name="Google Shape;1040;p33">
            <a:extLst>
              <a:ext uri="{FF2B5EF4-FFF2-40B4-BE49-F238E27FC236}">
                <a16:creationId xmlns:a16="http://schemas.microsoft.com/office/drawing/2014/main" id="{F81A1444-9BD6-4D9E-91CA-7AED86A6A6A2}"/>
              </a:ext>
            </a:extLst>
          </p:cNvPr>
          <p:cNvCxnSpPr/>
          <p:nvPr/>
        </p:nvCxnSpPr>
        <p:spPr>
          <a:xfrm>
            <a:off x="7042311" y="4527110"/>
            <a:ext cx="2334545" cy="0"/>
          </a:xfrm>
          <a:prstGeom prst="straightConnector1">
            <a:avLst/>
          </a:prstGeom>
          <a:noFill/>
          <a:ln w="28575" cap="flat" cmpd="sng">
            <a:solidFill>
              <a:srgbClr val="A69685"/>
            </a:solidFill>
            <a:prstDash val="solid"/>
            <a:round/>
            <a:headEnd type="none" w="med" len="med"/>
            <a:tailEnd type="none" w="med" len="med"/>
          </a:ln>
        </p:spPr>
      </p:cxnSp>
      <p:cxnSp>
        <p:nvCxnSpPr>
          <p:cNvPr id="23" name="Google Shape;1040;p33">
            <a:extLst>
              <a:ext uri="{FF2B5EF4-FFF2-40B4-BE49-F238E27FC236}">
                <a16:creationId xmlns:a16="http://schemas.microsoft.com/office/drawing/2014/main" id="{63BFD90C-D268-402F-84ED-BA8687BB4050}"/>
              </a:ext>
            </a:extLst>
          </p:cNvPr>
          <p:cNvCxnSpPr/>
          <p:nvPr/>
        </p:nvCxnSpPr>
        <p:spPr>
          <a:xfrm>
            <a:off x="13880879" y="2592396"/>
            <a:ext cx="1929376" cy="0"/>
          </a:xfrm>
          <a:prstGeom prst="straightConnector1">
            <a:avLst/>
          </a:prstGeom>
          <a:noFill/>
          <a:ln w="28575" cap="flat" cmpd="sng">
            <a:solidFill>
              <a:srgbClr val="A69685"/>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3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18" name="Google Shape;1018;p3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35</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19" name="Google Shape;1019;p3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20" name="Google Shape;1020;p32"/>
          <p:cNvPicPr preferRelativeResize="0"/>
          <p:nvPr/>
        </p:nvPicPr>
        <p:blipFill rotWithShape="1">
          <a:blip r:embed="rId3">
            <a:alphaModFix/>
          </a:blip>
          <a:srcRect t="3827"/>
          <a:stretch/>
        </p:blipFill>
        <p:spPr>
          <a:xfrm>
            <a:off x="3640886" y="3653072"/>
            <a:ext cx="11315675" cy="6299587"/>
          </a:xfrm>
          <a:prstGeom prst="rect">
            <a:avLst/>
          </a:prstGeom>
          <a:noFill/>
          <a:ln>
            <a:noFill/>
          </a:ln>
        </p:spPr>
      </p:pic>
      <p:grpSp>
        <p:nvGrpSpPr>
          <p:cNvPr id="1023" name="Google Shape;1023;p32"/>
          <p:cNvGrpSpPr/>
          <p:nvPr/>
        </p:nvGrpSpPr>
        <p:grpSpPr>
          <a:xfrm>
            <a:off x="4917112" y="2210580"/>
            <a:ext cx="8763300" cy="1095000"/>
            <a:chOff x="1438850" y="2394125"/>
            <a:chExt cx="8763300" cy="1095000"/>
          </a:xfrm>
        </p:grpSpPr>
        <p:pic>
          <p:nvPicPr>
            <p:cNvPr id="1024" name="Google Shape;1024;p32"/>
            <p:cNvPicPr preferRelativeResize="0"/>
            <p:nvPr/>
          </p:nvPicPr>
          <p:blipFill rotWithShape="1">
            <a:blip r:embed="rId4">
              <a:alphaModFix/>
            </a:blip>
            <a:srcRect/>
            <a:stretch/>
          </p:blipFill>
          <p:spPr>
            <a:xfrm>
              <a:off x="1438850" y="2454250"/>
              <a:ext cx="8763225" cy="974750"/>
            </a:xfrm>
            <a:prstGeom prst="rect">
              <a:avLst/>
            </a:prstGeom>
            <a:noFill/>
            <a:ln>
              <a:noFill/>
            </a:ln>
          </p:spPr>
        </p:pic>
        <p:sp>
          <p:nvSpPr>
            <p:cNvPr id="1025" name="Google Shape;1025;p32"/>
            <p:cNvSpPr/>
            <p:nvPr/>
          </p:nvSpPr>
          <p:spPr>
            <a:xfrm>
              <a:off x="1438850" y="2394125"/>
              <a:ext cx="8763300" cy="1095000"/>
            </a:xfrm>
            <a:prstGeom prst="rect">
              <a:avLst/>
            </a:prstGeom>
            <a:noFill/>
            <a:ln w="28575" cap="flat" cmpd="sng">
              <a:solidFill>
                <a:srgbClr val="1F3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13" name="Google Shape;948;p28">
            <a:extLst>
              <a:ext uri="{FF2B5EF4-FFF2-40B4-BE49-F238E27FC236}">
                <a16:creationId xmlns:a16="http://schemas.microsoft.com/office/drawing/2014/main" id="{CF2BA74D-4463-4D30-AF00-C213155192C8}"/>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i="0" u="none" strike="noStrike" cap="none" dirty="0" err="1">
                <a:solidFill>
                  <a:srgbClr val="A69685"/>
                </a:solidFill>
                <a:latin typeface="Noto Sans KR Medium" panose="020B0600000000000000" pitchFamily="34" charset="-127"/>
                <a:ea typeface="Noto Sans KR Medium" panose="020B0600000000000000" pitchFamily="34" charset="-127"/>
                <a:sym typeface="Arial"/>
              </a:rPr>
              <a:t>FBProphet</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마지막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10일을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예측하기</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위한</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Train‧Test</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분할</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및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학습</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진행</a:t>
            </a:r>
            <a:r>
              <a:rPr 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i="0" u="none" strike="noStrike" cap="none"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4" name="Google Shape;992;p30">
            <a:extLst>
              <a:ext uri="{FF2B5EF4-FFF2-40B4-BE49-F238E27FC236}">
                <a16:creationId xmlns:a16="http://schemas.microsoft.com/office/drawing/2014/main" id="{96DFD72C-F1B5-4929-B712-5912865514EE}"/>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33"/>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31" name="Google Shape;1031;p33"/>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32" name="Google Shape;1032;p33"/>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1033" name="Google Shape;1033;p33"/>
          <p:cNvPicPr preferRelativeResize="0"/>
          <p:nvPr/>
        </p:nvPicPr>
        <p:blipFill rotWithShape="1">
          <a:blip r:embed="rId3">
            <a:alphaModFix/>
          </a:blip>
          <a:srcRect l="997" r="1201" b="2170"/>
          <a:stretch/>
        </p:blipFill>
        <p:spPr>
          <a:xfrm>
            <a:off x="1371062" y="4562491"/>
            <a:ext cx="7716465" cy="5153568"/>
          </a:xfrm>
          <a:prstGeom prst="rect">
            <a:avLst/>
          </a:prstGeom>
          <a:noFill/>
          <a:ln>
            <a:noFill/>
          </a:ln>
        </p:spPr>
      </p:pic>
      <p:pic>
        <p:nvPicPr>
          <p:cNvPr id="1034" name="Google Shape;1034;p33"/>
          <p:cNvPicPr preferRelativeResize="0"/>
          <p:nvPr/>
        </p:nvPicPr>
        <p:blipFill rotWithShape="1">
          <a:blip r:embed="rId4">
            <a:alphaModFix/>
          </a:blip>
          <a:srcRect/>
          <a:stretch/>
        </p:blipFill>
        <p:spPr>
          <a:xfrm>
            <a:off x="9752384" y="4507988"/>
            <a:ext cx="7716467" cy="5174025"/>
          </a:xfrm>
          <a:prstGeom prst="rect">
            <a:avLst/>
          </a:prstGeom>
          <a:noFill/>
          <a:ln>
            <a:noFill/>
          </a:ln>
        </p:spPr>
      </p:pic>
      <p:sp>
        <p:nvSpPr>
          <p:cNvPr id="1037" name="Google Shape;1037;p33"/>
          <p:cNvSpPr txBox="1"/>
          <p:nvPr/>
        </p:nvSpPr>
        <p:spPr>
          <a:xfrm>
            <a:off x="1726415" y="2262183"/>
            <a:ext cx="12227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2000" b="1" dirty="0" err="1">
                <a:solidFill>
                  <a:srgbClr val="1F3864"/>
                </a:solidFill>
                <a:latin typeface="Noto Sans KR Medium" panose="020B0600000000000000" pitchFamily="34" charset="-127"/>
                <a:ea typeface="Noto Sans KR Medium" panose="020B0600000000000000" pitchFamily="34" charset="-127"/>
              </a:rPr>
              <a:t>확인</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결과</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재무지표를</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포함한</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데이터가</a:t>
            </a:r>
            <a:r>
              <a:rPr lang="en-US" sz="2000" b="1" dirty="0">
                <a:solidFill>
                  <a:srgbClr val="1F3864"/>
                </a:solidFill>
                <a:latin typeface="Noto Sans KR Medium" panose="020B0600000000000000" pitchFamily="34" charset="-127"/>
                <a:ea typeface="Noto Sans KR Medium" panose="020B0600000000000000" pitchFamily="34" charset="-127"/>
              </a:rPr>
              <a:t> 더 </a:t>
            </a:r>
            <a:r>
              <a:rPr lang="en-US" sz="2000" b="1" dirty="0" err="1">
                <a:solidFill>
                  <a:srgbClr val="1F3864"/>
                </a:solidFill>
                <a:latin typeface="Noto Sans KR Medium" panose="020B0600000000000000" pitchFamily="34" charset="-127"/>
                <a:ea typeface="Noto Sans KR Medium" panose="020B0600000000000000" pitchFamily="34" charset="-127"/>
              </a:rPr>
              <a:t>정밀하게</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예측하는</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것으로</a:t>
            </a:r>
            <a:r>
              <a:rPr lang="en-US" sz="2000" b="1" dirty="0">
                <a:solidFill>
                  <a:srgbClr val="1F3864"/>
                </a:solidFill>
                <a:latin typeface="Noto Sans KR Medium" panose="020B0600000000000000" pitchFamily="34" charset="-127"/>
                <a:ea typeface="Noto Sans KR Medium" panose="020B0600000000000000" pitchFamily="34" charset="-127"/>
              </a:rPr>
              <a:t> </a:t>
            </a:r>
            <a:r>
              <a:rPr lang="en-US" sz="2000" b="1" dirty="0" err="1">
                <a:solidFill>
                  <a:srgbClr val="1F3864"/>
                </a:solidFill>
                <a:latin typeface="Noto Sans KR Medium" panose="020B0600000000000000" pitchFamily="34" charset="-127"/>
                <a:ea typeface="Noto Sans KR Medium" panose="020B0600000000000000" pitchFamily="34" charset="-127"/>
              </a:rPr>
              <a:t>보임</a:t>
            </a:r>
            <a:endParaRPr sz="2000" b="1" dirty="0">
              <a:solidFill>
                <a:srgbClr val="1F3864"/>
              </a:solidFill>
              <a:latin typeface="Noto Sans KR Medium" panose="020B0600000000000000" pitchFamily="34" charset="-127"/>
              <a:ea typeface="Noto Sans KR Medium" panose="020B0600000000000000" pitchFamily="34" charset="-127"/>
            </a:endParaRPr>
          </a:p>
        </p:txBody>
      </p:sp>
      <p:sp>
        <p:nvSpPr>
          <p:cNvPr id="1039" name="Google Shape;1039;p33"/>
          <p:cNvSpPr txBox="1"/>
          <p:nvPr/>
        </p:nvSpPr>
        <p:spPr>
          <a:xfrm>
            <a:off x="4131325" y="3867975"/>
            <a:ext cx="21360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a:solidFill>
                  <a:srgbClr val="4B6972"/>
                </a:solidFill>
                <a:latin typeface="Noto Sans KR Medium" panose="020B0600000000000000" pitchFamily="34" charset="-127"/>
                <a:ea typeface="Noto Sans KR Medium" panose="020B0600000000000000" pitchFamily="34" charset="-127"/>
                <a:cs typeface="Roboto"/>
                <a:sym typeface="Roboto"/>
              </a:rPr>
              <a:t>주식 정보 LSTM</a:t>
            </a:r>
            <a:endParaRPr sz="2000" b="1" i="0" u="none" strike="noStrike" cap="none">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cxnSp>
        <p:nvCxnSpPr>
          <p:cNvPr id="1040" name="Google Shape;1040;p33"/>
          <p:cNvCxnSpPr/>
          <p:nvPr/>
        </p:nvCxnSpPr>
        <p:spPr>
          <a:xfrm>
            <a:off x="3905250" y="4379625"/>
            <a:ext cx="2568000" cy="0"/>
          </a:xfrm>
          <a:prstGeom prst="straightConnector1">
            <a:avLst/>
          </a:prstGeom>
          <a:noFill/>
          <a:ln w="28575" cap="flat" cmpd="sng">
            <a:solidFill>
              <a:srgbClr val="A69685"/>
            </a:solidFill>
            <a:prstDash val="solid"/>
            <a:round/>
            <a:headEnd type="none" w="med" len="med"/>
            <a:tailEnd type="none" w="med" len="med"/>
          </a:ln>
        </p:spPr>
      </p:cxnSp>
      <p:sp>
        <p:nvSpPr>
          <p:cNvPr id="1041" name="Google Shape;1041;p33"/>
          <p:cNvSpPr txBox="1"/>
          <p:nvPr/>
        </p:nvSpPr>
        <p:spPr>
          <a:xfrm>
            <a:off x="11849100" y="3829875"/>
            <a:ext cx="38313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2000" b="1">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rPr>
              <a:t>주식 정보 + 재무지표 LSTM</a:t>
            </a:r>
            <a:endParaRPr sz="2000" b="1" i="0" u="none" strike="noStrike" cap="none">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cxnSp>
        <p:nvCxnSpPr>
          <p:cNvPr id="1042" name="Google Shape;1042;p33"/>
          <p:cNvCxnSpPr/>
          <p:nvPr/>
        </p:nvCxnSpPr>
        <p:spPr>
          <a:xfrm>
            <a:off x="11791950" y="4379625"/>
            <a:ext cx="3958800" cy="0"/>
          </a:xfrm>
          <a:prstGeom prst="straightConnector1">
            <a:avLst/>
          </a:prstGeom>
          <a:noFill/>
          <a:ln w="28575" cap="flat" cmpd="sng">
            <a:solidFill>
              <a:srgbClr val="A69685"/>
            </a:solidFill>
            <a:prstDash val="solid"/>
            <a:round/>
            <a:headEnd type="none" w="med" len="med"/>
            <a:tailEnd type="none" w="med" len="med"/>
          </a:ln>
        </p:spPr>
      </p:cxnSp>
      <p:sp>
        <p:nvSpPr>
          <p:cNvPr id="15" name="Google Shape;948;p28">
            <a:extLst>
              <a:ext uri="{FF2B5EF4-FFF2-40B4-BE49-F238E27FC236}">
                <a16:creationId xmlns:a16="http://schemas.microsoft.com/office/drawing/2014/main" id="{381B45FB-82C4-4FF0-951D-C7850B1666B4}"/>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dirty="0">
                <a:solidFill>
                  <a:srgbClr val="A69685"/>
                </a:solidFill>
                <a:latin typeface="Noto Sans KR Medium" panose="020B0600000000000000" pitchFamily="34" charset="-127"/>
                <a:ea typeface="Noto Sans KR Medium" panose="020B0600000000000000" pitchFamily="34" charset="-127"/>
              </a:rPr>
              <a:t>LSTM</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sym typeface="Arial"/>
            </a:endParaRPr>
          </a:p>
        </p:txBody>
      </p:sp>
      <p:sp>
        <p:nvSpPr>
          <p:cNvPr id="16" name="Google Shape;992;p30">
            <a:extLst>
              <a:ext uri="{FF2B5EF4-FFF2-40B4-BE49-F238E27FC236}">
                <a16:creationId xmlns:a16="http://schemas.microsoft.com/office/drawing/2014/main" id="{548A6930-D067-488A-9C02-13B98F62F58A}"/>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7" name="Google Shape;373;p8">
            <a:extLst>
              <a:ext uri="{FF2B5EF4-FFF2-40B4-BE49-F238E27FC236}">
                <a16:creationId xmlns:a16="http://schemas.microsoft.com/office/drawing/2014/main" id="{A3560937-361A-434E-8F74-BCCED21F3F91}"/>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400" b="1" dirty="0">
                <a:solidFill>
                  <a:srgbClr val="C0504D"/>
                </a:solidFill>
                <a:latin typeface="Noto Sans KR Medium" panose="020B0600000000000000" pitchFamily="34" charset="-127"/>
                <a:ea typeface="Noto Sans KR Medium" panose="020B0600000000000000" pitchFamily="34" charset="-127"/>
                <a:cs typeface="Nanum Gothic"/>
                <a:sym typeface="Nanum Gothic"/>
              </a:rPr>
              <a:t>날짜 기반으로 종가만 예측하는 모델과 재무지표를 포함한 데이터로 종가를 예측하는 모델을 시행 해보고 결과를 비교</a:t>
            </a:r>
            <a:endParaRPr lang="ko-KR" altLang="en-US" sz="2400" b="1" dirty="0">
              <a:solidFill>
                <a:srgbClr val="C0504D"/>
              </a:solidFill>
              <a:latin typeface="Noto Sans KR Medium" panose="020B0600000000000000" pitchFamily="34" charset="-127"/>
              <a:ea typeface="Noto Sans KR Medium" panose="020B0600000000000000" pitchFamily="34" charset="-127"/>
            </a:endParaRPr>
          </a:p>
        </p:txBody>
      </p:sp>
      <p:sp>
        <p:nvSpPr>
          <p:cNvPr id="18" name="Google Shape;1037;p33">
            <a:extLst>
              <a:ext uri="{FF2B5EF4-FFF2-40B4-BE49-F238E27FC236}">
                <a16:creationId xmlns:a16="http://schemas.microsoft.com/office/drawing/2014/main" id="{3AE90EAE-674B-4822-805C-2BD8EDACF6D1}"/>
              </a:ext>
            </a:extLst>
          </p:cNvPr>
          <p:cNvSpPr txBox="1"/>
          <p:nvPr/>
        </p:nvSpPr>
        <p:spPr>
          <a:xfrm>
            <a:off x="1543650" y="2718767"/>
            <a:ext cx="12227700" cy="892522"/>
          </a:xfrm>
          <a:prstGeom prst="rect">
            <a:avLst/>
          </a:prstGeom>
          <a:noFill/>
          <a:ln>
            <a:noFill/>
          </a:ln>
        </p:spPr>
        <p:txBody>
          <a:bodyPr spcFirstLastPara="1" wrap="square" lIns="91425" tIns="91425" rIns="91425" bIns="91425" anchor="t" anchorCtr="0">
            <a:spAutoFit/>
          </a:bodyPr>
          <a:lstStyle/>
          <a:p>
            <a:pPr marL="914400" marR="0" lvl="0" indent="-355600" algn="l" rtl="0">
              <a:lnSpc>
                <a:spcPct val="115000"/>
              </a:lnSpc>
              <a:spcBef>
                <a:spcPts val="0"/>
              </a:spcBef>
              <a:spcAft>
                <a:spcPts val="0"/>
              </a:spcAft>
              <a:buSzPts val="2000"/>
              <a:buChar char="●"/>
            </a:pPr>
            <a:r>
              <a:rPr lang="en-US" sz="2000" b="1" dirty="0">
                <a:solidFill>
                  <a:srgbClr val="1F3864"/>
                </a:solidFill>
                <a:latin typeface="Noto Sans KR Medium" panose="020B0600000000000000" pitchFamily="34" charset="-127"/>
                <a:ea typeface="Noto Sans KR Medium" panose="020B0600000000000000" pitchFamily="34" charset="-127"/>
              </a:rPr>
              <a:t>window size </a:t>
            </a:r>
            <a:r>
              <a:rPr lang="en-US" sz="2000" dirty="0">
                <a:solidFill>
                  <a:schemeClr val="dk1"/>
                </a:solidFill>
                <a:latin typeface="Noto Sans KR Medium" panose="020B0600000000000000" pitchFamily="34" charset="-127"/>
                <a:ea typeface="Noto Sans KR Medium" panose="020B0600000000000000" pitchFamily="34" charset="-127"/>
                <a:cs typeface="Roboto"/>
                <a:sym typeface="Roboto"/>
              </a:rPr>
              <a:t>⇒</a:t>
            </a:r>
            <a:r>
              <a:rPr lang="en-US" sz="2000" b="1" dirty="0">
                <a:solidFill>
                  <a:srgbClr val="1F3864"/>
                </a:solidFill>
                <a:latin typeface="Noto Sans KR Medium" panose="020B0600000000000000" pitchFamily="34" charset="-127"/>
                <a:ea typeface="Noto Sans KR Medium" panose="020B0600000000000000" pitchFamily="34" charset="-127"/>
              </a:rPr>
              <a:t> 10일 </a:t>
            </a:r>
            <a:r>
              <a:rPr lang="en-US" sz="2000" b="1" dirty="0" err="1">
                <a:solidFill>
                  <a:srgbClr val="1F3864"/>
                </a:solidFill>
                <a:latin typeface="Noto Sans KR Medium" panose="020B0600000000000000" pitchFamily="34" charset="-127"/>
                <a:ea typeface="Noto Sans KR Medium" panose="020B0600000000000000" pitchFamily="34" charset="-127"/>
              </a:rPr>
              <a:t>기준으로</a:t>
            </a:r>
            <a:r>
              <a:rPr lang="en-US" sz="2000" b="1" dirty="0">
                <a:solidFill>
                  <a:srgbClr val="1F3864"/>
                </a:solidFill>
                <a:latin typeface="Noto Sans KR Medium" panose="020B0600000000000000" pitchFamily="34" charset="-127"/>
                <a:ea typeface="Noto Sans KR Medium" panose="020B0600000000000000" pitchFamily="34" charset="-127"/>
              </a:rPr>
              <a:t> shift </a:t>
            </a:r>
            <a:r>
              <a:rPr lang="en-US" sz="2000" b="1" dirty="0" err="1">
                <a:solidFill>
                  <a:srgbClr val="1F3864"/>
                </a:solidFill>
                <a:latin typeface="Noto Sans KR Medium" panose="020B0600000000000000" pitchFamily="34" charset="-127"/>
                <a:ea typeface="Noto Sans KR Medium" panose="020B0600000000000000" pitchFamily="34" charset="-127"/>
              </a:rPr>
              <a:t>진행</a:t>
            </a:r>
            <a:endParaRPr sz="2000" b="1" dirty="0">
              <a:solidFill>
                <a:srgbClr val="1F3864"/>
              </a:solidFill>
              <a:latin typeface="Noto Sans KR Medium" panose="020B0600000000000000" pitchFamily="34" charset="-127"/>
              <a:ea typeface="Noto Sans KR Medium" panose="020B0600000000000000" pitchFamily="34" charset="-127"/>
            </a:endParaRPr>
          </a:p>
          <a:p>
            <a:pPr marL="914400" marR="0" lvl="0" indent="-355600" algn="l" rtl="0">
              <a:lnSpc>
                <a:spcPct val="115000"/>
              </a:lnSpc>
              <a:spcBef>
                <a:spcPts val="0"/>
              </a:spcBef>
              <a:spcAft>
                <a:spcPts val="0"/>
              </a:spcAft>
              <a:buClr>
                <a:srgbClr val="1F3864"/>
              </a:buClr>
              <a:buSzPts val="2000"/>
              <a:buChar char="●"/>
            </a:pPr>
            <a:r>
              <a:rPr lang="en-US" sz="2000" b="1" dirty="0">
                <a:solidFill>
                  <a:srgbClr val="1F3864"/>
                </a:solidFill>
                <a:latin typeface="Noto Sans KR Medium" panose="020B0600000000000000" pitchFamily="34" charset="-127"/>
                <a:ea typeface="Noto Sans KR Medium" panose="020B0600000000000000" pitchFamily="34" charset="-127"/>
              </a:rPr>
              <a:t>feature = 12개(</a:t>
            </a:r>
            <a:r>
              <a:rPr lang="en-US" sz="2000" b="1" dirty="0" err="1">
                <a:solidFill>
                  <a:srgbClr val="1F3864"/>
                </a:solidFill>
                <a:latin typeface="Noto Sans KR Medium" panose="020B0600000000000000" pitchFamily="34" charset="-127"/>
                <a:ea typeface="Noto Sans KR Medium" panose="020B0600000000000000" pitchFamily="34" charset="-127"/>
              </a:rPr>
              <a:t>주식정보</a:t>
            </a:r>
            <a:r>
              <a:rPr lang="en-US" sz="2000" b="1" dirty="0">
                <a:solidFill>
                  <a:srgbClr val="1F3864"/>
                </a:solidFill>
                <a:latin typeface="Noto Sans KR Medium" panose="020B0600000000000000" pitchFamily="34" charset="-127"/>
                <a:ea typeface="Noto Sans KR Medium" panose="020B0600000000000000" pitchFamily="34" charset="-127"/>
              </a:rPr>
              <a:t> + </a:t>
            </a:r>
            <a:r>
              <a:rPr lang="en-US" sz="2000" b="1" dirty="0" err="1">
                <a:solidFill>
                  <a:srgbClr val="1F3864"/>
                </a:solidFill>
                <a:latin typeface="Noto Sans KR Medium" panose="020B0600000000000000" pitchFamily="34" charset="-127"/>
                <a:ea typeface="Noto Sans KR Medium" panose="020B0600000000000000" pitchFamily="34" charset="-127"/>
              </a:rPr>
              <a:t>재무지표</a:t>
            </a:r>
            <a:r>
              <a:rPr lang="en-US" sz="2000" b="1" dirty="0">
                <a:solidFill>
                  <a:srgbClr val="1F3864"/>
                </a:solidFill>
                <a:latin typeface="Noto Sans KR Medium" panose="020B0600000000000000" pitchFamily="34" charset="-127"/>
                <a:ea typeface="Noto Sans KR Medium" panose="020B0600000000000000" pitchFamily="34" charset="-127"/>
              </a:rPr>
              <a:t>) * 10일 = 120개</a:t>
            </a:r>
            <a:endParaRPr sz="20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1047" name="Google Shape;1047;gf5d93c4d0e_6_172"/>
          <p:cNvPicPr preferRelativeResize="0"/>
          <p:nvPr/>
        </p:nvPicPr>
        <p:blipFill rotWithShape="1">
          <a:blip r:embed="rId3">
            <a:alphaModFix/>
          </a:blip>
          <a:srcRect t="40242" b="42488"/>
          <a:stretch/>
        </p:blipFill>
        <p:spPr>
          <a:xfrm>
            <a:off x="10734987" y="9500900"/>
            <a:ext cx="5186200" cy="552450"/>
          </a:xfrm>
          <a:prstGeom prst="rect">
            <a:avLst/>
          </a:prstGeom>
          <a:noFill/>
          <a:ln>
            <a:noFill/>
          </a:ln>
        </p:spPr>
      </p:pic>
      <p:pic>
        <p:nvPicPr>
          <p:cNvPr id="1048" name="Google Shape;1048;gf5d93c4d0e_6_172"/>
          <p:cNvPicPr preferRelativeResize="0"/>
          <p:nvPr/>
        </p:nvPicPr>
        <p:blipFill rotWithShape="1">
          <a:blip r:embed="rId3">
            <a:alphaModFix/>
          </a:blip>
          <a:srcRect t="19672" r="42075" b="65687"/>
          <a:stretch/>
        </p:blipFill>
        <p:spPr>
          <a:xfrm>
            <a:off x="3145625" y="5872775"/>
            <a:ext cx="3004000" cy="468325"/>
          </a:xfrm>
          <a:prstGeom prst="rect">
            <a:avLst/>
          </a:prstGeom>
          <a:noFill/>
          <a:ln>
            <a:noFill/>
          </a:ln>
        </p:spPr>
      </p:pic>
      <p:pic>
        <p:nvPicPr>
          <p:cNvPr id="1049" name="Google Shape;1049;gf5d93c4d0e_6_172"/>
          <p:cNvPicPr preferRelativeResize="0"/>
          <p:nvPr/>
        </p:nvPicPr>
        <p:blipFill rotWithShape="1">
          <a:blip r:embed="rId3">
            <a:alphaModFix/>
          </a:blip>
          <a:srcRect t="60282" r="24749" b="25077"/>
          <a:stretch/>
        </p:blipFill>
        <p:spPr>
          <a:xfrm>
            <a:off x="7785550" y="5849575"/>
            <a:ext cx="3902750" cy="468325"/>
          </a:xfrm>
          <a:prstGeom prst="rect">
            <a:avLst/>
          </a:prstGeom>
          <a:noFill/>
          <a:ln>
            <a:noFill/>
          </a:ln>
        </p:spPr>
      </p:pic>
      <p:sp>
        <p:nvSpPr>
          <p:cNvPr id="1050" name="Google Shape;1050;gf5d93c4d0e_6_17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51" name="Google Shape;1051;gf5d93c4d0e_6_17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52" name="Google Shape;1052;gf5d93c4d0e_6_17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53" name="Google Shape;1053;gf5d93c4d0e_6_172"/>
          <p:cNvPicPr preferRelativeResize="0"/>
          <p:nvPr/>
        </p:nvPicPr>
        <p:blipFill rotWithShape="1">
          <a:blip r:embed="rId4">
            <a:alphaModFix/>
          </a:blip>
          <a:srcRect/>
          <a:stretch/>
        </p:blipFill>
        <p:spPr>
          <a:xfrm>
            <a:off x="9856800" y="6376225"/>
            <a:ext cx="4823624" cy="3214931"/>
          </a:xfrm>
          <a:prstGeom prst="rect">
            <a:avLst/>
          </a:prstGeom>
          <a:noFill/>
          <a:ln>
            <a:noFill/>
          </a:ln>
        </p:spPr>
      </p:pic>
      <p:pic>
        <p:nvPicPr>
          <p:cNvPr id="1054" name="Google Shape;1054;gf5d93c4d0e_6_172"/>
          <p:cNvPicPr preferRelativeResize="0"/>
          <p:nvPr/>
        </p:nvPicPr>
        <p:blipFill rotWithShape="1">
          <a:blip r:embed="rId5">
            <a:alphaModFix/>
          </a:blip>
          <a:srcRect t="4834"/>
          <a:stretch/>
        </p:blipFill>
        <p:spPr>
          <a:xfrm>
            <a:off x="12101425" y="2710488"/>
            <a:ext cx="4979175" cy="3109130"/>
          </a:xfrm>
          <a:prstGeom prst="rect">
            <a:avLst/>
          </a:prstGeom>
          <a:noFill/>
          <a:ln>
            <a:noFill/>
          </a:ln>
        </p:spPr>
      </p:pic>
      <p:pic>
        <p:nvPicPr>
          <p:cNvPr id="1055" name="Google Shape;1055;gf5d93c4d0e_6_172"/>
          <p:cNvPicPr preferRelativeResize="0"/>
          <p:nvPr/>
        </p:nvPicPr>
        <p:blipFill rotWithShape="1">
          <a:blip r:embed="rId6">
            <a:alphaModFix/>
          </a:blip>
          <a:srcRect/>
          <a:stretch/>
        </p:blipFill>
        <p:spPr>
          <a:xfrm>
            <a:off x="1696375" y="2726700"/>
            <a:ext cx="4979175" cy="3302238"/>
          </a:xfrm>
          <a:prstGeom prst="rect">
            <a:avLst/>
          </a:prstGeom>
          <a:noFill/>
          <a:ln>
            <a:noFill/>
          </a:ln>
        </p:spPr>
      </p:pic>
      <p:pic>
        <p:nvPicPr>
          <p:cNvPr id="1056" name="Google Shape;1056;gf5d93c4d0e_6_172"/>
          <p:cNvPicPr preferRelativeResize="0"/>
          <p:nvPr/>
        </p:nvPicPr>
        <p:blipFill rotWithShape="1">
          <a:blip r:embed="rId7">
            <a:alphaModFix/>
          </a:blip>
          <a:srcRect/>
          <a:stretch/>
        </p:blipFill>
        <p:spPr>
          <a:xfrm>
            <a:off x="6827950" y="2620925"/>
            <a:ext cx="5107275" cy="3372873"/>
          </a:xfrm>
          <a:prstGeom prst="rect">
            <a:avLst/>
          </a:prstGeom>
          <a:noFill/>
          <a:ln>
            <a:noFill/>
          </a:ln>
        </p:spPr>
      </p:pic>
      <p:pic>
        <p:nvPicPr>
          <p:cNvPr id="1057" name="Google Shape;1057;gf5d93c4d0e_6_172"/>
          <p:cNvPicPr preferRelativeResize="0"/>
          <p:nvPr/>
        </p:nvPicPr>
        <p:blipFill rotWithShape="1">
          <a:blip r:embed="rId8">
            <a:alphaModFix/>
          </a:blip>
          <a:srcRect/>
          <a:stretch/>
        </p:blipFill>
        <p:spPr>
          <a:xfrm>
            <a:off x="3732050" y="6449400"/>
            <a:ext cx="5186200" cy="3111946"/>
          </a:xfrm>
          <a:prstGeom prst="rect">
            <a:avLst/>
          </a:prstGeom>
          <a:noFill/>
          <a:ln>
            <a:noFill/>
          </a:ln>
        </p:spPr>
      </p:pic>
      <p:pic>
        <p:nvPicPr>
          <p:cNvPr id="1060" name="Google Shape;1060;gf5d93c4d0e_6_172"/>
          <p:cNvPicPr preferRelativeResize="0"/>
          <p:nvPr/>
        </p:nvPicPr>
        <p:blipFill>
          <a:blip r:embed="rId9">
            <a:alphaModFix/>
          </a:blip>
          <a:stretch>
            <a:fillRect/>
          </a:stretch>
        </p:blipFill>
        <p:spPr>
          <a:xfrm>
            <a:off x="4612475" y="9620388"/>
            <a:ext cx="3902750" cy="468325"/>
          </a:xfrm>
          <a:prstGeom prst="rect">
            <a:avLst/>
          </a:prstGeom>
          <a:noFill/>
          <a:ln>
            <a:noFill/>
          </a:ln>
        </p:spPr>
      </p:pic>
      <p:pic>
        <p:nvPicPr>
          <p:cNvPr id="1061" name="Google Shape;1061;gf5d93c4d0e_6_172"/>
          <p:cNvPicPr preferRelativeResize="0"/>
          <p:nvPr/>
        </p:nvPicPr>
        <p:blipFill rotWithShape="1">
          <a:blip r:embed="rId3">
            <a:alphaModFix/>
          </a:blip>
          <a:srcRect r="30357" b="82730"/>
          <a:stretch/>
        </p:blipFill>
        <p:spPr>
          <a:xfrm>
            <a:off x="13019425" y="5807514"/>
            <a:ext cx="3611725" cy="552450"/>
          </a:xfrm>
          <a:prstGeom prst="rect">
            <a:avLst/>
          </a:prstGeom>
          <a:noFill/>
          <a:ln>
            <a:noFill/>
          </a:ln>
        </p:spPr>
      </p:pic>
      <p:sp>
        <p:nvSpPr>
          <p:cNvPr id="18" name="Google Shape;1037;p33">
            <a:extLst>
              <a:ext uri="{FF2B5EF4-FFF2-40B4-BE49-F238E27FC236}">
                <a16:creationId xmlns:a16="http://schemas.microsoft.com/office/drawing/2014/main" id="{250A727F-0D82-48A4-9E55-762D853F4341}"/>
              </a:ext>
            </a:extLst>
          </p:cNvPr>
          <p:cNvSpPr txBox="1"/>
          <p:nvPr/>
        </p:nvSpPr>
        <p:spPr>
          <a:xfrm>
            <a:off x="1726415" y="1971897"/>
            <a:ext cx="12227700" cy="892522"/>
          </a:xfrm>
          <a:prstGeom prst="rect">
            <a:avLst/>
          </a:prstGeom>
          <a:noFill/>
          <a:ln>
            <a:noFill/>
          </a:ln>
        </p:spPr>
        <p:txBody>
          <a:bodyPr spcFirstLastPara="1" wrap="square" lIns="91425" tIns="91425" rIns="91425" bIns="91425" anchor="t" anchorCtr="0">
            <a:spAutoFit/>
          </a:bodyPr>
          <a:lstStyle/>
          <a:p>
            <a:pPr>
              <a:lnSpc>
                <a:spcPct val="115000"/>
              </a:lnSpc>
            </a:pP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산점도가</a:t>
            </a: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 선형에 가까울수록 예측 정확도 높음 → </a:t>
            </a:r>
            <a:r>
              <a:rPr lang="en-US" altLang="ko-KR" sz="2000" b="1" dirty="0">
                <a:solidFill>
                  <a:srgbClr val="1F3864"/>
                </a:solidFill>
                <a:latin typeface="Noto Sans KR Medium" panose="020B0600000000000000" pitchFamily="34" charset="-127"/>
                <a:ea typeface="Noto Sans KR Medium" panose="020B0600000000000000" pitchFamily="34" charset="-127"/>
                <a:sym typeface="Roboto"/>
              </a:rPr>
              <a:t>x :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실제값</a:t>
            </a:r>
            <a:r>
              <a:rPr lang="en-US" altLang="ko-KR" sz="2000" b="1" dirty="0">
                <a:solidFill>
                  <a:srgbClr val="1F3864"/>
                </a:solidFill>
                <a:latin typeface="Noto Sans KR Medium" panose="020B0600000000000000" pitchFamily="34" charset="-127"/>
                <a:ea typeface="Noto Sans KR Medium" panose="020B0600000000000000" pitchFamily="34" charset="-127"/>
                <a:sym typeface="Roboto"/>
              </a:rPr>
              <a:t>, y :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예측값</a:t>
            </a:r>
            <a:endParaRPr lang="ko-KR" altLang="en-US" sz="2000" b="1" dirty="0">
              <a:solidFill>
                <a:srgbClr val="1F3864"/>
              </a:solidFill>
              <a:latin typeface="Noto Sans KR Medium" panose="020B0600000000000000" pitchFamily="34" charset="-127"/>
              <a:ea typeface="Noto Sans KR Medium" panose="020B0600000000000000" pitchFamily="34" charset="-127"/>
            </a:endParaRPr>
          </a:p>
          <a:p>
            <a:pPr marL="0" marR="0" lvl="0" indent="0" algn="l" rtl="0">
              <a:lnSpc>
                <a:spcPct val="115000"/>
              </a:lnSpc>
              <a:spcBef>
                <a:spcPts val="0"/>
              </a:spcBef>
              <a:spcAft>
                <a:spcPts val="0"/>
              </a:spcAft>
              <a:buNone/>
            </a:pPr>
            <a:endParaRPr lang="ko-KR" altLang="en-US" sz="2000" b="1" dirty="0">
              <a:solidFill>
                <a:srgbClr val="1F3864"/>
              </a:solidFill>
              <a:latin typeface="Noto Sans KR Medium" panose="020B0600000000000000" pitchFamily="34" charset="-127"/>
              <a:ea typeface="Noto Sans KR Medium" panose="020B0600000000000000" pitchFamily="34" charset="-127"/>
            </a:endParaRPr>
          </a:p>
        </p:txBody>
      </p:sp>
      <p:sp>
        <p:nvSpPr>
          <p:cNvPr id="20" name="Google Shape;992;p30">
            <a:extLst>
              <a:ext uri="{FF2B5EF4-FFF2-40B4-BE49-F238E27FC236}">
                <a16:creationId xmlns:a16="http://schemas.microsoft.com/office/drawing/2014/main" id="{B20E54A7-8610-48DC-AB42-28ECA57A910F}"/>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2" name="Google Shape;948;p28">
            <a:extLst>
              <a:ext uri="{FF2B5EF4-FFF2-40B4-BE49-F238E27FC236}">
                <a16:creationId xmlns:a16="http://schemas.microsoft.com/office/drawing/2014/main" id="{F5E2FFE2-D209-465B-8D6E-F6BD61C25E23}"/>
              </a:ext>
            </a:extLst>
          </p:cNvPr>
          <p:cNvSpPr txBox="1"/>
          <p:nvPr/>
        </p:nvSpPr>
        <p:spPr>
          <a:xfrm>
            <a:off x="1263549" y="1113413"/>
            <a:ext cx="14277376" cy="646290"/>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시계열 분석 </a:t>
            </a:r>
            <a:r>
              <a:rPr lang="en-US" altLang="ko-KR" sz="3200" b="1" dirty="0">
                <a:solidFill>
                  <a:srgbClr val="A69685"/>
                </a:solidFill>
                <a:latin typeface="Noto Sans KR Medium" panose="020B0600000000000000" pitchFamily="34" charset="-127"/>
                <a:ea typeface="Noto Sans KR Medium" panose="020B0600000000000000" pitchFamily="34" charset="-127"/>
              </a:rPr>
              <a:t>LSTM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재무정보를 추가한 데이터로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5</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개의 업종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LSTM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실행 후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RMSE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결과 및 </a:t>
            </a:r>
            <a:r>
              <a:rPr lang="ko-KR" alt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산점도</a:t>
            </a:r>
            <a:r>
              <a:rPr lang="ko-KR" altLang="en-US" sz="36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 </a:t>
            </a:r>
            <a:endParaRPr lang="ko-KR" altLang="en-US" sz="2400" b="1" i="0" u="none" strike="noStrike" cap="none" dirty="0">
              <a:solidFill>
                <a:schemeClr val="accent2"/>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35"/>
          <p:cNvSpPr txBox="1"/>
          <p:nvPr/>
        </p:nvSpPr>
        <p:spPr>
          <a:xfrm>
            <a:off x="10745225" y="2691500"/>
            <a:ext cx="6418800" cy="3224400"/>
          </a:xfrm>
          <a:prstGeom prst="rect">
            <a:avLst/>
          </a:prstGeom>
          <a:solidFill>
            <a:schemeClr val="lt2"/>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900"/>
              <a:buFont typeface="Arial"/>
              <a:buNone/>
            </a:pPr>
            <a:endParaRPr sz="21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68" name="Google Shape;1068;p3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69" name="Google Shape;1069;p3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70" name="Google Shape;1070;p3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pic>
        <p:nvPicPr>
          <p:cNvPr id="1071" name="Google Shape;1071;p35"/>
          <p:cNvPicPr preferRelativeResize="0"/>
          <p:nvPr/>
        </p:nvPicPr>
        <p:blipFill rotWithShape="1">
          <a:blip r:embed="rId3">
            <a:alphaModFix/>
          </a:blip>
          <a:srcRect t="1894" r="6164" b="7030"/>
          <a:stretch/>
        </p:blipFill>
        <p:spPr>
          <a:xfrm>
            <a:off x="10745225" y="7062579"/>
            <a:ext cx="6553200" cy="1963959"/>
          </a:xfrm>
          <a:prstGeom prst="rect">
            <a:avLst/>
          </a:prstGeom>
          <a:noFill/>
          <a:ln>
            <a:noFill/>
          </a:ln>
        </p:spPr>
      </p:pic>
      <p:pic>
        <p:nvPicPr>
          <p:cNvPr id="1072" name="Google Shape;1072;p35"/>
          <p:cNvPicPr preferRelativeResize="0"/>
          <p:nvPr/>
        </p:nvPicPr>
        <p:blipFill rotWithShape="1">
          <a:blip r:embed="rId4">
            <a:alphaModFix/>
          </a:blip>
          <a:srcRect/>
          <a:stretch/>
        </p:blipFill>
        <p:spPr>
          <a:xfrm>
            <a:off x="1465225" y="2691508"/>
            <a:ext cx="8794226" cy="6494867"/>
          </a:xfrm>
          <a:prstGeom prst="rect">
            <a:avLst/>
          </a:prstGeom>
          <a:noFill/>
          <a:ln>
            <a:noFill/>
          </a:ln>
        </p:spPr>
      </p:pic>
      <p:sp>
        <p:nvSpPr>
          <p:cNvPr id="1073" name="Google Shape;1073;p35"/>
          <p:cNvSpPr txBox="1"/>
          <p:nvPr/>
        </p:nvSpPr>
        <p:spPr>
          <a:xfrm>
            <a:off x="11756225" y="3326325"/>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Train : 0.8 , Test : 0.2</a:t>
            </a:r>
            <a:endParaRPr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76" name="Google Shape;1076;p35"/>
          <p:cNvSpPr txBox="1"/>
          <p:nvPr/>
        </p:nvSpPr>
        <p:spPr>
          <a:xfrm>
            <a:off x="11930221" y="6364350"/>
            <a:ext cx="4218423"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900"/>
              <a:buFont typeface="Arial"/>
              <a:buNone/>
            </a:pP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layer_summary</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 (layer </a:t>
            </a: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정보</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a:t>
            </a:r>
            <a:endParaRPr sz="2000" b="1" dirty="0">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cxnSp>
        <p:nvCxnSpPr>
          <p:cNvPr id="1077" name="Google Shape;1077;p35"/>
          <p:cNvCxnSpPr/>
          <p:nvPr/>
        </p:nvCxnSpPr>
        <p:spPr>
          <a:xfrm>
            <a:off x="11890775" y="6856950"/>
            <a:ext cx="3978000" cy="0"/>
          </a:xfrm>
          <a:prstGeom prst="straightConnector1">
            <a:avLst/>
          </a:prstGeom>
          <a:noFill/>
          <a:ln w="28575" cap="flat" cmpd="sng">
            <a:solidFill>
              <a:srgbClr val="A69685"/>
            </a:solidFill>
            <a:prstDash val="solid"/>
            <a:round/>
            <a:headEnd type="none" w="med" len="med"/>
            <a:tailEnd type="none" w="med" len="med"/>
          </a:ln>
        </p:spPr>
      </p:cxnSp>
      <p:sp>
        <p:nvSpPr>
          <p:cNvPr id="1078" name="Google Shape;1078;p35"/>
          <p:cNvSpPr txBox="1"/>
          <p:nvPr/>
        </p:nvSpPr>
        <p:spPr>
          <a:xfrm>
            <a:off x="11756225" y="4401900"/>
            <a:ext cx="3883800" cy="1246465"/>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1 : 매수 시점(상승 예측) </a:t>
            </a:r>
            <a:endParaRPr sz="2000">
              <a:latin typeface="Noto Sans KR Medium" panose="020B0600000000000000" pitchFamily="34" charset="-127"/>
              <a:ea typeface="Noto Sans KR Medium" panose="020B0600000000000000" pitchFamily="34" charset="-127"/>
              <a:cs typeface="Roboto"/>
              <a:sym typeface="Roboto"/>
            </a:endParaRPr>
          </a:p>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2 : 매도 시점(하락 예측) </a:t>
            </a:r>
            <a:endParaRPr sz="2000">
              <a:latin typeface="Noto Sans KR Medium" panose="020B0600000000000000" pitchFamily="34" charset="-127"/>
              <a:ea typeface="Noto Sans KR Medium" panose="020B0600000000000000" pitchFamily="34" charset="-127"/>
              <a:cs typeface="Roboto"/>
              <a:sym typeface="Roboto"/>
            </a:endParaRPr>
          </a:p>
          <a:p>
            <a:pPr marL="457200" marR="0" lvl="0" indent="-355600" algn="l" rtl="0">
              <a:lnSpc>
                <a:spcPct val="115000"/>
              </a:lnSpc>
              <a:spcBef>
                <a:spcPts val="0"/>
              </a:spcBef>
              <a:spcAft>
                <a:spcPts val="0"/>
              </a:spcAft>
              <a:buClr>
                <a:srgbClr val="000000"/>
              </a:buClr>
              <a:buSzPts val="2000"/>
              <a:buFont typeface="Roboto"/>
              <a:buChar char="-"/>
            </a:pPr>
            <a:r>
              <a:rPr lang="en-US"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rPr>
              <a:t>0 : 유지(보합 예측) </a:t>
            </a:r>
            <a:endParaRPr sz="2000" b="0" i="0" u="none" strike="noStrike" cap="none">
              <a:solidFill>
                <a:srgbClr val="000000"/>
              </a:solidFill>
              <a:latin typeface="Noto Sans KR Medium" panose="020B0600000000000000" pitchFamily="34" charset="-127"/>
              <a:ea typeface="Noto Sans KR Medium" panose="020B0600000000000000" pitchFamily="34" charset="-127"/>
              <a:cs typeface="Roboto"/>
              <a:sym typeface="Roboto"/>
            </a:endParaRPr>
          </a:p>
        </p:txBody>
      </p:sp>
      <p:sp>
        <p:nvSpPr>
          <p:cNvPr id="1079" name="Google Shape;1079;p35"/>
          <p:cNvSpPr txBox="1"/>
          <p:nvPr/>
        </p:nvSpPr>
        <p:spPr>
          <a:xfrm>
            <a:off x="11070425" y="2945325"/>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1F3864"/>
              </a:buClr>
              <a:buSzPts val="2000"/>
              <a:buFont typeface="Roboto"/>
              <a:buChar char="●"/>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데이터 분할</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080" name="Google Shape;1080;p35"/>
          <p:cNvSpPr txBox="1"/>
          <p:nvPr/>
        </p:nvSpPr>
        <p:spPr>
          <a:xfrm>
            <a:off x="11070425" y="3944700"/>
            <a:ext cx="3883800" cy="538579"/>
          </a:xfrm>
          <a:prstGeom prst="rect">
            <a:avLst/>
          </a:prstGeom>
          <a:noFill/>
          <a:ln>
            <a:noFill/>
          </a:ln>
        </p:spPr>
        <p:txBody>
          <a:bodyPr spcFirstLastPara="1" wrap="square" lIns="91425" tIns="91425" rIns="91425" bIns="91425" anchor="t" anchorCtr="0">
            <a:spAutoFit/>
          </a:bodyPr>
          <a:lstStyle/>
          <a:p>
            <a:pPr marL="457200" marR="0" lvl="0" indent="-355600" algn="l" rtl="0">
              <a:lnSpc>
                <a:spcPct val="115000"/>
              </a:lnSpc>
              <a:spcBef>
                <a:spcPts val="0"/>
              </a:spcBef>
              <a:spcAft>
                <a:spcPts val="0"/>
              </a:spcAft>
              <a:buClr>
                <a:srgbClr val="1F3864"/>
              </a:buClr>
              <a:buSzPts val="2000"/>
              <a:buFont typeface="Roboto"/>
              <a:buChar char="●"/>
            </a:pPr>
            <a:r>
              <a:rPr lang="en-US" sz="2000" b="1">
                <a:solidFill>
                  <a:srgbClr val="1F3864"/>
                </a:solidFill>
                <a:latin typeface="Noto Sans KR Medium" panose="020B0600000000000000" pitchFamily="34" charset="-127"/>
                <a:ea typeface="Noto Sans KR Medium" panose="020B0600000000000000" pitchFamily="34" charset="-127"/>
                <a:cs typeface="Roboto"/>
                <a:sym typeface="Roboto"/>
              </a:rPr>
              <a:t>클래스 라벨링</a:t>
            </a:r>
            <a:endParaRPr sz="2000" b="1" i="0" u="none" strike="noStrike" cap="none">
              <a:solidFill>
                <a:srgbClr val="1F3864"/>
              </a:solidFill>
              <a:latin typeface="Noto Sans KR Medium" panose="020B0600000000000000" pitchFamily="34" charset="-127"/>
              <a:ea typeface="Noto Sans KR Medium" panose="020B0600000000000000" pitchFamily="34" charset="-127"/>
              <a:cs typeface="Roboto"/>
              <a:sym typeface="Roboto"/>
            </a:endParaRPr>
          </a:p>
        </p:txBody>
      </p:sp>
      <p:sp>
        <p:nvSpPr>
          <p:cNvPr id="16" name="Google Shape;948;p28">
            <a:extLst>
              <a:ext uri="{FF2B5EF4-FFF2-40B4-BE49-F238E27FC236}">
                <a16:creationId xmlns:a16="http://schemas.microsoft.com/office/drawing/2014/main" id="{A2E844EF-D713-4841-8B72-136C27F30F03}"/>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강화 학습</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altLang="ko-KR" sz="3200" b="1" dirty="0">
                <a:solidFill>
                  <a:srgbClr val="A69685"/>
                </a:solidFill>
                <a:latin typeface="Noto Sans KR Medium" panose="020B0600000000000000" pitchFamily="34" charset="-127"/>
                <a:ea typeface="Noto Sans KR Medium" panose="020B0600000000000000" pitchFamily="34" charset="-127"/>
              </a:rPr>
              <a:t>RL </a:t>
            </a:r>
            <a:r>
              <a:rPr lang="en-US" altLang="ko-KR" sz="2400" b="1" dirty="0">
                <a:solidFill>
                  <a:srgbClr val="C0504D"/>
                </a:solidFill>
                <a:latin typeface="Noto Sans KR Medium" panose="020B0600000000000000" pitchFamily="34" charset="-127"/>
                <a:ea typeface="Noto Sans KR Medium" panose="020B0600000000000000" pitchFamily="34" charset="-127"/>
                <a:cs typeface="Roboto"/>
                <a:sym typeface="Roboto"/>
              </a:rPr>
              <a:t>Train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 </a:t>
            </a:r>
            <a:r>
              <a:rPr lang="en-US" altLang="ko-KR" sz="2400" b="1" dirty="0">
                <a:solidFill>
                  <a:srgbClr val="C0504D"/>
                </a:solidFill>
                <a:latin typeface="Noto Sans KR Medium" panose="020B0600000000000000" pitchFamily="34" charset="-127"/>
                <a:ea typeface="Noto Sans KR Medium" panose="020B0600000000000000" pitchFamily="34" charset="-127"/>
                <a:cs typeface="Roboto"/>
                <a:sym typeface="Roboto"/>
              </a:rPr>
              <a:t>Test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데이터 분할 및 학습 진행</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992;p30">
            <a:extLst>
              <a:ext uri="{FF2B5EF4-FFF2-40B4-BE49-F238E27FC236}">
                <a16:creationId xmlns:a16="http://schemas.microsoft.com/office/drawing/2014/main" id="{452A0ACF-DE43-4383-99A1-38026707B19F}"/>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gf5d93c4d0e_6_20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086" name="Google Shape;1086;gf5d93c4d0e_6_204"/>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39</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087" name="Google Shape;1087;gf5d93c4d0e_6_20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088" name="Google Shape;1088;gf5d93c4d0e_6_204"/>
          <p:cNvPicPr preferRelativeResize="0"/>
          <p:nvPr/>
        </p:nvPicPr>
        <p:blipFill rotWithShape="1">
          <a:blip r:embed="rId3">
            <a:alphaModFix/>
          </a:blip>
          <a:srcRect l="4743"/>
          <a:stretch/>
        </p:blipFill>
        <p:spPr>
          <a:xfrm>
            <a:off x="9711301" y="2643955"/>
            <a:ext cx="7909849" cy="3753005"/>
          </a:xfrm>
          <a:prstGeom prst="rect">
            <a:avLst/>
          </a:prstGeom>
          <a:noFill/>
          <a:ln>
            <a:noFill/>
          </a:ln>
        </p:spPr>
      </p:pic>
      <p:pic>
        <p:nvPicPr>
          <p:cNvPr id="1089" name="Google Shape;1089;gf5d93c4d0e_6_204"/>
          <p:cNvPicPr preferRelativeResize="0"/>
          <p:nvPr/>
        </p:nvPicPr>
        <p:blipFill rotWithShape="1">
          <a:blip r:embed="rId4">
            <a:alphaModFix/>
          </a:blip>
          <a:srcRect l="895" r="737"/>
          <a:stretch/>
        </p:blipFill>
        <p:spPr>
          <a:xfrm>
            <a:off x="1395475" y="2622663"/>
            <a:ext cx="8102342" cy="3862999"/>
          </a:xfrm>
          <a:prstGeom prst="rect">
            <a:avLst/>
          </a:prstGeom>
          <a:noFill/>
          <a:ln>
            <a:noFill/>
          </a:ln>
        </p:spPr>
      </p:pic>
      <p:pic>
        <p:nvPicPr>
          <p:cNvPr id="1090" name="Google Shape;1090;gf5d93c4d0e_6_204"/>
          <p:cNvPicPr preferRelativeResize="0"/>
          <p:nvPr/>
        </p:nvPicPr>
        <p:blipFill rotWithShape="1">
          <a:blip r:embed="rId5">
            <a:alphaModFix/>
          </a:blip>
          <a:srcRect/>
          <a:stretch/>
        </p:blipFill>
        <p:spPr>
          <a:xfrm>
            <a:off x="4621525" y="6921588"/>
            <a:ext cx="4118700" cy="2943075"/>
          </a:xfrm>
          <a:prstGeom prst="rect">
            <a:avLst/>
          </a:prstGeom>
          <a:noFill/>
          <a:ln>
            <a:noFill/>
          </a:ln>
        </p:spPr>
      </p:pic>
      <p:pic>
        <p:nvPicPr>
          <p:cNvPr id="1091" name="Google Shape;1091;gf5d93c4d0e_6_204"/>
          <p:cNvPicPr preferRelativeResize="0"/>
          <p:nvPr/>
        </p:nvPicPr>
        <p:blipFill rotWithShape="1">
          <a:blip r:embed="rId6">
            <a:alphaModFix/>
          </a:blip>
          <a:srcRect/>
          <a:stretch/>
        </p:blipFill>
        <p:spPr>
          <a:xfrm>
            <a:off x="10397275" y="7805588"/>
            <a:ext cx="6553200" cy="1175070"/>
          </a:xfrm>
          <a:prstGeom prst="rect">
            <a:avLst/>
          </a:prstGeom>
          <a:noFill/>
          <a:ln>
            <a:noFill/>
          </a:ln>
        </p:spPr>
      </p:pic>
      <p:sp>
        <p:nvSpPr>
          <p:cNvPr id="1092" name="Google Shape;1092;gf5d93c4d0e_6_204"/>
          <p:cNvSpPr/>
          <p:nvPr/>
        </p:nvSpPr>
        <p:spPr>
          <a:xfrm>
            <a:off x="10169725" y="7459975"/>
            <a:ext cx="6891600" cy="1790100"/>
          </a:xfrm>
          <a:prstGeom prst="ellipse">
            <a:avLst/>
          </a:prstGeom>
          <a:noFill/>
          <a:ln w="19050" cap="flat" cmpd="sng">
            <a:solidFill>
              <a:srgbClr val="C050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093" name="Google Shape;1093;gf5d93c4d0e_6_204"/>
          <p:cNvCxnSpPr>
            <a:endCxn id="1092" idx="2"/>
          </p:cNvCxnSpPr>
          <p:nvPr/>
        </p:nvCxnSpPr>
        <p:spPr>
          <a:xfrm>
            <a:off x="8564725" y="8354425"/>
            <a:ext cx="1605000" cy="600"/>
          </a:xfrm>
          <a:prstGeom prst="curvedConnector3">
            <a:avLst>
              <a:gd name="adj1" fmla="val 50000"/>
            </a:avLst>
          </a:prstGeom>
          <a:noFill/>
          <a:ln w="28575" cap="flat" cmpd="sng">
            <a:solidFill>
              <a:srgbClr val="C0504D"/>
            </a:solidFill>
            <a:prstDash val="solid"/>
            <a:round/>
            <a:headEnd type="none" w="sm" len="sm"/>
            <a:tailEnd type="triangle" w="sm" len="sm"/>
          </a:ln>
        </p:spPr>
      </p:cxnSp>
      <p:sp>
        <p:nvSpPr>
          <p:cNvPr id="1097" name="Google Shape;1097;gf5d93c4d0e_6_204"/>
          <p:cNvSpPr txBox="1"/>
          <p:nvPr/>
        </p:nvSpPr>
        <p:spPr>
          <a:xfrm>
            <a:off x="2005075" y="7958000"/>
            <a:ext cx="22485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900"/>
              <a:buFont typeface="Arial"/>
              <a:buNone/>
            </a:pPr>
            <a:r>
              <a:rPr lang="en-US" sz="2000" b="1">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rPr>
              <a:t>종목별 정확도</a:t>
            </a:r>
            <a:endParaRPr sz="2000" b="1" i="0" u="none" strike="noStrike" cap="none">
              <a:solidFill>
                <a:srgbClr val="4B6972"/>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cxnSp>
        <p:nvCxnSpPr>
          <p:cNvPr id="1098" name="Google Shape;1098;gf5d93c4d0e_6_204"/>
          <p:cNvCxnSpPr/>
          <p:nvPr/>
        </p:nvCxnSpPr>
        <p:spPr>
          <a:xfrm>
            <a:off x="1973575" y="8494425"/>
            <a:ext cx="2347200" cy="0"/>
          </a:xfrm>
          <a:prstGeom prst="straightConnector1">
            <a:avLst/>
          </a:prstGeom>
          <a:noFill/>
          <a:ln w="28575" cap="flat" cmpd="sng">
            <a:solidFill>
              <a:srgbClr val="4B6972"/>
            </a:solidFill>
            <a:prstDash val="solid"/>
            <a:round/>
            <a:headEnd type="none" w="med" len="med"/>
            <a:tailEnd type="none" w="med" len="med"/>
          </a:ln>
        </p:spPr>
      </p:cxnSp>
      <p:sp>
        <p:nvSpPr>
          <p:cNvPr id="16" name="Google Shape;948;p28">
            <a:extLst>
              <a:ext uri="{FF2B5EF4-FFF2-40B4-BE49-F238E27FC236}">
                <a16:creationId xmlns:a16="http://schemas.microsoft.com/office/drawing/2014/main" id="{35C48EA8-3E19-400E-8137-51B8DBA5B558}"/>
              </a:ext>
            </a:extLst>
          </p:cNvPr>
          <p:cNvSpPr txBox="1"/>
          <p:nvPr/>
        </p:nvSpPr>
        <p:spPr>
          <a:xfrm>
            <a:off x="1263549" y="1113413"/>
            <a:ext cx="14277376"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강화 학습</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altLang="ko-KR" sz="3200" b="1" dirty="0">
                <a:solidFill>
                  <a:srgbClr val="A69685"/>
                </a:solidFill>
                <a:latin typeface="Noto Sans KR Medium" panose="020B0600000000000000" pitchFamily="34" charset="-127"/>
                <a:ea typeface="Noto Sans KR Medium" panose="020B0600000000000000" pitchFamily="34" charset="-127"/>
              </a:rPr>
              <a:t>RL </a:t>
            </a:r>
            <a:r>
              <a:rPr lang="ko-KR" altLang="en-US" sz="2400" b="1" dirty="0">
                <a:solidFill>
                  <a:srgbClr val="C0504D"/>
                </a:solidFill>
                <a:latin typeface="Noto Sans KR Medium" panose="020B0600000000000000" pitchFamily="34" charset="-127"/>
                <a:ea typeface="Noto Sans KR Medium" panose="020B0600000000000000" pitchFamily="34" charset="-127"/>
                <a:cs typeface="Roboto"/>
                <a:sym typeface="Roboto"/>
              </a:rPr>
              <a:t>학습 진행 후 결과 확인</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7" name="Google Shape;992;p30">
            <a:extLst>
              <a:ext uri="{FF2B5EF4-FFF2-40B4-BE49-F238E27FC236}">
                <a16:creationId xmlns:a16="http://schemas.microsoft.com/office/drawing/2014/main" id="{9BC65B85-2ADF-4615-80F7-3D9B0DC8168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212D50"/>
                </a:solidFill>
                <a:latin typeface="Noto Sans KR Medium" panose="020B0600000000000000" pitchFamily="34" charset="-127"/>
                <a:ea typeface="Noto Sans KR Medium" panose="020B0600000000000000" pitchFamily="34" charset="-127"/>
                <a:sym typeface="Arial"/>
              </a:rPr>
              <a:t>2-2. 데이터 분석</a:t>
            </a:r>
            <a:endParaRPr sz="40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Google Shape;373;p8">
            <a:extLst>
              <a:ext uri="{FF2B5EF4-FFF2-40B4-BE49-F238E27FC236}">
                <a16:creationId xmlns:a16="http://schemas.microsoft.com/office/drawing/2014/main" id="{CE43E594-72B1-4BFF-9450-6587C39A7A13}"/>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셀트리온 종목을 제외한 나머지 </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4</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가지 종목은 재무정보를 포함한 결과의 정확도가 더 높게 나옴</a:t>
            </a:r>
            <a:endParaRPr lang="ko-KR" altLang="en-US" sz="2400" b="1" dirty="0">
              <a:solidFill>
                <a:srgbClr val="C0504D"/>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93"/>
        <p:cNvGrpSpPr/>
        <p:nvPr/>
      </p:nvGrpSpPr>
      <p:grpSpPr>
        <a:xfrm>
          <a:off x="0" y="0"/>
          <a:ext cx="0" cy="0"/>
          <a:chOff x="0" y="0"/>
          <a:chExt cx="0" cy="0"/>
        </a:xfrm>
      </p:grpSpPr>
      <p:pic>
        <p:nvPicPr>
          <p:cNvPr id="194" name="Google Shape;194;p4"/>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95" name="Google Shape;195;p4"/>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96" name="Google Shape;196;p4"/>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97" name="Google Shape;197;p4"/>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98" name="Google Shape;198;p4"/>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99" name="Google Shape;199;p4"/>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200" name="Google Shape;200;p4"/>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201" name="Google Shape;201;p4"/>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202" name="Google Shape;202;p4"/>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203" name="Google Shape;203;p4"/>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204" name="Google Shape;204;p4"/>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205" name="Google Shape;205;p4"/>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206" name="Google Shape;206;p4"/>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07" name="Google Shape;207;p4"/>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208" name="Google Shape;208;p4"/>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프로젝트</a:t>
            </a:r>
            <a:r>
              <a:rPr 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개요</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10" name="Google Shape;210;p4"/>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14" name="Google Shape;214;p4"/>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15" name="Google Shape;215;p4"/>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24" name="Google Shape;110;p1">
            <a:extLst>
              <a:ext uri="{FF2B5EF4-FFF2-40B4-BE49-F238E27FC236}">
                <a16:creationId xmlns:a16="http://schemas.microsoft.com/office/drawing/2014/main" id="{658AB60C-ADCE-4672-B6F0-764B60E4A2A3}"/>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5" name="Google Shape;107;p1">
            <a:extLst>
              <a:ext uri="{FF2B5EF4-FFF2-40B4-BE49-F238E27FC236}">
                <a16:creationId xmlns:a16="http://schemas.microsoft.com/office/drawing/2014/main" id="{F8AF4056-E5EC-4649-A943-3A5F481F3E3A}"/>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3" name="TextBox 32">
            <a:extLst>
              <a:ext uri="{FF2B5EF4-FFF2-40B4-BE49-F238E27FC236}">
                <a16:creationId xmlns:a16="http://schemas.microsoft.com/office/drawing/2014/main" id="{F3C0737B-BA23-4908-A794-910C1A733F82}"/>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1-1</a:t>
            </a:r>
          </a:p>
        </p:txBody>
      </p:sp>
      <p:sp>
        <p:nvSpPr>
          <p:cNvPr id="36" name="TextBox 35">
            <a:extLst>
              <a:ext uri="{FF2B5EF4-FFF2-40B4-BE49-F238E27FC236}">
                <a16:creationId xmlns:a16="http://schemas.microsoft.com/office/drawing/2014/main" id="{C14EB097-87BC-47B5-A64C-AA8FE808BBD6}"/>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프로젝트 기획 배경 및 목표</a:t>
            </a:r>
          </a:p>
        </p:txBody>
      </p:sp>
      <p:sp>
        <p:nvSpPr>
          <p:cNvPr id="37" name="TextBox 36">
            <a:extLst>
              <a:ext uri="{FF2B5EF4-FFF2-40B4-BE49-F238E27FC236}">
                <a16:creationId xmlns:a16="http://schemas.microsoft.com/office/drawing/2014/main" id="{20F8EAA4-753A-4E8C-96FB-DFDB80F95A20}"/>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구성원 및 역할</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gf5d93c4d0e_0_19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04" name="Google Shape;1104;gf5d93c4d0e_0_19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latin typeface="Noto Sans KR Medium" panose="020B0600000000000000" pitchFamily="34" charset="-127"/>
                <a:ea typeface="Noto Sans KR Medium" panose="020B0600000000000000" pitchFamily="34" charset="-127"/>
              </a:rPr>
              <a:t>40</a:t>
            </a:fld>
            <a:endParaRPr>
              <a:latin typeface="Noto Sans KR Medium" panose="020B0600000000000000" pitchFamily="34" charset="-127"/>
              <a:ea typeface="Noto Sans KR Medium" panose="020B0600000000000000" pitchFamily="34" charset="-127"/>
            </a:endParaRPr>
          </a:p>
        </p:txBody>
      </p:sp>
      <p:cxnSp>
        <p:nvCxnSpPr>
          <p:cNvPr id="1105" name="Google Shape;1105;gf5d93c4d0e_0_19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graphicFrame>
        <p:nvGraphicFramePr>
          <p:cNvPr id="1106" name="Google Shape;1106;gf5d93c4d0e_0_190"/>
          <p:cNvGraphicFramePr/>
          <p:nvPr>
            <p:extLst>
              <p:ext uri="{D42A27DB-BD31-4B8C-83A1-F6EECF244321}">
                <p14:modId xmlns:p14="http://schemas.microsoft.com/office/powerpoint/2010/main" val="3729582781"/>
              </p:ext>
            </p:extLst>
          </p:nvPr>
        </p:nvGraphicFramePr>
        <p:xfrm>
          <a:off x="883206" y="2993660"/>
          <a:ext cx="17365475" cy="6411250"/>
        </p:xfrm>
        <a:graphic>
          <a:graphicData uri="http://schemas.openxmlformats.org/drawingml/2006/table">
            <a:tbl>
              <a:tblPr>
                <a:solidFill>
                  <a:srgbClr val="FFFFFF"/>
                </a:solidFill>
                <a:tableStyleId>{CB8706BC-676D-48A3-9398-0BDE85F09F5C}</a:tableStyleId>
              </a:tblPr>
              <a:tblGrid>
                <a:gridCol w="851475">
                  <a:extLst>
                    <a:ext uri="{9D8B030D-6E8A-4147-A177-3AD203B41FA5}">
                      <a16:colId xmlns:a16="http://schemas.microsoft.com/office/drawing/2014/main" val="20000"/>
                    </a:ext>
                  </a:extLst>
                </a:gridCol>
                <a:gridCol w="1169225">
                  <a:extLst>
                    <a:ext uri="{9D8B030D-6E8A-4147-A177-3AD203B41FA5}">
                      <a16:colId xmlns:a16="http://schemas.microsoft.com/office/drawing/2014/main" val="20001"/>
                    </a:ext>
                  </a:extLst>
                </a:gridCol>
                <a:gridCol w="1169775">
                  <a:extLst>
                    <a:ext uri="{9D8B030D-6E8A-4147-A177-3AD203B41FA5}">
                      <a16:colId xmlns:a16="http://schemas.microsoft.com/office/drawing/2014/main" val="20002"/>
                    </a:ext>
                  </a:extLst>
                </a:gridCol>
                <a:gridCol w="1284075">
                  <a:extLst>
                    <a:ext uri="{9D8B030D-6E8A-4147-A177-3AD203B41FA5}">
                      <a16:colId xmlns:a16="http://schemas.microsoft.com/office/drawing/2014/main" val="20003"/>
                    </a:ext>
                  </a:extLst>
                </a:gridCol>
                <a:gridCol w="1245975">
                  <a:extLst>
                    <a:ext uri="{9D8B030D-6E8A-4147-A177-3AD203B41FA5}">
                      <a16:colId xmlns:a16="http://schemas.microsoft.com/office/drawing/2014/main" val="20004"/>
                    </a:ext>
                  </a:extLst>
                </a:gridCol>
                <a:gridCol w="578650">
                  <a:extLst>
                    <a:ext uri="{9D8B030D-6E8A-4147-A177-3AD203B41FA5}">
                      <a16:colId xmlns:a16="http://schemas.microsoft.com/office/drawing/2014/main" val="20005"/>
                    </a:ext>
                  </a:extLst>
                </a:gridCol>
                <a:gridCol w="1287500">
                  <a:extLst>
                    <a:ext uri="{9D8B030D-6E8A-4147-A177-3AD203B41FA5}">
                      <a16:colId xmlns:a16="http://schemas.microsoft.com/office/drawing/2014/main" val="20006"/>
                    </a:ext>
                  </a:extLst>
                </a:gridCol>
                <a:gridCol w="1579325">
                  <a:extLst>
                    <a:ext uri="{9D8B030D-6E8A-4147-A177-3AD203B41FA5}">
                      <a16:colId xmlns:a16="http://schemas.microsoft.com/office/drawing/2014/main" val="20007"/>
                    </a:ext>
                  </a:extLst>
                </a:gridCol>
                <a:gridCol w="1214375">
                  <a:extLst>
                    <a:ext uri="{9D8B030D-6E8A-4147-A177-3AD203B41FA5}">
                      <a16:colId xmlns:a16="http://schemas.microsoft.com/office/drawing/2014/main" val="20008"/>
                    </a:ext>
                  </a:extLst>
                </a:gridCol>
                <a:gridCol w="1569900">
                  <a:extLst>
                    <a:ext uri="{9D8B030D-6E8A-4147-A177-3AD203B41FA5}">
                      <a16:colId xmlns:a16="http://schemas.microsoft.com/office/drawing/2014/main" val="20009"/>
                    </a:ext>
                  </a:extLst>
                </a:gridCol>
                <a:gridCol w="1773175">
                  <a:extLst>
                    <a:ext uri="{9D8B030D-6E8A-4147-A177-3AD203B41FA5}">
                      <a16:colId xmlns:a16="http://schemas.microsoft.com/office/drawing/2014/main" val="20010"/>
                    </a:ext>
                  </a:extLst>
                </a:gridCol>
                <a:gridCol w="1309625">
                  <a:extLst>
                    <a:ext uri="{9D8B030D-6E8A-4147-A177-3AD203B41FA5}">
                      <a16:colId xmlns:a16="http://schemas.microsoft.com/office/drawing/2014/main" val="20011"/>
                    </a:ext>
                  </a:extLst>
                </a:gridCol>
                <a:gridCol w="1491875">
                  <a:extLst>
                    <a:ext uri="{9D8B030D-6E8A-4147-A177-3AD203B41FA5}">
                      <a16:colId xmlns:a16="http://schemas.microsoft.com/office/drawing/2014/main" val="20012"/>
                    </a:ext>
                  </a:extLst>
                </a:gridCol>
                <a:gridCol w="840525">
                  <a:extLst>
                    <a:ext uri="{9D8B030D-6E8A-4147-A177-3AD203B41FA5}">
                      <a16:colId xmlns:a16="http://schemas.microsoft.com/office/drawing/2014/main" val="20013"/>
                    </a:ext>
                  </a:extLst>
                </a:gridCol>
              </a:tblGrid>
              <a:tr h="539000">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code</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date</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lstm</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err="1">
                          <a:solidFill>
                            <a:srgbClr val="24292F"/>
                          </a:solidFill>
                          <a:highlight>
                            <a:srgbClr val="FFFFFF"/>
                          </a:highlight>
                          <a:latin typeface="Noto Sans KR" panose="020B0500000000000000" pitchFamily="34" charset="-127"/>
                          <a:ea typeface="Noto Sans KR" panose="020B0500000000000000" pitchFamily="34" charset="-127"/>
                        </a:rPr>
                        <a:t>arima</a:t>
                      </a:r>
                      <a:endParaRPr sz="1500" b="1" u="none" strike="noStrike" cap="none" dirty="0">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fbprophet</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RL</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dirty="0" err="1">
                          <a:solidFill>
                            <a:srgbClr val="24292F"/>
                          </a:solidFill>
                          <a:highlight>
                            <a:srgbClr val="FFFFFF"/>
                          </a:highlight>
                          <a:latin typeface="Noto Sans KR" panose="020B0500000000000000" pitchFamily="34" charset="-127"/>
                          <a:ea typeface="Noto Sans KR" panose="020B0500000000000000" pitchFamily="34" charset="-127"/>
                        </a:rPr>
                        <a:t>mail_news</a:t>
                      </a:r>
                      <a:endParaRPr sz="1500" b="1" u="none" strike="noStrike" cap="none" dirty="0">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mail_news_nsi</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asia_news</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asia_news_nsi</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sampro_youtube</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hk_youtube</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suka_youtube</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rPr>
                        <a:t>close</a:t>
                      </a:r>
                      <a:endParaRPr sz="1500" b="1"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extLst>
                  <a:ext uri="{0D108BD9-81ED-4DB2-BD59-A6C34878D82A}">
                    <a16:rowId xmlns:a16="http://schemas.microsoft.com/office/drawing/2014/main" val="10000"/>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005930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2021-09-15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75635.24267578125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76491.08497472802</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76623.2358624819</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0.7823529411764706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156.76470588235293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0.5076208513708514</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101.8575036075036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0.3713306917084588</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0.5125603526830673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0.5087305903434753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77000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extLst>
                  <a:ext uri="{0D108BD9-81ED-4DB2-BD59-A6C34878D82A}">
                    <a16:rowId xmlns:a16="http://schemas.microsoft.com/office/drawing/2014/main" val="10001"/>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005930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2021-09-16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75637.32958984375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76936.87973354082</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76644.81668759834</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0.5472222222222222</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109.8611111111111</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0.5895424836601307</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118.08496732026143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0.3713306917084588</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0.5636259615421295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0.5087305903434753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76100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extLst>
                  <a:ext uri="{0D108BD9-81ED-4DB2-BD59-A6C34878D82A}">
                    <a16:rowId xmlns:a16="http://schemas.microsoft.com/office/drawing/2014/main" val="10002"/>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005930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2021-09-17</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76096.15283203125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76320.41718345125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76621.52012548641</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highlight>
                            <a:srgbClr val="FFFFFF"/>
                          </a:highlight>
                          <a:latin typeface="Noto Sans KR" panose="020B0500000000000000" pitchFamily="34" charset="-127"/>
                          <a:ea typeface="Noto Sans KR" panose="020B0500000000000000" pitchFamily="34" charset="-127"/>
                        </a:rPr>
                        <a:t>-1</a:t>
                      </a:r>
                      <a:endParaRPr sz="1500" u="none" strike="noStrike" cap="none" dirty="0">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highlight>
                            <a:srgbClr val="FFFFFF"/>
                          </a:highlight>
                          <a:latin typeface="Noto Sans KR" panose="020B0500000000000000" pitchFamily="34" charset="-127"/>
                          <a:ea typeface="Noto Sans KR" panose="020B0500000000000000" pitchFamily="34" charset="-127"/>
                        </a:rPr>
                        <a:t>0.772108843537415</a:t>
                      </a:r>
                      <a:endParaRPr sz="1500" u="none" strike="noStrike" cap="none" dirty="0">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154.42176870748298</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0.548018648018648</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109.8764568764569</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0.24351451794306436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0.5351220965385437</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0.5087305903434753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77200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extLst>
                  <a:ext uri="{0D108BD9-81ED-4DB2-BD59-A6C34878D82A}">
                    <a16:rowId xmlns:a16="http://schemas.microsoft.com/office/drawing/2014/main" val="10003"/>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005930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2021-09-23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76369.52661132812</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76895.10958142759</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76429.80359181295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0.6597967250141163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132.30717108977976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0.5645161163859226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113.11374959297396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0.29997785687446593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0.5807233676314354</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0.5087305903434753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77400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extLst>
                  <a:ext uri="{0D108BD9-81ED-4DB2-BD59-A6C34878D82A}">
                    <a16:rowId xmlns:a16="http://schemas.microsoft.com/office/drawing/2014/main" val="10004"/>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005930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2021-09-24</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76418.15063476562</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77680.41069898686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76287.74944202403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0.43888888888888883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87.94444444444446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0.6452922077922078</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129.0584415584416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0.3010847717523575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0.4843483939766884</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0.5087305903434753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77300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extLst>
                  <a:ext uri="{0D108BD9-81ED-4DB2-BD59-A6C34878D82A}">
                    <a16:rowId xmlns:a16="http://schemas.microsoft.com/office/drawing/2014/main" val="10005"/>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005930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2021-09-27</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76359.40673828125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77162.59166319207</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75936.43952160457</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0.4655483405483406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93.3823953823954</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0.6834075281443702</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136.86571615518983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0.1856757402420044</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0.21809494495391846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0.5087305903434753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77700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extLst>
                  <a:ext uri="{0D108BD9-81ED-4DB2-BD59-A6C34878D82A}">
                    <a16:rowId xmlns:a16="http://schemas.microsoft.com/office/drawing/2014/main" val="10006"/>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005930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2021-09-28</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76422.0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77641.18038252764</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75967.82153906283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0.5718073593073593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114.67965367965367</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0.24771524771524772</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49.543049543049534</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0.39847799284117563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0.32479862372080487</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0.5087305903434753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76300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extLst>
                  <a:ext uri="{0D108BD9-81ED-4DB2-BD59-A6C34878D82A}">
                    <a16:rowId xmlns:a16="http://schemas.microsoft.com/office/drawing/2014/main" val="10007"/>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005930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2021-09-29</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76854.09106445312</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76541.42479116977</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75715.30224376015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0.5097402597402598</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102.03896103896105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0.4542417460226949</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91.04065689684666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0.2841522693634033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0.44273969531059265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0.5087305903434753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74100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extLst>
                  <a:ext uri="{0D108BD9-81ED-4DB2-BD59-A6C34878D82A}">
                    <a16:rowId xmlns:a16="http://schemas.microsoft.com/office/drawing/2014/main" val="10008"/>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005930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2021-09-30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76312.1123046875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73766.2246482903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75549.74877666075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0.5082417582417582</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101.95604395604394</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0.28242424242424236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56.68484848484849</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0.4166861687387739</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0.604040116071701</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0.5087305903434753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74100</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extLst>
                  <a:ext uri="{0D108BD9-81ED-4DB2-BD59-A6C34878D82A}">
                    <a16:rowId xmlns:a16="http://schemas.microsoft.com/office/drawing/2014/main" val="10009"/>
                  </a:ext>
                </a:extLst>
              </a:tr>
              <a:tr h="587225">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highlight>
                            <a:srgbClr val="FFFFFF"/>
                          </a:highlight>
                          <a:latin typeface="Noto Sans KR" panose="020B0500000000000000" pitchFamily="34" charset="-127"/>
                          <a:ea typeface="Noto Sans KR" panose="020B0500000000000000" pitchFamily="34" charset="-127"/>
                        </a:rPr>
                        <a:t>005930</a:t>
                      </a:r>
                      <a:endParaRPr sz="1500" u="none" strike="noStrike" cap="none" dirty="0">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2021-10-01</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75350.94018554688</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74356.54373860663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75355.39555011716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0.5082417582417582</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101.95604395604394</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0.28242424242424236</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56.68484848484849</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0.6680860420068105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0.9657880663871765</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a:solidFill>
                            <a:srgbClr val="24292F"/>
                          </a:solidFill>
                          <a:highlight>
                            <a:srgbClr val="FFFFFF"/>
                          </a:highlight>
                          <a:latin typeface="Noto Sans KR" panose="020B0500000000000000" pitchFamily="34" charset="-127"/>
                          <a:ea typeface="Noto Sans KR" panose="020B0500000000000000" pitchFamily="34" charset="-127"/>
                        </a:rPr>
                        <a:t>0.5087305903434753</a:t>
                      </a:r>
                      <a:endParaRPr sz="1500" u="none" strike="noStrike" cap="none">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tc>
                  <a:txBody>
                    <a:bodyPr/>
                    <a:lstStyle/>
                    <a:p>
                      <a:pPr marL="0" marR="0" lvl="0" indent="0" algn="l" rtl="0">
                        <a:lnSpc>
                          <a:spcPct val="100000"/>
                        </a:lnSpc>
                        <a:spcBef>
                          <a:spcPts val="0"/>
                        </a:spcBef>
                        <a:spcAft>
                          <a:spcPts val="0"/>
                        </a:spcAft>
                        <a:buClr>
                          <a:srgbClr val="000000"/>
                        </a:buClr>
                        <a:buSzPts val="1500"/>
                        <a:buFont typeface="Arial"/>
                        <a:buNone/>
                      </a:pPr>
                      <a:r>
                        <a:rPr lang="en-US" sz="1500" u="none" strike="noStrike" cap="none" dirty="0">
                          <a:solidFill>
                            <a:srgbClr val="24292F"/>
                          </a:solidFill>
                          <a:highlight>
                            <a:srgbClr val="FFFFFF"/>
                          </a:highlight>
                          <a:latin typeface="Noto Sans KR" panose="020B0500000000000000" pitchFamily="34" charset="-127"/>
                          <a:ea typeface="Noto Sans KR" panose="020B0500000000000000" pitchFamily="34" charset="-127"/>
                        </a:rPr>
                        <a:t>73200</a:t>
                      </a:r>
                      <a:endParaRPr sz="1500" u="none" strike="noStrike" cap="none" dirty="0">
                        <a:solidFill>
                          <a:srgbClr val="24292F"/>
                        </a:solidFill>
                        <a:highlight>
                          <a:srgbClr val="FFFFFF"/>
                        </a:highlight>
                        <a:latin typeface="Noto Sans KR" panose="020B0500000000000000" pitchFamily="34" charset="-127"/>
                        <a:ea typeface="Noto Sans KR" panose="020B0500000000000000" pitchFamily="34" charset="-127"/>
                      </a:endParaRPr>
                    </a:p>
                  </a:txBody>
                  <a:tcPr marL="47625" marR="47625" marT="47625" marB="47625"/>
                </a:tc>
                <a:extLst>
                  <a:ext uri="{0D108BD9-81ED-4DB2-BD59-A6C34878D82A}">
                    <a16:rowId xmlns:a16="http://schemas.microsoft.com/office/drawing/2014/main" val="10010"/>
                  </a:ext>
                </a:extLst>
              </a:tr>
            </a:tbl>
          </a:graphicData>
        </a:graphic>
      </p:graphicFrame>
      <p:sp>
        <p:nvSpPr>
          <p:cNvPr id="15" name="Google Shape;948;p28">
            <a:extLst>
              <a:ext uri="{FF2B5EF4-FFF2-40B4-BE49-F238E27FC236}">
                <a16:creationId xmlns:a16="http://schemas.microsoft.com/office/drawing/2014/main" id="{CD0B12CA-7A17-42E0-B973-499050B87C98}"/>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6" name="Google Shape;992;p30">
            <a:extLst>
              <a:ext uri="{FF2B5EF4-FFF2-40B4-BE49-F238E27FC236}">
                <a16:creationId xmlns:a16="http://schemas.microsoft.com/office/drawing/2014/main" id="{6A886CB5-84A6-4D2C-A085-21842E0E77D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7" name="Google Shape;373;p8">
            <a:extLst>
              <a:ext uri="{FF2B5EF4-FFF2-40B4-BE49-F238E27FC236}">
                <a16:creationId xmlns:a16="http://schemas.microsoft.com/office/drawing/2014/main" id="{499836FE-57DE-45D1-B493-D07EA312AEF0}"/>
              </a:ext>
            </a:extLst>
          </p:cNvPr>
          <p:cNvSpPr txBox="1"/>
          <p:nvPr/>
        </p:nvSpPr>
        <p:spPr>
          <a:xfrm>
            <a:off x="1516061" y="2225376"/>
            <a:ext cx="6887712" cy="538579"/>
          </a:xfrm>
          <a:prstGeom prst="rect">
            <a:avLst/>
          </a:prstGeom>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매일 뉴스 </a:t>
            </a:r>
            <a:r>
              <a:rPr lang="ko-KR" altLang="en-US" sz="2000" b="1" dirty="0" err="1">
                <a:solidFill>
                  <a:srgbClr val="1F3864"/>
                </a:solidFill>
                <a:latin typeface="Noto Sans KR Medium" panose="020B0600000000000000" pitchFamily="34" charset="-127"/>
                <a:ea typeface="Noto Sans KR Medium" panose="020B0600000000000000" pitchFamily="34" charset="-127"/>
                <a:sym typeface="Roboto"/>
              </a:rPr>
              <a:t>크롤링</a:t>
            </a:r>
            <a:r>
              <a:rPr lang="ko-KR" altLang="en-US" sz="2000" b="1" dirty="0">
                <a:solidFill>
                  <a:srgbClr val="1F3864"/>
                </a:solidFill>
                <a:latin typeface="Noto Sans KR Medium" panose="020B0600000000000000" pitchFamily="34" charset="-127"/>
                <a:ea typeface="Noto Sans KR Medium" panose="020B0600000000000000" pitchFamily="34" charset="-127"/>
                <a:sym typeface="Roboto"/>
              </a:rPr>
              <a:t> 후에 업데이트 가능하도록 코드 작성</a:t>
            </a:r>
            <a:endParaRPr lang="ko-KR" altLang="en-US" sz="2000" b="1" dirty="0">
              <a:solidFill>
                <a:srgbClr val="1F3864"/>
              </a:solidFill>
              <a:latin typeface="Noto Sans KR Medium" panose="020B0600000000000000" pitchFamily="34" charset="-127"/>
              <a:ea typeface="Noto Sans KR Medium" panose="020B0600000000000000" pitchFamily="34" charset="-127"/>
            </a:endParaRPr>
          </a:p>
        </p:txBody>
      </p:sp>
      <p:sp>
        <p:nvSpPr>
          <p:cNvPr id="18" name="Google Shape;373;p8">
            <a:extLst>
              <a:ext uri="{FF2B5EF4-FFF2-40B4-BE49-F238E27FC236}">
                <a16:creationId xmlns:a16="http://schemas.microsoft.com/office/drawing/2014/main" id="{710F2B2C-26CB-4C92-9314-AA349339247C}"/>
              </a:ext>
            </a:extLst>
          </p:cNvPr>
          <p:cNvSpPr txBox="1"/>
          <p:nvPr/>
        </p:nvSpPr>
        <p:spPr>
          <a:xfrm>
            <a:off x="1327374" y="1676856"/>
            <a:ext cx="16902569" cy="553968"/>
          </a:xfrm>
          <a:prstGeom prst="rect">
            <a:avLst/>
          </a:prstGeom>
          <a:noFill/>
          <a:ln>
            <a:noFill/>
          </a:ln>
        </p:spPr>
        <p:txBody>
          <a:bodyPr spcFirstLastPara="1" wrap="square" lIns="91425" tIns="91425" rIns="91425" bIns="91425" anchor="t" anchorCtr="0">
            <a:spAutoFit/>
          </a:bodyPr>
          <a:lstStyle/>
          <a:p>
            <a:pPr>
              <a:buSzPts val="3200"/>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업종별 모델 결과 및 신문사 뉴스 긍정지수</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뉴스심리지수</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(NSI)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계산 결과</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gf5d93c4d0e_0_27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21" name="Google Shape;1121;gf5d93c4d0e_0_275"/>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latin typeface="Noto Sans KR Medium" panose="020B0600000000000000" pitchFamily="34" charset="-127"/>
                <a:ea typeface="Noto Sans KR Medium" panose="020B0600000000000000" pitchFamily="34" charset="-127"/>
              </a:rPr>
              <a:t>41</a:t>
            </a:fld>
            <a:endParaRPr>
              <a:latin typeface="Noto Sans KR Medium" panose="020B0600000000000000" pitchFamily="34" charset="-127"/>
              <a:ea typeface="Noto Sans KR Medium" panose="020B0600000000000000" pitchFamily="34" charset="-127"/>
            </a:endParaRPr>
          </a:p>
        </p:txBody>
      </p:sp>
      <p:cxnSp>
        <p:nvCxnSpPr>
          <p:cNvPr id="1122" name="Google Shape;1122;gf5d93c4d0e_0_27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123" name="Google Shape;1123;gf5d93c4d0e_0_275"/>
          <p:cNvSpPr/>
          <p:nvPr/>
        </p:nvSpPr>
        <p:spPr>
          <a:xfrm>
            <a:off x="8382600" y="7476875"/>
            <a:ext cx="2246700" cy="683700"/>
          </a:xfrm>
          <a:prstGeom prst="downArrow">
            <a:avLst>
              <a:gd name="adj1" fmla="val 43642"/>
              <a:gd name="adj2" fmla="val 60677"/>
            </a:avLst>
          </a:prstGeom>
          <a:solidFill>
            <a:srgbClr val="DEE6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24" name="Google Shape;1124;gf5d93c4d0e_0_275"/>
          <p:cNvSpPr txBox="1"/>
          <p:nvPr/>
        </p:nvSpPr>
        <p:spPr>
          <a:xfrm>
            <a:off x="10893600" y="7494688"/>
            <a:ext cx="3366300" cy="71555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000"/>
              <a:buFont typeface="Arial"/>
              <a:buNone/>
            </a:pPr>
            <a:r>
              <a:rPr lang="en-US" sz="3000" b="1">
                <a:solidFill>
                  <a:srgbClr val="C0504D"/>
                </a:solidFill>
                <a:latin typeface="Noto Sans KR Medium" panose="020B0600000000000000" pitchFamily="34" charset="-127"/>
                <a:ea typeface="Noto Sans KR Medium" panose="020B0600000000000000" pitchFamily="34" charset="-127"/>
                <a:cs typeface="Roboto"/>
                <a:sym typeface="Roboto"/>
              </a:rPr>
              <a:t>예측 </a:t>
            </a:r>
            <a:r>
              <a:rPr lang="en-US" sz="30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rPr>
              <a:t>정확도 </a:t>
            </a:r>
            <a:r>
              <a:rPr lang="en-US" sz="3000" b="1">
                <a:solidFill>
                  <a:srgbClr val="C0504D"/>
                </a:solidFill>
                <a:latin typeface="Noto Sans KR Medium" panose="020B0600000000000000" pitchFamily="34" charset="-127"/>
                <a:ea typeface="Noto Sans KR Medium" panose="020B0600000000000000" pitchFamily="34" charset="-127"/>
                <a:cs typeface="Roboto"/>
                <a:sym typeface="Roboto"/>
              </a:rPr>
              <a:t>비교</a:t>
            </a:r>
            <a:endParaRPr sz="3000" b="1" i="0" u="none" strike="noStrike" cap="none">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pic>
        <p:nvPicPr>
          <p:cNvPr id="1127" name="Google Shape;1127;gf5d93c4d0e_0_275"/>
          <p:cNvPicPr preferRelativeResize="0"/>
          <p:nvPr/>
        </p:nvPicPr>
        <p:blipFill rotWithShape="1">
          <a:blip r:embed="rId3">
            <a:alphaModFix/>
          </a:blip>
          <a:srcRect/>
          <a:stretch/>
        </p:blipFill>
        <p:spPr>
          <a:xfrm>
            <a:off x="4171950" y="2661425"/>
            <a:ext cx="10668000" cy="2043138"/>
          </a:xfrm>
          <a:prstGeom prst="rect">
            <a:avLst/>
          </a:prstGeom>
          <a:noFill/>
          <a:ln>
            <a:noFill/>
          </a:ln>
        </p:spPr>
      </p:pic>
      <p:pic>
        <p:nvPicPr>
          <p:cNvPr id="1128" name="Google Shape;1128;gf5d93c4d0e_0_275"/>
          <p:cNvPicPr preferRelativeResize="0"/>
          <p:nvPr/>
        </p:nvPicPr>
        <p:blipFill rotWithShape="1">
          <a:blip r:embed="rId3">
            <a:alphaModFix/>
          </a:blip>
          <a:srcRect/>
          <a:stretch/>
        </p:blipFill>
        <p:spPr>
          <a:xfrm>
            <a:off x="4171950" y="5145387"/>
            <a:ext cx="10668000" cy="2043138"/>
          </a:xfrm>
          <a:prstGeom prst="rect">
            <a:avLst/>
          </a:prstGeom>
          <a:noFill/>
          <a:ln>
            <a:noFill/>
          </a:ln>
        </p:spPr>
      </p:pic>
      <p:sp>
        <p:nvSpPr>
          <p:cNvPr id="1129" name="Google Shape;1129;gf5d93c4d0e_0_275"/>
          <p:cNvSpPr txBox="1"/>
          <p:nvPr/>
        </p:nvSpPr>
        <p:spPr>
          <a:xfrm>
            <a:off x="4683000" y="3031838"/>
            <a:ext cx="9645900" cy="1246465"/>
          </a:xfrm>
          <a:prstGeom prst="rect">
            <a:avLst/>
          </a:prstGeom>
          <a:noFill/>
          <a:ln>
            <a:noFill/>
          </a:ln>
        </p:spPr>
        <p:txBody>
          <a:bodyPr spcFirstLastPara="1" wrap="square" lIns="91425" tIns="91425" rIns="91425" bIns="91425" anchor="t" anchorCtr="0">
            <a:spAutoFit/>
          </a:bodyPr>
          <a:lstStyle/>
          <a:p>
            <a:pPr marL="457200" marR="0" lvl="0" indent="-419100" algn="l" rtl="0">
              <a:lnSpc>
                <a:spcPct val="115000"/>
              </a:lnSpc>
              <a:spcBef>
                <a:spcPts val="0"/>
              </a:spcBef>
              <a:spcAft>
                <a:spcPts val="0"/>
              </a:spcAft>
              <a:buClr>
                <a:srgbClr val="FFFFFF"/>
              </a:buClr>
              <a:buSzPts val="3000"/>
              <a:buFont typeface="Roboto"/>
              <a:buAutoNum type="arabicPeriod"/>
            </a:pPr>
            <a:r>
              <a:rPr lang="en-US" sz="3000" b="1">
                <a:solidFill>
                  <a:srgbClr val="FFFFFF"/>
                </a:solidFill>
                <a:latin typeface="Noto Sans KR Medium" panose="020B0600000000000000" pitchFamily="34" charset="-127"/>
                <a:ea typeface="Noto Sans KR Medium" panose="020B0600000000000000" pitchFamily="34" charset="-127"/>
                <a:cs typeface="Roboto"/>
                <a:sym typeface="Roboto"/>
              </a:rPr>
              <a:t>하드</a:t>
            </a:r>
            <a:r>
              <a:rPr lang="en-US" sz="3000" b="1" i="0" u="none" strike="noStrike" cap="none">
                <a:solidFill>
                  <a:srgbClr val="FFFFFF"/>
                </a:solidFill>
                <a:latin typeface="Noto Sans KR Medium" panose="020B0600000000000000" pitchFamily="34" charset="-127"/>
                <a:ea typeface="Noto Sans KR Medium" panose="020B0600000000000000" pitchFamily="34" charset="-127"/>
                <a:cs typeface="Roboto"/>
                <a:sym typeface="Roboto"/>
              </a:rPr>
              <a:t>보팅 방법을 통해서 상승, 하락, 보합을 예측</a:t>
            </a:r>
            <a:endParaRPr sz="3000" b="1" i="0" u="none" strike="noStrike" cap="none">
              <a:solidFill>
                <a:srgbClr val="FFFFFF"/>
              </a:solidFill>
              <a:latin typeface="Noto Sans KR Medium" panose="020B0600000000000000" pitchFamily="34" charset="-127"/>
              <a:ea typeface="Noto Sans KR Medium" panose="020B0600000000000000" pitchFamily="34" charset="-127"/>
              <a:cs typeface="Roboto"/>
              <a:sym typeface="Roboto"/>
            </a:endParaRPr>
          </a:p>
          <a:p>
            <a:pPr marL="914400" marR="0" lvl="0" indent="-419100" algn="l" rtl="0">
              <a:lnSpc>
                <a:spcPct val="115000"/>
              </a:lnSpc>
              <a:spcBef>
                <a:spcPts val="0"/>
              </a:spcBef>
              <a:spcAft>
                <a:spcPts val="0"/>
              </a:spcAft>
              <a:buClr>
                <a:srgbClr val="A69685"/>
              </a:buClr>
              <a:buSzPts val="3000"/>
              <a:buFont typeface="Roboto"/>
              <a:buChar char="-"/>
            </a:pPr>
            <a:r>
              <a:rPr lang="en-US" sz="3000" b="1" i="0" u="none" strike="noStrike" cap="none">
                <a:solidFill>
                  <a:srgbClr val="A69685"/>
                </a:solidFill>
                <a:latin typeface="Noto Sans KR Medium" panose="020B0600000000000000" pitchFamily="34" charset="-127"/>
                <a:ea typeface="Noto Sans KR Medium" panose="020B0600000000000000" pitchFamily="34" charset="-127"/>
                <a:cs typeface="Roboto"/>
                <a:sym typeface="Roboto"/>
              </a:rPr>
              <a:t>1,1,1,1,0,1,0,0  →  1</a:t>
            </a:r>
            <a:endParaRPr sz="3000" b="1" i="0" u="none" strike="noStrike" cap="none">
              <a:solidFill>
                <a:srgbClr val="A69685"/>
              </a:solidFill>
              <a:latin typeface="Noto Sans KR Medium" panose="020B0600000000000000" pitchFamily="34" charset="-127"/>
              <a:ea typeface="Noto Sans KR Medium" panose="020B0600000000000000" pitchFamily="34" charset="-127"/>
              <a:cs typeface="Roboto"/>
              <a:sym typeface="Roboto"/>
            </a:endParaRPr>
          </a:p>
        </p:txBody>
      </p:sp>
      <p:sp>
        <p:nvSpPr>
          <p:cNvPr id="1130" name="Google Shape;1130;gf5d93c4d0e_0_275"/>
          <p:cNvSpPr txBox="1"/>
          <p:nvPr/>
        </p:nvSpPr>
        <p:spPr>
          <a:xfrm>
            <a:off x="4752000" y="5578200"/>
            <a:ext cx="9507900" cy="1246465"/>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2.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로지스틱</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ko-KR" alt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모델을</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이용</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하여</a:t>
            </a:r>
            <a:r>
              <a:rPr lang="en-US"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FFFFFF"/>
                </a:solidFill>
                <a:latin typeface="Noto Sans KR Medium" panose="020B0600000000000000" pitchFamily="34" charset="-127"/>
                <a:ea typeface="Noto Sans KR Medium" panose="020B0600000000000000" pitchFamily="34" charset="-127"/>
                <a:cs typeface="Roboto"/>
                <a:sym typeface="Roboto"/>
              </a:rPr>
              <a:t>분류</a:t>
            </a:r>
            <a:endParaRPr sz="3000" b="1" i="0" u="none" strike="noStrike" cap="none" dirty="0">
              <a:solidFill>
                <a:srgbClr val="FFFFFF"/>
              </a:solidFill>
              <a:latin typeface="Noto Sans KR Medium" panose="020B0600000000000000" pitchFamily="34" charset="-127"/>
              <a:ea typeface="Noto Sans KR Medium" panose="020B0600000000000000" pitchFamily="34" charset="-127"/>
              <a:cs typeface="Roboto"/>
              <a:sym typeface="Roboto"/>
            </a:endParaRPr>
          </a:p>
          <a:p>
            <a:pPr marL="914400" marR="0" lvl="0" indent="-419100" algn="l" rtl="0">
              <a:lnSpc>
                <a:spcPct val="115000"/>
              </a:lnSpc>
              <a:spcBef>
                <a:spcPts val="0"/>
              </a:spcBef>
              <a:spcAft>
                <a:spcPts val="0"/>
              </a:spcAft>
              <a:buClr>
                <a:srgbClr val="A69685"/>
              </a:buClr>
              <a:buSzPts val="3000"/>
              <a:buFont typeface="Roboto"/>
              <a:buChar char="-"/>
            </a:pPr>
            <a:r>
              <a:rPr lang="en-US" sz="3000" b="1" dirty="0" err="1">
                <a:solidFill>
                  <a:srgbClr val="A69685"/>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A69685"/>
                </a:solidFill>
                <a:latin typeface="Noto Sans KR Medium" panose="020B0600000000000000" pitchFamily="34" charset="-127"/>
                <a:ea typeface="Noto Sans KR Medium" panose="020B0600000000000000" pitchFamily="34" charset="-127"/>
                <a:cs typeface="Roboto"/>
                <a:sym typeface="Roboto"/>
              </a:rPr>
              <a:t>결과</a:t>
            </a:r>
            <a:r>
              <a:rPr 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ko-KR" alt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및 확률</a:t>
            </a:r>
            <a:r>
              <a:rPr lang="en-US"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rgbClr val="A69685"/>
                </a:solidFill>
                <a:latin typeface="Noto Sans KR Medium" panose="020B0600000000000000" pitchFamily="34" charset="-127"/>
                <a:ea typeface="Noto Sans KR Medium" panose="020B0600000000000000" pitchFamily="34" charset="-127"/>
                <a:cs typeface="Roboto"/>
                <a:sym typeface="Roboto"/>
              </a:rPr>
              <a:t>도출</a:t>
            </a:r>
            <a:endParaRPr sz="3000" b="1" i="0" u="none" strike="noStrike" cap="none" dirty="0">
              <a:solidFill>
                <a:srgbClr val="A69685"/>
              </a:solidFill>
              <a:latin typeface="Noto Sans KR Medium" panose="020B0600000000000000" pitchFamily="34" charset="-127"/>
              <a:ea typeface="Noto Sans KR Medium" panose="020B0600000000000000" pitchFamily="34" charset="-127"/>
              <a:cs typeface="Roboto"/>
              <a:sym typeface="Roboto"/>
            </a:endParaRPr>
          </a:p>
        </p:txBody>
      </p:sp>
      <p:sp>
        <p:nvSpPr>
          <p:cNvPr id="1131" name="Google Shape;1131;gf5d93c4d0e_0_275"/>
          <p:cNvSpPr/>
          <p:nvPr/>
        </p:nvSpPr>
        <p:spPr>
          <a:xfrm>
            <a:off x="4171950" y="8447375"/>
            <a:ext cx="10668000" cy="875700"/>
          </a:xfrm>
          <a:prstGeom prst="rect">
            <a:avLst/>
          </a:prstGeom>
          <a:solidFill>
            <a:srgbClr val="A69685">
              <a:alpha val="71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32" name="Google Shape;1132;gf5d93c4d0e_0_275"/>
          <p:cNvSpPr txBox="1"/>
          <p:nvPr/>
        </p:nvSpPr>
        <p:spPr>
          <a:xfrm>
            <a:off x="4752000" y="8561975"/>
            <a:ext cx="95079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3000" b="1" i="0" u="none" strike="noStrike" cap="none" dirty="0" err="1">
                <a:solidFill>
                  <a:schemeClr val="bg1"/>
                </a:solidFill>
                <a:latin typeface="Noto Sans KR Medium" panose="020B0600000000000000" pitchFamily="34" charset="-127"/>
                <a:ea typeface="Noto Sans KR Medium" panose="020B0600000000000000" pitchFamily="34" charset="-127"/>
                <a:cs typeface="Roboto"/>
                <a:sym typeface="Roboto"/>
              </a:rPr>
              <a:t>최종</a:t>
            </a:r>
            <a:r>
              <a:rPr lang="en-US"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i="0" u="none" strike="noStrike" cap="none" dirty="0" err="1">
                <a:solidFill>
                  <a:schemeClr val="bg1"/>
                </a:solidFill>
                <a:latin typeface="Noto Sans KR Medium" panose="020B0600000000000000" pitchFamily="34" charset="-127"/>
                <a:ea typeface="Noto Sans KR Medium" panose="020B0600000000000000" pitchFamily="34" charset="-127"/>
                <a:cs typeface="Roboto"/>
                <a:sym typeface="Roboto"/>
              </a:rPr>
              <a:t>웹페이지</a:t>
            </a:r>
            <a:r>
              <a:rPr lang="en-US" sz="3000" b="1"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분석</a:t>
            </a:r>
            <a:r>
              <a:rPr lang="en-US" sz="3000" b="1"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결과</a:t>
            </a:r>
            <a:r>
              <a:rPr lang="en-US"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chemeClr val="bg1"/>
                </a:solidFill>
                <a:latin typeface="Noto Sans KR Medium" panose="020B0600000000000000" pitchFamily="34" charset="-127"/>
                <a:ea typeface="Noto Sans KR Medium" panose="020B0600000000000000" pitchFamily="34" charset="-127"/>
                <a:cs typeface="Roboto"/>
                <a:sym typeface="Roboto"/>
              </a:rPr>
              <a:t>제공</a:t>
            </a:r>
            <a:endParaRPr sz="3000" b="1" i="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endParaRPr>
          </a:p>
        </p:txBody>
      </p:sp>
      <p:sp>
        <p:nvSpPr>
          <p:cNvPr id="15" name="Google Shape;948;p28">
            <a:extLst>
              <a:ext uri="{FF2B5EF4-FFF2-40B4-BE49-F238E27FC236}">
                <a16:creationId xmlns:a16="http://schemas.microsoft.com/office/drawing/2014/main" id="{5DE616B5-E598-450D-BE35-2F318391EA94}"/>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6" name="Google Shape;992;p30">
            <a:extLst>
              <a:ext uri="{FF2B5EF4-FFF2-40B4-BE49-F238E27FC236}">
                <a16:creationId xmlns:a16="http://schemas.microsoft.com/office/drawing/2014/main" id="{F9FDB73B-548D-4666-A6BF-2EDC8EDA952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직사각형 17">
            <a:extLst>
              <a:ext uri="{FF2B5EF4-FFF2-40B4-BE49-F238E27FC236}">
                <a16:creationId xmlns:a16="http://schemas.microsoft.com/office/drawing/2014/main" id="{8AC9195F-34DD-4E04-ABBC-2A115B30646E}"/>
              </a:ext>
            </a:extLst>
          </p:cNvPr>
          <p:cNvSpPr/>
          <p:nvPr/>
        </p:nvSpPr>
        <p:spPr>
          <a:xfrm>
            <a:off x="5267873" y="3047975"/>
            <a:ext cx="1501637" cy="58749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직사각형 18">
            <a:extLst>
              <a:ext uri="{FF2B5EF4-FFF2-40B4-BE49-F238E27FC236}">
                <a16:creationId xmlns:a16="http://schemas.microsoft.com/office/drawing/2014/main" id="{462B6B4C-583A-421B-B583-FF62D189C9F6}"/>
              </a:ext>
            </a:extLst>
          </p:cNvPr>
          <p:cNvSpPr/>
          <p:nvPr/>
        </p:nvSpPr>
        <p:spPr>
          <a:xfrm>
            <a:off x="5371112" y="5613535"/>
            <a:ext cx="1501637" cy="587495"/>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gf5d93c4d0e_0_362"/>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38" name="Google Shape;1138;gf5d93c4d0e_0_362"/>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latin typeface="Noto Sans KR Medium" panose="020B0600000000000000" pitchFamily="34" charset="-127"/>
                <a:ea typeface="Noto Sans KR Medium" panose="020B0600000000000000" pitchFamily="34" charset="-127"/>
              </a:rPr>
              <a:t>42</a:t>
            </a:fld>
            <a:endParaRPr>
              <a:latin typeface="Noto Sans KR Medium" panose="020B0600000000000000" pitchFamily="34" charset="-127"/>
              <a:ea typeface="Noto Sans KR Medium" panose="020B0600000000000000" pitchFamily="34" charset="-127"/>
            </a:endParaRPr>
          </a:p>
        </p:txBody>
      </p:sp>
      <p:cxnSp>
        <p:nvCxnSpPr>
          <p:cNvPr id="1139" name="Google Shape;1139;gf5d93c4d0e_0_362"/>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graphicFrame>
        <p:nvGraphicFramePr>
          <p:cNvPr id="1140" name="Google Shape;1140;gf5d93c4d0e_0_362"/>
          <p:cNvGraphicFramePr/>
          <p:nvPr>
            <p:extLst>
              <p:ext uri="{D42A27DB-BD31-4B8C-83A1-F6EECF244321}">
                <p14:modId xmlns:p14="http://schemas.microsoft.com/office/powerpoint/2010/main" val="3359045987"/>
              </p:ext>
            </p:extLst>
          </p:nvPr>
        </p:nvGraphicFramePr>
        <p:xfrm>
          <a:off x="1024375" y="2673488"/>
          <a:ext cx="17296775" cy="5778825"/>
        </p:xfrm>
        <a:graphic>
          <a:graphicData uri="http://schemas.openxmlformats.org/drawingml/2006/table">
            <a:tbl>
              <a:tblPr>
                <a:solidFill>
                  <a:srgbClr val="FFFFFF"/>
                </a:solidFill>
                <a:tableStyleId>{CB8706BC-676D-48A3-9398-0BDE85F09F5C}</a:tableStyleId>
              </a:tblPr>
              <a:tblGrid>
                <a:gridCol w="648875">
                  <a:extLst>
                    <a:ext uri="{9D8B030D-6E8A-4147-A177-3AD203B41FA5}">
                      <a16:colId xmlns:a16="http://schemas.microsoft.com/office/drawing/2014/main" val="20000"/>
                    </a:ext>
                  </a:extLst>
                </a:gridCol>
                <a:gridCol w="1026407">
                  <a:extLst>
                    <a:ext uri="{9D8B030D-6E8A-4147-A177-3AD203B41FA5}">
                      <a16:colId xmlns:a16="http://schemas.microsoft.com/office/drawing/2014/main" val="20001"/>
                    </a:ext>
                  </a:extLst>
                </a:gridCol>
                <a:gridCol w="899886">
                  <a:extLst>
                    <a:ext uri="{9D8B030D-6E8A-4147-A177-3AD203B41FA5}">
                      <a16:colId xmlns:a16="http://schemas.microsoft.com/office/drawing/2014/main" val="20002"/>
                    </a:ext>
                  </a:extLst>
                </a:gridCol>
                <a:gridCol w="899886">
                  <a:extLst>
                    <a:ext uri="{9D8B030D-6E8A-4147-A177-3AD203B41FA5}">
                      <a16:colId xmlns:a16="http://schemas.microsoft.com/office/drawing/2014/main" val="20003"/>
                    </a:ext>
                  </a:extLst>
                </a:gridCol>
                <a:gridCol w="1132114">
                  <a:extLst>
                    <a:ext uri="{9D8B030D-6E8A-4147-A177-3AD203B41FA5}">
                      <a16:colId xmlns:a16="http://schemas.microsoft.com/office/drawing/2014/main" val="20004"/>
                    </a:ext>
                  </a:extLst>
                </a:gridCol>
                <a:gridCol w="653143">
                  <a:extLst>
                    <a:ext uri="{9D8B030D-6E8A-4147-A177-3AD203B41FA5}">
                      <a16:colId xmlns:a16="http://schemas.microsoft.com/office/drawing/2014/main" val="20005"/>
                    </a:ext>
                  </a:extLst>
                </a:gridCol>
                <a:gridCol w="1291771">
                  <a:extLst>
                    <a:ext uri="{9D8B030D-6E8A-4147-A177-3AD203B41FA5}">
                      <a16:colId xmlns:a16="http://schemas.microsoft.com/office/drawing/2014/main" val="20006"/>
                    </a:ext>
                  </a:extLst>
                </a:gridCol>
                <a:gridCol w="1727200">
                  <a:extLst>
                    <a:ext uri="{9D8B030D-6E8A-4147-A177-3AD203B41FA5}">
                      <a16:colId xmlns:a16="http://schemas.microsoft.com/office/drawing/2014/main" val="20007"/>
                    </a:ext>
                  </a:extLst>
                </a:gridCol>
                <a:gridCol w="1277257">
                  <a:extLst>
                    <a:ext uri="{9D8B030D-6E8A-4147-A177-3AD203B41FA5}">
                      <a16:colId xmlns:a16="http://schemas.microsoft.com/office/drawing/2014/main" val="20008"/>
                    </a:ext>
                  </a:extLst>
                </a:gridCol>
                <a:gridCol w="1756229">
                  <a:extLst>
                    <a:ext uri="{9D8B030D-6E8A-4147-A177-3AD203B41FA5}">
                      <a16:colId xmlns:a16="http://schemas.microsoft.com/office/drawing/2014/main" val="20009"/>
                    </a:ext>
                  </a:extLst>
                </a:gridCol>
                <a:gridCol w="1872343">
                  <a:extLst>
                    <a:ext uri="{9D8B030D-6E8A-4147-A177-3AD203B41FA5}">
                      <a16:colId xmlns:a16="http://schemas.microsoft.com/office/drawing/2014/main" val="20010"/>
                    </a:ext>
                  </a:extLst>
                </a:gridCol>
                <a:gridCol w="1436914">
                  <a:extLst>
                    <a:ext uri="{9D8B030D-6E8A-4147-A177-3AD203B41FA5}">
                      <a16:colId xmlns:a16="http://schemas.microsoft.com/office/drawing/2014/main" val="20011"/>
                    </a:ext>
                  </a:extLst>
                </a:gridCol>
                <a:gridCol w="1698171">
                  <a:extLst>
                    <a:ext uri="{9D8B030D-6E8A-4147-A177-3AD203B41FA5}">
                      <a16:colId xmlns:a16="http://schemas.microsoft.com/office/drawing/2014/main" val="20012"/>
                    </a:ext>
                  </a:extLst>
                </a:gridCol>
                <a:gridCol w="976579">
                  <a:extLst>
                    <a:ext uri="{9D8B030D-6E8A-4147-A177-3AD203B41FA5}">
                      <a16:colId xmlns:a16="http://schemas.microsoft.com/office/drawing/2014/main" val="20013"/>
                    </a:ext>
                  </a:extLst>
                </a:gridCol>
              </a:tblGrid>
              <a:tr h="560325">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code</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date</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lstm</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arima</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fbprophet</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RL</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mail_news</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mail_news_nsi</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asia_news</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asia_news_nsi</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sampro_youtube</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hk_youtube</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suka_youtube</a:t>
                      </a:r>
                      <a:endParaRPr sz="17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rgbClr val="24292F"/>
                          </a:solidFill>
                          <a:highlight>
                            <a:srgbClr val="FFFFFF"/>
                          </a:highlight>
                        </a:rPr>
                        <a:t>change</a:t>
                      </a:r>
                      <a:endParaRPr sz="1700" b="1" u="none" strike="noStrike" cap="none">
                        <a:solidFill>
                          <a:srgbClr val="24292F"/>
                        </a:solidFill>
                        <a:highlight>
                          <a:srgbClr val="FFFFFF"/>
                        </a:highlight>
                      </a:endParaRPr>
                    </a:p>
                  </a:txBody>
                  <a:tcPr marL="47625" marR="47625" marT="47625" marB="47625"/>
                </a:tc>
                <a:extLst>
                  <a:ext uri="{0D108BD9-81ED-4DB2-BD59-A6C34878D82A}">
                    <a16:rowId xmlns:a16="http://schemas.microsoft.com/office/drawing/2014/main" val="10000"/>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5930</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2021-09-15</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75550.37</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76491.08</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76623.24</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extLst>
                  <a:ext uri="{0D108BD9-81ED-4DB2-BD59-A6C34878D82A}">
                    <a16:rowId xmlns:a16="http://schemas.microsoft.com/office/drawing/2014/main" val="10001"/>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5930</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2021-09-16</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extLst>
                  <a:ext uri="{0D108BD9-81ED-4DB2-BD59-A6C34878D82A}">
                    <a16:rowId xmlns:a16="http://schemas.microsoft.com/office/drawing/2014/main" val="10002"/>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5930</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2021-09-17</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extLst>
                  <a:ext uri="{0D108BD9-81ED-4DB2-BD59-A6C34878D82A}">
                    <a16:rowId xmlns:a16="http://schemas.microsoft.com/office/drawing/2014/main" val="10003"/>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5930</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2021-09-23</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0</a:t>
                      </a:r>
                      <a:endParaRPr sz="1500" b="1" u="none" strike="noStrike" cap="none">
                        <a:solidFill>
                          <a:srgbClr val="24292F"/>
                        </a:solidFill>
                        <a:highlight>
                          <a:srgbClr val="FFFFFF"/>
                        </a:highlight>
                      </a:endParaRPr>
                    </a:p>
                  </a:txBody>
                  <a:tcPr marL="47625" marR="47625" marT="47625" marB="47625"/>
                </a:tc>
                <a:extLst>
                  <a:ext uri="{0D108BD9-81ED-4DB2-BD59-A6C34878D82A}">
                    <a16:rowId xmlns:a16="http://schemas.microsoft.com/office/drawing/2014/main" val="10004"/>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5930</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2021-09-24</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0</a:t>
                      </a:r>
                      <a:endParaRPr sz="1500" b="1" u="none" strike="noStrike" cap="none">
                        <a:solidFill>
                          <a:srgbClr val="24292F"/>
                        </a:solidFill>
                        <a:highlight>
                          <a:srgbClr val="FFFFFF"/>
                        </a:highlight>
                      </a:endParaRPr>
                    </a:p>
                  </a:txBody>
                  <a:tcPr marL="47625" marR="47625" marT="47625" marB="47625"/>
                </a:tc>
                <a:extLst>
                  <a:ext uri="{0D108BD9-81ED-4DB2-BD59-A6C34878D82A}">
                    <a16:rowId xmlns:a16="http://schemas.microsoft.com/office/drawing/2014/main" val="10005"/>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5930</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2021-09-27</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extLst>
                  <a:ext uri="{0D108BD9-81ED-4DB2-BD59-A6C34878D82A}">
                    <a16:rowId xmlns:a16="http://schemas.microsoft.com/office/drawing/2014/main" val="10006"/>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5930</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2021-09-28</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extLst>
                  <a:ext uri="{0D108BD9-81ED-4DB2-BD59-A6C34878D82A}">
                    <a16:rowId xmlns:a16="http://schemas.microsoft.com/office/drawing/2014/main" val="10007"/>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5930</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2021-09-29</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extLst>
                  <a:ext uri="{0D108BD9-81ED-4DB2-BD59-A6C34878D82A}">
                    <a16:rowId xmlns:a16="http://schemas.microsoft.com/office/drawing/2014/main" val="10008"/>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5930</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2021-09-30</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0</a:t>
                      </a:r>
                      <a:endParaRPr sz="1500" b="1" u="none" strike="noStrike" cap="none">
                        <a:solidFill>
                          <a:srgbClr val="24292F"/>
                        </a:solidFill>
                        <a:highlight>
                          <a:srgbClr val="FFFFFF"/>
                        </a:highlight>
                      </a:endParaRPr>
                    </a:p>
                  </a:txBody>
                  <a:tcPr marL="47625" marR="47625" marT="47625" marB="47625"/>
                </a:tc>
                <a:extLst>
                  <a:ext uri="{0D108BD9-81ED-4DB2-BD59-A6C34878D82A}">
                    <a16:rowId xmlns:a16="http://schemas.microsoft.com/office/drawing/2014/main" val="10009"/>
                  </a:ext>
                </a:extLst>
              </a:tr>
              <a:tr h="521850">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5930</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300" b="1" u="none" strike="noStrike" cap="none">
                          <a:solidFill>
                            <a:srgbClr val="24292F"/>
                          </a:solidFill>
                          <a:highlight>
                            <a:srgbClr val="FFFFFF"/>
                          </a:highlight>
                        </a:rPr>
                        <a:t>2021-10-01</a:t>
                      </a:r>
                      <a:endParaRPr sz="13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-1.0</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a:solidFill>
                            <a:srgbClr val="24292F"/>
                          </a:solidFill>
                          <a:highlight>
                            <a:srgbClr val="FFFFFF"/>
                          </a:highlight>
                        </a:rPr>
                        <a:t>1</a:t>
                      </a:r>
                      <a:endParaRPr sz="1500" b="1" u="none" strike="noStrike" cap="none">
                        <a:solidFill>
                          <a:srgbClr val="24292F"/>
                        </a:solidFill>
                        <a:highlight>
                          <a:srgbClr val="FFFFFF"/>
                        </a:highlight>
                      </a:endParaRPr>
                    </a:p>
                  </a:txBody>
                  <a:tcPr marL="47625" marR="47625" marT="47625" marB="47625"/>
                </a:tc>
                <a:tc>
                  <a:txBody>
                    <a:bodyPr/>
                    <a:lstStyle/>
                    <a:p>
                      <a:pPr marL="0" marR="0" lvl="0" indent="0" algn="ctr" rtl="0">
                        <a:lnSpc>
                          <a:spcPct val="100000"/>
                        </a:lnSpc>
                        <a:spcBef>
                          <a:spcPts val="0"/>
                        </a:spcBef>
                        <a:spcAft>
                          <a:spcPts val="0"/>
                        </a:spcAft>
                        <a:buClr>
                          <a:srgbClr val="000000"/>
                        </a:buClr>
                        <a:buSzPts val="1300"/>
                        <a:buFont typeface="Arial"/>
                        <a:buNone/>
                      </a:pPr>
                      <a:r>
                        <a:rPr lang="en-US" sz="1500" b="1" u="none" strike="noStrike" cap="none" dirty="0">
                          <a:solidFill>
                            <a:srgbClr val="24292F"/>
                          </a:solidFill>
                          <a:highlight>
                            <a:srgbClr val="FFFFFF"/>
                          </a:highlight>
                        </a:rPr>
                        <a:t>-1</a:t>
                      </a:r>
                      <a:endParaRPr sz="1500" b="1" u="none" strike="noStrike" cap="none" dirty="0">
                        <a:solidFill>
                          <a:srgbClr val="24292F"/>
                        </a:solidFill>
                        <a:highlight>
                          <a:srgbClr val="FFFFFF"/>
                        </a:highlight>
                      </a:endParaRPr>
                    </a:p>
                  </a:txBody>
                  <a:tcPr marL="47625" marR="47625" marT="47625" marB="47625"/>
                </a:tc>
                <a:extLst>
                  <a:ext uri="{0D108BD9-81ED-4DB2-BD59-A6C34878D82A}">
                    <a16:rowId xmlns:a16="http://schemas.microsoft.com/office/drawing/2014/main" val="10010"/>
                  </a:ext>
                </a:extLst>
              </a:tr>
            </a:tbl>
          </a:graphicData>
        </a:graphic>
      </p:graphicFrame>
      <p:pic>
        <p:nvPicPr>
          <p:cNvPr id="1144" name="Google Shape;1144;gf5d93c4d0e_0_362"/>
          <p:cNvPicPr preferRelativeResize="0"/>
          <p:nvPr/>
        </p:nvPicPr>
        <p:blipFill rotWithShape="1">
          <a:blip r:embed="rId3">
            <a:alphaModFix/>
          </a:blip>
          <a:srcRect/>
          <a:stretch/>
        </p:blipFill>
        <p:spPr>
          <a:xfrm>
            <a:off x="4202575" y="8704845"/>
            <a:ext cx="10668000" cy="940125"/>
          </a:xfrm>
          <a:prstGeom prst="rect">
            <a:avLst/>
          </a:prstGeom>
          <a:noFill/>
          <a:ln>
            <a:noFill/>
          </a:ln>
        </p:spPr>
      </p:pic>
      <p:sp>
        <p:nvSpPr>
          <p:cNvPr id="21" name="Google Shape;948;p28">
            <a:extLst>
              <a:ext uri="{FF2B5EF4-FFF2-40B4-BE49-F238E27FC236}">
                <a16:creationId xmlns:a16="http://schemas.microsoft.com/office/drawing/2014/main" id="{E75EF1A8-3A04-4163-8081-8915DDD399F4}"/>
              </a:ext>
            </a:extLst>
          </p:cNvPr>
          <p:cNvSpPr txBox="1"/>
          <p:nvPr/>
        </p:nvSpPr>
        <p:spPr>
          <a:xfrm>
            <a:off x="1263549" y="1113413"/>
            <a:ext cx="1715611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2" name="Google Shape;992;p30">
            <a:extLst>
              <a:ext uri="{FF2B5EF4-FFF2-40B4-BE49-F238E27FC236}">
                <a16:creationId xmlns:a16="http://schemas.microsoft.com/office/drawing/2014/main" id="{6EF43CA7-1BA9-4041-BB7F-136263798A23}"/>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3" name="Google Shape;373;p8">
            <a:extLst>
              <a:ext uri="{FF2B5EF4-FFF2-40B4-BE49-F238E27FC236}">
                <a16:creationId xmlns:a16="http://schemas.microsoft.com/office/drawing/2014/main" id="{27304ACD-47F3-4A8D-8325-AA9ABB4FF698}"/>
              </a:ext>
            </a:extLst>
          </p:cNvPr>
          <p:cNvSpPr txBox="1"/>
          <p:nvPr/>
        </p:nvSpPr>
        <p:spPr>
          <a:xfrm>
            <a:off x="1327374" y="1676856"/>
            <a:ext cx="16902569"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1) </a:t>
            </a:r>
            <a:r>
              <a:rPr lang="ko-KR" alt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하드보팅</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방법을 통해서 상승</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하락</a:t>
            </a: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보합을 예측</a:t>
            </a:r>
            <a:endParaRPr lang="ko-KR" altLang="en-US" sz="1600" b="1" i="0" u="none" strike="noStrike" cap="none" dirty="0">
              <a:solidFill>
                <a:schemeClr val="accent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5" name="직사각형 24">
            <a:extLst>
              <a:ext uri="{FF2B5EF4-FFF2-40B4-BE49-F238E27FC236}">
                <a16:creationId xmlns:a16="http://schemas.microsoft.com/office/drawing/2014/main" id="{E1793721-2CB0-4EA7-A0CD-265AD7B01400}"/>
              </a:ext>
            </a:extLst>
          </p:cNvPr>
          <p:cNvSpPr/>
          <p:nvPr/>
        </p:nvSpPr>
        <p:spPr>
          <a:xfrm>
            <a:off x="11936580" y="8883822"/>
            <a:ext cx="2251367" cy="580278"/>
          </a:xfrm>
          <a:prstGeom prst="rect">
            <a:avLst/>
          </a:prstGeom>
          <a:solidFill>
            <a:srgbClr val="FFEE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5" name="Google Shape;1145;gf5d93c4d0e_0_362"/>
          <p:cNvSpPr txBox="1"/>
          <p:nvPr/>
        </p:nvSpPr>
        <p:spPr>
          <a:xfrm>
            <a:off x="4775575" y="8858425"/>
            <a:ext cx="95220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상승</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(1) ･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하락</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(-1)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개수가</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더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많은</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결과</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a:solidFill>
                  <a:schemeClr val="lt1"/>
                </a:solidFill>
                <a:latin typeface="Noto Sans KR Medium" panose="020B0600000000000000" pitchFamily="34" charset="-127"/>
                <a:ea typeface="Noto Sans KR Medium" panose="020B0600000000000000" pitchFamily="34" charset="-127"/>
                <a:cs typeface="Roboto"/>
                <a:sym typeface="Roboto"/>
              </a:rPr>
              <a:t>⇒</a:t>
            </a:r>
            <a:r>
              <a:rPr 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  41% </a:t>
            </a:r>
            <a:r>
              <a:rPr lang="en-US" sz="3000" b="1" dirty="0" err="1">
                <a:solidFill>
                  <a:srgbClr val="1F2A4B"/>
                </a:solidFill>
                <a:latin typeface="Noto Sans KR Medium" panose="020B0600000000000000" pitchFamily="34" charset="-127"/>
                <a:ea typeface="Noto Sans KR Medium" panose="020B0600000000000000" pitchFamily="34" charset="-127"/>
                <a:cs typeface="Roboto"/>
                <a:sym typeface="Roboto"/>
              </a:rPr>
              <a:t>정확도</a:t>
            </a:r>
            <a:r>
              <a:rPr 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 </a:t>
            </a:r>
            <a:endParaRPr sz="3000" b="1" i="0" u="none" strike="noStrike" cap="none" dirty="0">
              <a:solidFill>
                <a:srgbClr val="1F2A4B"/>
              </a:solidFill>
              <a:latin typeface="Noto Sans KR Medium" panose="020B0600000000000000" pitchFamily="34" charset="-127"/>
              <a:ea typeface="Noto Sans KR Medium" panose="020B0600000000000000" pitchFamily="34" charset="-127"/>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gf598ca5f18_5_1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61" name="Google Shape;1161;gf598ca5f18_5_1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43</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162" name="Google Shape;1162;gf598ca5f18_5_1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163" name="Google Shape;1163;gf598ca5f18_5_11"/>
          <p:cNvPicPr preferRelativeResize="0"/>
          <p:nvPr/>
        </p:nvPicPr>
        <p:blipFill rotWithShape="1">
          <a:blip r:embed="rId3">
            <a:alphaModFix/>
          </a:blip>
          <a:srcRect t="64719"/>
          <a:stretch/>
        </p:blipFill>
        <p:spPr>
          <a:xfrm>
            <a:off x="9155750" y="2704838"/>
            <a:ext cx="7624126" cy="2163950"/>
          </a:xfrm>
          <a:prstGeom prst="rect">
            <a:avLst/>
          </a:prstGeom>
          <a:noFill/>
          <a:ln>
            <a:noFill/>
          </a:ln>
        </p:spPr>
      </p:pic>
      <p:pic>
        <p:nvPicPr>
          <p:cNvPr id="1164" name="Google Shape;1164;gf598ca5f18_5_11"/>
          <p:cNvPicPr preferRelativeResize="0"/>
          <p:nvPr/>
        </p:nvPicPr>
        <p:blipFill>
          <a:blip r:embed="rId4">
            <a:alphaModFix/>
          </a:blip>
          <a:stretch>
            <a:fillRect/>
          </a:stretch>
        </p:blipFill>
        <p:spPr>
          <a:xfrm>
            <a:off x="9155762" y="5066825"/>
            <a:ext cx="9344174" cy="1406275"/>
          </a:xfrm>
          <a:prstGeom prst="rect">
            <a:avLst/>
          </a:prstGeom>
          <a:noFill/>
          <a:ln>
            <a:noFill/>
          </a:ln>
        </p:spPr>
      </p:pic>
      <p:pic>
        <p:nvPicPr>
          <p:cNvPr id="1167" name="Google Shape;1167;gf598ca5f18_5_11"/>
          <p:cNvPicPr preferRelativeResize="0"/>
          <p:nvPr/>
        </p:nvPicPr>
        <p:blipFill rotWithShape="1">
          <a:blip r:embed="rId5">
            <a:alphaModFix/>
          </a:blip>
          <a:srcRect/>
          <a:stretch/>
        </p:blipFill>
        <p:spPr>
          <a:xfrm>
            <a:off x="3945725" y="7054225"/>
            <a:ext cx="11125200" cy="2932275"/>
          </a:xfrm>
          <a:prstGeom prst="rect">
            <a:avLst/>
          </a:prstGeom>
          <a:noFill/>
          <a:ln>
            <a:noFill/>
          </a:ln>
        </p:spPr>
      </p:pic>
      <p:pic>
        <p:nvPicPr>
          <p:cNvPr id="1170" name="Google Shape;1170;gf598ca5f18_5_11"/>
          <p:cNvPicPr preferRelativeResize="0"/>
          <p:nvPr/>
        </p:nvPicPr>
        <p:blipFill rotWithShape="1">
          <a:blip r:embed="rId3">
            <a:alphaModFix/>
          </a:blip>
          <a:srcRect b="38091"/>
          <a:stretch/>
        </p:blipFill>
        <p:spPr>
          <a:xfrm>
            <a:off x="1189725" y="2675975"/>
            <a:ext cx="7624126" cy="3797113"/>
          </a:xfrm>
          <a:prstGeom prst="rect">
            <a:avLst/>
          </a:prstGeom>
          <a:noFill/>
          <a:ln>
            <a:noFill/>
          </a:ln>
        </p:spPr>
      </p:pic>
      <p:sp>
        <p:nvSpPr>
          <p:cNvPr id="13" name="Google Shape;948;p28">
            <a:extLst>
              <a:ext uri="{FF2B5EF4-FFF2-40B4-BE49-F238E27FC236}">
                <a16:creationId xmlns:a16="http://schemas.microsoft.com/office/drawing/2014/main" id="{FBD70D15-3F7A-44AE-8D99-A416DF51DF23}"/>
              </a:ext>
            </a:extLst>
          </p:cNvPr>
          <p:cNvSpPr txBox="1"/>
          <p:nvPr/>
        </p:nvSpPr>
        <p:spPr>
          <a:xfrm>
            <a:off x="1263549" y="1113413"/>
            <a:ext cx="7598777"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4" name="Google Shape;992;p30">
            <a:extLst>
              <a:ext uri="{FF2B5EF4-FFF2-40B4-BE49-F238E27FC236}">
                <a16:creationId xmlns:a16="http://schemas.microsoft.com/office/drawing/2014/main" id="{8B0B20A2-1AE5-41AF-B0B9-B01EA6F22144}"/>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5" name="Google Shape;373;p8">
            <a:extLst>
              <a:ext uri="{FF2B5EF4-FFF2-40B4-BE49-F238E27FC236}">
                <a16:creationId xmlns:a16="http://schemas.microsoft.com/office/drawing/2014/main" id="{5A80D39D-FEED-42C1-A4E6-0C5F2156EE3D}"/>
              </a:ext>
            </a:extLst>
          </p:cNvPr>
          <p:cNvSpPr txBox="1"/>
          <p:nvPr/>
        </p:nvSpPr>
        <p:spPr>
          <a:xfrm>
            <a:off x="1327374" y="1676856"/>
            <a:ext cx="7486477"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en-US" altLang="ko-KR" sz="2400" b="1" dirty="0">
                <a:solidFill>
                  <a:schemeClr val="accent2"/>
                </a:solidFill>
                <a:latin typeface="Noto Sans KR Medium" panose="020B0600000000000000" pitchFamily="34" charset="-127"/>
                <a:ea typeface="Noto Sans KR Medium" panose="020B0600000000000000" pitchFamily="34" charset="-127"/>
                <a:cs typeface="Roboto"/>
                <a:sym typeface="Roboto"/>
              </a:rPr>
              <a:t>2)</a:t>
            </a: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로지스틱 분류 모델을 이용하여 분류</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 name="직사각형 1">
            <a:extLst>
              <a:ext uri="{FF2B5EF4-FFF2-40B4-BE49-F238E27FC236}">
                <a16:creationId xmlns:a16="http://schemas.microsoft.com/office/drawing/2014/main" id="{B0D42B4C-22FB-4240-9ABD-EF6AA021F33A}"/>
              </a:ext>
            </a:extLst>
          </p:cNvPr>
          <p:cNvSpPr/>
          <p:nvPr/>
        </p:nvSpPr>
        <p:spPr>
          <a:xfrm>
            <a:off x="10078287" y="8632924"/>
            <a:ext cx="2771542" cy="580278"/>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8" name="Google Shape;1168;gf598ca5f18_5_11"/>
          <p:cNvSpPr txBox="1"/>
          <p:nvPr/>
        </p:nvSpPr>
        <p:spPr>
          <a:xfrm>
            <a:off x="4952141" y="8611587"/>
            <a:ext cx="88764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로지스틱</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ko-KR" alt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분류</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err="1">
                <a:solidFill>
                  <a:srgbClr val="FFFFFF"/>
                </a:solidFill>
                <a:latin typeface="Noto Sans KR Medium" panose="020B0600000000000000" pitchFamily="34" charset="-127"/>
                <a:ea typeface="Noto Sans KR Medium" panose="020B0600000000000000" pitchFamily="34" charset="-127"/>
                <a:cs typeface="Roboto"/>
                <a:sym typeface="Roboto"/>
              </a:rPr>
              <a:t>결과</a:t>
            </a:r>
            <a:r>
              <a:rPr lang="en-US" sz="30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000" b="1" dirty="0">
                <a:solidFill>
                  <a:schemeClr val="lt1"/>
                </a:solidFill>
                <a:latin typeface="Noto Sans KR Medium" panose="020B0600000000000000" pitchFamily="34" charset="-127"/>
                <a:ea typeface="Noto Sans KR Medium" panose="020B0600000000000000" pitchFamily="34" charset="-127"/>
                <a:cs typeface="Roboto"/>
                <a:sym typeface="Roboto"/>
              </a:rPr>
              <a:t>⇒    </a:t>
            </a:r>
            <a:r>
              <a:rPr lang="ko-KR" alt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약 </a:t>
            </a:r>
            <a:r>
              <a:rPr lang="en-US" altLang="ko-KR" sz="3000" b="1" dirty="0">
                <a:solidFill>
                  <a:srgbClr val="1F2A4B"/>
                </a:solidFill>
                <a:latin typeface="Noto Sans KR Medium" panose="020B0600000000000000" pitchFamily="34" charset="-127"/>
                <a:ea typeface="Noto Sans KR Medium" panose="020B0600000000000000" pitchFamily="34" charset="-127"/>
                <a:cs typeface="Roboto"/>
                <a:sym typeface="Roboto"/>
              </a:rPr>
              <a:t>63% </a:t>
            </a:r>
            <a:r>
              <a:rPr lang="ko-KR" altLang="en-US" sz="3000" b="1" dirty="0">
                <a:solidFill>
                  <a:srgbClr val="1F2A4B"/>
                </a:solidFill>
                <a:latin typeface="Noto Sans KR Medium" panose="020B0600000000000000" pitchFamily="34" charset="-127"/>
                <a:ea typeface="Noto Sans KR Medium" panose="020B0600000000000000" pitchFamily="34" charset="-127"/>
                <a:cs typeface="Roboto"/>
                <a:sym typeface="Roboto"/>
              </a:rPr>
              <a:t>정확</a:t>
            </a:r>
            <a:endParaRPr sz="30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1169" name="Google Shape;1169;gf598ca5f18_5_11"/>
          <p:cNvSpPr txBox="1"/>
          <p:nvPr/>
        </p:nvSpPr>
        <p:spPr>
          <a:xfrm>
            <a:off x="4952141" y="7678137"/>
            <a:ext cx="88764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sz="3000" b="1">
                <a:solidFill>
                  <a:srgbClr val="FFFFFF"/>
                </a:solidFill>
                <a:latin typeface="Noto Sans KR Medium" panose="020B0600000000000000" pitchFamily="34" charset="-127"/>
                <a:ea typeface="Noto Sans KR Medium" panose="020B0600000000000000" pitchFamily="34" charset="-127"/>
                <a:cs typeface="Roboto"/>
                <a:sym typeface="Roboto"/>
              </a:rPr>
              <a:t>모든 데이터의 결과를 피처로 사용해</a:t>
            </a:r>
            <a:endParaRPr sz="3000" b="1" i="0" u="none" strike="noStrike" cap="none">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gf598ca5f18_5_27"/>
          <p:cNvSpPr/>
          <p:nvPr/>
        </p:nvSpPr>
        <p:spPr>
          <a:xfrm>
            <a:off x="14193600" y="8921800"/>
            <a:ext cx="3562500" cy="5850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6" name="Google Shape;1176;gf598ca5f18_5_27"/>
          <p:cNvSpPr/>
          <p:nvPr/>
        </p:nvSpPr>
        <p:spPr>
          <a:xfrm>
            <a:off x="8892650" y="8921800"/>
            <a:ext cx="4692000" cy="5850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7" name="Google Shape;1177;gf598ca5f18_5_27"/>
          <p:cNvSpPr/>
          <p:nvPr/>
        </p:nvSpPr>
        <p:spPr>
          <a:xfrm>
            <a:off x="4656950" y="8905425"/>
            <a:ext cx="3778500" cy="5850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8" name="Google Shape;1178;gf598ca5f18_5_27"/>
          <p:cNvSpPr/>
          <p:nvPr/>
        </p:nvSpPr>
        <p:spPr>
          <a:xfrm>
            <a:off x="1386850" y="6248400"/>
            <a:ext cx="2674500" cy="1247400"/>
          </a:xfrm>
          <a:prstGeom prst="rect">
            <a:avLst/>
          </a:prstGeom>
          <a:solidFill>
            <a:srgbClr val="DE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79" name="Google Shape;1179;gf598ca5f18_5_2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180" name="Google Shape;1180;gf598ca5f18_5_2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44</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181" name="Google Shape;1181;gf598ca5f18_5_2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182" name="Google Shape;1182;gf598ca5f18_5_27"/>
          <p:cNvPicPr preferRelativeResize="0"/>
          <p:nvPr/>
        </p:nvPicPr>
        <p:blipFill>
          <a:blip r:embed="rId3">
            <a:alphaModFix/>
          </a:blip>
          <a:stretch>
            <a:fillRect/>
          </a:stretch>
        </p:blipFill>
        <p:spPr>
          <a:xfrm>
            <a:off x="1569350" y="2981738"/>
            <a:ext cx="15801975" cy="2305050"/>
          </a:xfrm>
          <a:prstGeom prst="rect">
            <a:avLst/>
          </a:prstGeom>
          <a:noFill/>
          <a:ln>
            <a:noFill/>
          </a:ln>
        </p:spPr>
      </p:pic>
      <p:pic>
        <p:nvPicPr>
          <p:cNvPr id="1183" name="Google Shape;1183;gf598ca5f18_5_27"/>
          <p:cNvPicPr preferRelativeResize="0"/>
          <p:nvPr/>
        </p:nvPicPr>
        <p:blipFill rotWithShape="1">
          <a:blip r:embed="rId4">
            <a:alphaModFix/>
          </a:blip>
          <a:srcRect r="35237"/>
          <a:stretch/>
        </p:blipFill>
        <p:spPr>
          <a:xfrm>
            <a:off x="4801638" y="6081550"/>
            <a:ext cx="3436012" cy="2676525"/>
          </a:xfrm>
          <a:prstGeom prst="rect">
            <a:avLst/>
          </a:prstGeom>
          <a:noFill/>
          <a:ln>
            <a:noFill/>
          </a:ln>
        </p:spPr>
      </p:pic>
      <p:pic>
        <p:nvPicPr>
          <p:cNvPr id="1184" name="Google Shape;1184;gf598ca5f18_5_27"/>
          <p:cNvPicPr preferRelativeResize="0"/>
          <p:nvPr/>
        </p:nvPicPr>
        <p:blipFill rotWithShape="1">
          <a:blip r:embed="rId5">
            <a:alphaModFix/>
          </a:blip>
          <a:srcRect b="40621"/>
          <a:stretch/>
        </p:blipFill>
        <p:spPr>
          <a:xfrm>
            <a:off x="9128575" y="6102025"/>
            <a:ext cx="2019300" cy="2635600"/>
          </a:xfrm>
          <a:prstGeom prst="rect">
            <a:avLst/>
          </a:prstGeom>
          <a:noFill/>
          <a:ln>
            <a:noFill/>
          </a:ln>
        </p:spPr>
      </p:pic>
      <p:pic>
        <p:nvPicPr>
          <p:cNvPr id="1185" name="Google Shape;1185;gf598ca5f18_5_27"/>
          <p:cNvPicPr preferRelativeResize="0"/>
          <p:nvPr/>
        </p:nvPicPr>
        <p:blipFill>
          <a:blip r:embed="rId6">
            <a:alphaModFix/>
          </a:blip>
          <a:stretch>
            <a:fillRect/>
          </a:stretch>
        </p:blipFill>
        <p:spPr>
          <a:xfrm>
            <a:off x="14193600" y="6691775"/>
            <a:ext cx="3562350" cy="1619250"/>
          </a:xfrm>
          <a:prstGeom prst="rect">
            <a:avLst/>
          </a:prstGeom>
          <a:noFill/>
          <a:ln>
            <a:noFill/>
          </a:ln>
        </p:spPr>
      </p:pic>
      <p:sp>
        <p:nvSpPr>
          <p:cNvPr id="1186" name="Google Shape;1186;gf598ca5f18_5_27"/>
          <p:cNvSpPr/>
          <p:nvPr/>
        </p:nvSpPr>
        <p:spPr>
          <a:xfrm>
            <a:off x="2755125" y="5488588"/>
            <a:ext cx="703500" cy="671400"/>
          </a:xfrm>
          <a:prstGeom prst="down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7" name="Google Shape;1187;gf598ca5f18_5_27"/>
          <p:cNvSpPr/>
          <p:nvPr/>
        </p:nvSpPr>
        <p:spPr>
          <a:xfrm>
            <a:off x="8380406" y="7152986"/>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8" name="Google Shape;1188;gf598ca5f18_5_27"/>
          <p:cNvSpPr/>
          <p:nvPr/>
        </p:nvSpPr>
        <p:spPr>
          <a:xfrm>
            <a:off x="13350968" y="7152986"/>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89" name="Google Shape;1189;gf598ca5f18_5_27"/>
          <p:cNvSpPr txBox="1"/>
          <p:nvPr/>
        </p:nvSpPr>
        <p:spPr>
          <a:xfrm>
            <a:off x="8912448" y="8932825"/>
            <a:ext cx="46920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a:solidFill>
                  <a:srgbClr val="4B6972"/>
                </a:solidFill>
                <a:latin typeface="Noto Sans KR Medium" panose="020B0600000000000000" pitchFamily="34" charset="-127"/>
                <a:ea typeface="Noto Sans KR Medium" panose="020B0600000000000000" pitchFamily="34" charset="-127"/>
                <a:cs typeface="Roboto"/>
                <a:sym typeface="Roboto"/>
              </a:rPr>
              <a:t>threshold 값에 따른 정확도 확인</a:t>
            </a:r>
            <a:endParaRPr sz="2000" b="1">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pic>
        <p:nvPicPr>
          <p:cNvPr id="1190" name="Google Shape;1190;gf598ca5f18_5_27"/>
          <p:cNvPicPr preferRelativeResize="0"/>
          <p:nvPr/>
        </p:nvPicPr>
        <p:blipFill rotWithShape="1">
          <a:blip r:embed="rId7">
            <a:alphaModFix/>
          </a:blip>
          <a:srcRect r="44625" b="-8719"/>
          <a:stretch/>
        </p:blipFill>
        <p:spPr>
          <a:xfrm>
            <a:off x="1271000" y="8052975"/>
            <a:ext cx="3075050" cy="776675"/>
          </a:xfrm>
          <a:prstGeom prst="rect">
            <a:avLst/>
          </a:prstGeom>
          <a:noFill/>
          <a:ln>
            <a:noFill/>
          </a:ln>
        </p:spPr>
      </p:pic>
      <p:sp>
        <p:nvSpPr>
          <p:cNvPr id="1191" name="Google Shape;1191;gf598ca5f18_5_27"/>
          <p:cNvSpPr txBox="1"/>
          <p:nvPr/>
        </p:nvSpPr>
        <p:spPr>
          <a:xfrm>
            <a:off x="14564325" y="8903739"/>
            <a:ext cx="2820900" cy="60936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400" b="1">
                <a:solidFill>
                  <a:srgbClr val="C0504D"/>
                </a:solidFill>
                <a:latin typeface="Noto Sans KR Medium" panose="020B0600000000000000" pitchFamily="34" charset="-127"/>
                <a:ea typeface="Noto Sans KR Medium" panose="020B0600000000000000" pitchFamily="34" charset="-127"/>
                <a:cs typeface="Roboto"/>
                <a:sym typeface="Roboto"/>
              </a:rPr>
              <a:t>확률 및 결과 표현</a:t>
            </a:r>
            <a:endParaRPr sz="2400" b="1">
              <a:solidFill>
                <a:srgbClr val="C0504D"/>
              </a:solidFill>
              <a:latin typeface="Noto Sans KR Medium" panose="020B0600000000000000" pitchFamily="34" charset="-127"/>
              <a:ea typeface="Noto Sans KR Medium" panose="020B0600000000000000" pitchFamily="34" charset="-127"/>
              <a:cs typeface="Roboto"/>
              <a:sym typeface="Roboto"/>
            </a:endParaRPr>
          </a:p>
        </p:txBody>
      </p:sp>
      <p:sp>
        <p:nvSpPr>
          <p:cNvPr id="1192" name="Google Shape;1192;gf598ca5f18_5_27"/>
          <p:cNvSpPr/>
          <p:nvPr/>
        </p:nvSpPr>
        <p:spPr>
          <a:xfrm>
            <a:off x="3955388" y="7152985"/>
            <a:ext cx="703500" cy="671400"/>
          </a:xfrm>
          <a:prstGeom prst="rightArrow">
            <a:avLst>
              <a:gd name="adj1" fmla="val 50000"/>
              <a:gd name="adj2" fmla="val 50000"/>
            </a:avLst>
          </a:prstGeom>
          <a:solidFill>
            <a:srgbClr val="283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193" name="Google Shape;1193;gf598ca5f18_5_27"/>
          <p:cNvSpPr txBox="1"/>
          <p:nvPr/>
        </p:nvSpPr>
        <p:spPr>
          <a:xfrm>
            <a:off x="1389028" y="6402675"/>
            <a:ext cx="2674500" cy="892522"/>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t>Train ･ Test 분할 </a:t>
            </a:r>
            <a:b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br>
            <a:r>
              <a:rPr lang="en-US" sz="2000" b="1">
                <a:solidFill>
                  <a:srgbClr val="83A1A9"/>
                </a:solidFill>
                <a:latin typeface="Noto Sans KR Medium" panose="020B0600000000000000" pitchFamily="34" charset="-127"/>
                <a:ea typeface="Noto Sans KR Medium" panose="020B0600000000000000" pitchFamily="34" charset="-127"/>
                <a:cs typeface="Roboto"/>
                <a:sym typeface="Roboto"/>
              </a:rPr>
              <a:t>및 데이터 수 확인</a:t>
            </a:r>
            <a:endParaRPr sz="2000" b="1">
              <a:solidFill>
                <a:srgbClr val="83A1A9"/>
              </a:solidFill>
              <a:latin typeface="Noto Sans KR Medium" panose="020B0600000000000000" pitchFamily="34" charset="-127"/>
              <a:ea typeface="Noto Sans KR Medium" panose="020B0600000000000000" pitchFamily="34" charset="-127"/>
              <a:cs typeface="Roboto"/>
              <a:sym typeface="Roboto"/>
            </a:endParaRPr>
          </a:p>
        </p:txBody>
      </p:sp>
      <p:pic>
        <p:nvPicPr>
          <p:cNvPr id="1196" name="Google Shape;1196;gf598ca5f18_5_27"/>
          <p:cNvPicPr preferRelativeResize="0"/>
          <p:nvPr/>
        </p:nvPicPr>
        <p:blipFill rotWithShape="1">
          <a:blip r:embed="rId5">
            <a:alphaModFix/>
          </a:blip>
          <a:srcRect t="56857"/>
          <a:stretch/>
        </p:blipFill>
        <p:spPr>
          <a:xfrm>
            <a:off x="11192550" y="6831650"/>
            <a:ext cx="2019300" cy="1914950"/>
          </a:xfrm>
          <a:prstGeom prst="rect">
            <a:avLst/>
          </a:prstGeom>
          <a:noFill/>
          <a:ln>
            <a:noFill/>
          </a:ln>
        </p:spPr>
      </p:pic>
      <p:sp>
        <p:nvSpPr>
          <p:cNvPr id="1198" name="Google Shape;1198;gf598ca5f18_5_27"/>
          <p:cNvSpPr txBox="1"/>
          <p:nvPr/>
        </p:nvSpPr>
        <p:spPr>
          <a:xfrm>
            <a:off x="4693250" y="8932825"/>
            <a:ext cx="3652800" cy="538579"/>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predict_probability</a:t>
            </a:r>
            <a:r>
              <a:rPr lang="en-US" sz="2000" b="1" dirty="0">
                <a:solidFill>
                  <a:srgbClr val="4B6972"/>
                </a:solidFill>
                <a:latin typeface="Noto Sans KR Medium" panose="020B0600000000000000" pitchFamily="34" charset="-127"/>
                <a:ea typeface="Noto Sans KR Medium" panose="020B0600000000000000" pitchFamily="34" charset="-127"/>
                <a:cs typeface="Roboto"/>
                <a:sym typeface="Roboto"/>
              </a:rPr>
              <a:t> </a:t>
            </a:r>
            <a:r>
              <a:rPr lang="en-US" sz="2000" b="1" dirty="0" err="1">
                <a:solidFill>
                  <a:srgbClr val="4B6972"/>
                </a:solidFill>
                <a:latin typeface="Noto Sans KR Medium" panose="020B0600000000000000" pitchFamily="34" charset="-127"/>
                <a:ea typeface="Noto Sans KR Medium" panose="020B0600000000000000" pitchFamily="34" charset="-127"/>
                <a:cs typeface="Roboto"/>
                <a:sym typeface="Roboto"/>
              </a:rPr>
              <a:t>확인</a:t>
            </a:r>
            <a:endParaRPr sz="2000" b="1" dirty="0">
              <a:solidFill>
                <a:srgbClr val="4B6972"/>
              </a:solidFill>
              <a:latin typeface="Noto Sans KR Medium" panose="020B0600000000000000" pitchFamily="34" charset="-127"/>
              <a:ea typeface="Noto Sans KR Medium" panose="020B0600000000000000" pitchFamily="34" charset="-127"/>
              <a:cs typeface="Roboto"/>
              <a:sym typeface="Roboto"/>
            </a:endParaRPr>
          </a:p>
        </p:txBody>
      </p:sp>
      <p:sp>
        <p:nvSpPr>
          <p:cNvPr id="30" name="Google Shape;948;p28">
            <a:extLst>
              <a:ext uri="{FF2B5EF4-FFF2-40B4-BE49-F238E27FC236}">
                <a16:creationId xmlns:a16="http://schemas.microsoft.com/office/drawing/2014/main" id="{5726F445-B71F-4608-870F-2F734C75B295}"/>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앙상블 모델</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dirty="0" err="1">
                <a:solidFill>
                  <a:srgbClr val="A69685"/>
                </a:solidFill>
                <a:latin typeface="Noto Sans KR Medium" panose="020B0600000000000000" pitchFamily="34" charset="-127"/>
                <a:ea typeface="Noto Sans KR Medium" panose="020B0600000000000000" pitchFamily="34" charset="-127"/>
              </a:rPr>
              <a:t>텍스트</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감성점수‧종가</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3200" b="1" dirty="0" err="1">
                <a:solidFill>
                  <a:srgbClr val="A69685"/>
                </a:solidFill>
                <a:latin typeface="Noto Sans KR Medium" panose="020B0600000000000000" pitchFamily="34" charset="-127"/>
                <a:ea typeface="Noto Sans KR Medium" panose="020B0600000000000000" pitchFamily="34" charset="-127"/>
              </a:rPr>
              <a:t>예측</a:t>
            </a:r>
            <a:r>
              <a:rPr lang="en-US" sz="3200" b="1" dirty="0">
                <a:solidFill>
                  <a:srgbClr val="A69685"/>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최종</a:t>
            </a:r>
            <a:r>
              <a:rPr 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 </a:t>
            </a:r>
            <a:r>
              <a:rPr lang="en-US" sz="2400" b="1" dirty="0" err="1">
                <a:solidFill>
                  <a:schemeClr val="accent2"/>
                </a:solidFill>
                <a:latin typeface="Noto Sans KR Medium" panose="020B0600000000000000" pitchFamily="34" charset="-127"/>
                <a:ea typeface="Noto Sans KR Medium" panose="020B0600000000000000" pitchFamily="34" charset="-127"/>
                <a:cs typeface="Roboto"/>
                <a:sym typeface="Roboto"/>
              </a:rPr>
              <a:t>결과</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31" name="Google Shape;992;p30">
            <a:extLst>
              <a:ext uri="{FF2B5EF4-FFF2-40B4-BE49-F238E27FC236}">
                <a16:creationId xmlns:a16="http://schemas.microsoft.com/office/drawing/2014/main" id="{A12D8D3A-DDCF-41DF-89F8-BF9AAEFF97D5}"/>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2-2.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데이터</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분석</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2" name="Google Shape;373;p8">
            <a:extLst>
              <a:ext uri="{FF2B5EF4-FFF2-40B4-BE49-F238E27FC236}">
                <a16:creationId xmlns:a16="http://schemas.microsoft.com/office/drawing/2014/main" id="{A71C80B7-56C3-4ED9-B883-40A677D77791}"/>
              </a:ext>
            </a:extLst>
          </p:cNvPr>
          <p:cNvSpPr txBox="1"/>
          <p:nvPr/>
        </p:nvSpPr>
        <p:spPr>
          <a:xfrm>
            <a:off x="1327374" y="1676856"/>
            <a:ext cx="7486477"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rgbClr val="C0504D"/>
                </a:solidFill>
                <a:latin typeface="Noto Sans KR Medium" panose="020B0600000000000000" pitchFamily="34" charset="-127"/>
                <a:ea typeface="Noto Sans KR Medium" panose="020B0600000000000000" pitchFamily="34" charset="-127"/>
              </a:rPr>
              <a:t>로지스틱을 통한 분류모델로 긍정 확률 도출</a:t>
            </a:r>
            <a:endParaRPr lang="ko-KR" altLang="en-US" sz="20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33" name="Google Shape;1037;p33">
            <a:extLst>
              <a:ext uri="{FF2B5EF4-FFF2-40B4-BE49-F238E27FC236}">
                <a16:creationId xmlns:a16="http://schemas.microsoft.com/office/drawing/2014/main" id="{E929336C-A77C-49EF-BBA4-949C28522647}"/>
              </a:ext>
            </a:extLst>
          </p:cNvPr>
          <p:cNvSpPr txBox="1"/>
          <p:nvPr/>
        </p:nvSpPr>
        <p:spPr>
          <a:xfrm>
            <a:off x="1726415" y="2262183"/>
            <a:ext cx="12227700" cy="53857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altLang="ko-KR" sz="2000" b="1" dirty="0">
                <a:solidFill>
                  <a:srgbClr val="283252"/>
                </a:solidFill>
                <a:latin typeface="Noto Sans KR Medium" panose="020B0600000000000000" pitchFamily="34" charset="-127"/>
                <a:ea typeface="Noto Sans KR Medium" panose="020B0600000000000000" pitchFamily="34" charset="-127"/>
              </a:rPr>
              <a:t>18</a:t>
            </a:r>
            <a:r>
              <a:rPr lang="ko-KR" altLang="en-US" sz="2000" b="1" dirty="0" err="1">
                <a:solidFill>
                  <a:srgbClr val="283252"/>
                </a:solidFill>
                <a:latin typeface="Noto Sans KR Medium" panose="020B0600000000000000" pitchFamily="34" charset="-127"/>
                <a:ea typeface="Noto Sans KR Medium" panose="020B0600000000000000" pitchFamily="34" charset="-127"/>
              </a:rPr>
              <a:t>년도부터의</a:t>
            </a:r>
            <a:r>
              <a:rPr lang="ko-KR" altLang="en-US" sz="2000" b="1" dirty="0">
                <a:solidFill>
                  <a:srgbClr val="283252"/>
                </a:solidFill>
                <a:latin typeface="Noto Sans KR Medium" panose="020B0600000000000000" pitchFamily="34" charset="-127"/>
                <a:ea typeface="Noto Sans KR Medium" panose="020B0600000000000000" pitchFamily="34" charset="-127"/>
              </a:rPr>
              <a:t> 모든 데이터를 사용하여 </a:t>
            </a:r>
            <a:r>
              <a:rPr lang="en-US" altLang="ko-KR" sz="2000" b="1" dirty="0">
                <a:solidFill>
                  <a:srgbClr val="283252"/>
                </a:solidFill>
                <a:latin typeface="Noto Sans KR Medium" panose="020B0600000000000000" pitchFamily="34" charset="-127"/>
                <a:ea typeface="Noto Sans KR Medium" panose="020B0600000000000000" pitchFamily="34" charset="-127"/>
              </a:rPr>
              <a:t>train, test</a:t>
            </a:r>
            <a:r>
              <a:rPr lang="ko-KR" altLang="en-US" sz="2000" b="1" dirty="0">
                <a:solidFill>
                  <a:srgbClr val="283252"/>
                </a:solidFill>
                <a:latin typeface="Noto Sans KR Medium" panose="020B0600000000000000" pitchFamily="34" charset="-127"/>
                <a:ea typeface="Noto Sans KR Medium" panose="020B0600000000000000" pitchFamily="34" charset="-127"/>
              </a:rPr>
              <a:t>을 </a:t>
            </a:r>
            <a:r>
              <a:rPr lang="en-US" altLang="ko-KR" sz="2000" b="1" dirty="0" err="1">
                <a:solidFill>
                  <a:srgbClr val="283252"/>
                </a:solidFill>
                <a:latin typeface="Noto Sans KR Medium" panose="020B0600000000000000" pitchFamily="34" charset="-127"/>
                <a:ea typeface="Noto Sans KR Medium" panose="020B0600000000000000" pitchFamily="34" charset="-127"/>
              </a:rPr>
              <a:t>test_size</a:t>
            </a:r>
            <a:r>
              <a:rPr lang="ko-KR" altLang="en-US" sz="2000" b="1" dirty="0">
                <a:solidFill>
                  <a:srgbClr val="283252"/>
                </a:solidFill>
                <a:latin typeface="Noto Sans KR Medium" panose="020B0600000000000000" pitchFamily="34" charset="-127"/>
                <a:ea typeface="Noto Sans KR Medium" panose="020B0600000000000000" pitchFamily="34" charset="-127"/>
              </a:rPr>
              <a:t> </a:t>
            </a:r>
            <a:r>
              <a:rPr lang="en-US" altLang="ko-KR" sz="2000" b="1" dirty="0">
                <a:solidFill>
                  <a:srgbClr val="283252"/>
                </a:solidFill>
                <a:latin typeface="Noto Sans KR Medium" panose="020B0600000000000000" pitchFamily="34" charset="-127"/>
                <a:ea typeface="Noto Sans KR Medium" panose="020B0600000000000000" pitchFamily="34" charset="-127"/>
              </a:rPr>
              <a:t>= 0.2</a:t>
            </a:r>
            <a:r>
              <a:rPr lang="ko-KR" altLang="en-US" sz="2000" b="1" dirty="0">
                <a:solidFill>
                  <a:srgbClr val="283252"/>
                </a:solidFill>
                <a:latin typeface="Noto Sans KR Medium" panose="020B0600000000000000" pitchFamily="34" charset="-127"/>
                <a:ea typeface="Noto Sans KR Medium" panose="020B0600000000000000" pitchFamily="34" charset="-127"/>
              </a:rPr>
              <a:t>으로 나누어서 모델에 적합</a:t>
            </a:r>
            <a:endParaRPr lang="ko-KR" altLang="en-US" sz="1800" b="1" dirty="0">
              <a:solidFill>
                <a:srgbClr val="283252"/>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202"/>
        <p:cNvGrpSpPr/>
        <p:nvPr/>
      </p:nvGrpSpPr>
      <p:grpSpPr>
        <a:xfrm>
          <a:off x="0" y="0"/>
          <a:ext cx="0" cy="0"/>
          <a:chOff x="0" y="0"/>
          <a:chExt cx="0" cy="0"/>
        </a:xfrm>
      </p:grpSpPr>
      <p:pic>
        <p:nvPicPr>
          <p:cNvPr id="1203" name="Google Shape;1203;p43"/>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204" name="Google Shape;1204;p43"/>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205" name="Google Shape;1205;p43"/>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206" name="Google Shape;1206;p43"/>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207" name="Google Shape;1207;p43"/>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208" name="Google Shape;1208;p43"/>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1209" name="Google Shape;1209;p43"/>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1210" name="Google Shape;1210;p43"/>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1211" name="Google Shape;1211;p43"/>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212" name="Google Shape;1212;p43"/>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213" name="Google Shape;1213;p43"/>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214" name="Google Shape;1214;p43"/>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215" name="Google Shape;1215;p43"/>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1216" name="Google Shape;1216;p43"/>
          <p:cNvPicPr preferRelativeResize="0"/>
          <p:nvPr/>
        </p:nvPicPr>
        <p:blipFill rotWithShape="1">
          <a:blip r:embed="rId6">
            <a:alphaModFix/>
          </a:blip>
          <a:srcRect/>
          <a:stretch/>
        </p:blipFill>
        <p:spPr>
          <a:xfrm>
            <a:off x="3671365" y="2794135"/>
            <a:ext cx="47619" cy="47619"/>
          </a:xfrm>
          <a:prstGeom prst="rect">
            <a:avLst/>
          </a:prstGeom>
          <a:noFill/>
          <a:ln>
            <a:noFill/>
          </a:ln>
        </p:spPr>
      </p:pic>
      <p:pic>
        <p:nvPicPr>
          <p:cNvPr id="24" name="Google Shape;110;p1">
            <a:extLst>
              <a:ext uri="{FF2B5EF4-FFF2-40B4-BE49-F238E27FC236}">
                <a16:creationId xmlns:a16="http://schemas.microsoft.com/office/drawing/2014/main" id="{532FC37B-7ABD-4129-B959-994B2AC1EA36}"/>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5" name="Google Shape;210;p4">
            <a:extLst>
              <a:ext uri="{FF2B5EF4-FFF2-40B4-BE49-F238E27FC236}">
                <a16:creationId xmlns:a16="http://schemas.microsoft.com/office/drawing/2014/main" id="{1CD60731-72F6-4690-A5D6-5707053D2D71}"/>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6" name="Google Shape;107;p1">
            <a:extLst>
              <a:ext uri="{FF2B5EF4-FFF2-40B4-BE49-F238E27FC236}">
                <a16:creationId xmlns:a16="http://schemas.microsoft.com/office/drawing/2014/main" id="{AD5F8FF2-5BD5-4A35-882B-6D3C3BC019CD}"/>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9" name="Google Shape;207;p4">
            <a:extLst>
              <a:ext uri="{FF2B5EF4-FFF2-40B4-BE49-F238E27FC236}">
                <a16:creationId xmlns:a16="http://schemas.microsoft.com/office/drawing/2014/main" id="{C2819D34-2581-44F7-9CC5-EB9882F419FE}"/>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30" name="Google Shape;208;p4">
            <a:extLst>
              <a:ext uri="{FF2B5EF4-FFF2-40B4-BE49-F238E27FC236}">
                <a16:creationId xmlns:a16="http://schemas.microsoft.com/office/drawing/2014/main" id="{F0A44BD6-6D19-4E9A-AE10-9AE5735794CE}"/>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웹 페이지 구현</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 name="Google Shape;214;p4">
            <a:extLst>
              <a:ext uri="{FF2B5EF4-FFF2-40B4-BE49-F238E27FC236}">
                <a16:creationId xmlns:a16="http://schemas.microsoft.com/office/drawing/2014/main" id="{D54EDF7B-24C1-43E5-9A75-404542E2D899}"/>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215;p4">
            <a:extLst>
              <a:ext uri="{FF2B5EF4-FFF2-40B4-BE49-F238E27FC236}">
                <a16:creationId xmlns:a16="http://schemas.microsoft.com/office/drawing/2014/main" id="{D35D33D9-A2AD-4DB8-961C-DD075F87DC70}"/>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TextBox 32">
            <a:extLst>
              <a:ext uri="{FF2B5EF4-FFF2-40B4-BE49-F238E27FC236}">
                <a16:creationId xmlns:a16="http://schemas.microsoft.com/office/drawing/2014/main" id="{495951B0-3763-438B-8950-2279E7802DB8}"/>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3</a:t>
            </a:r>
          </a:p>
        </p:txBody>
      </p:sp>
      <p:sp>
        <p:nvSpPr>
          <p:cNvPr id="34" name="TextBox 33">
            <a:extLst>
              <a:ext uri="{FF2B5EF4-FFF2-40B4-BE49-F238E27FC236}">
                <a16:creationId xmlns:a16="http://schemas.microsoft.com/office/drawing/2014/main" id="{6B8D6C0A-524A-49CA-A7D2-574AA2096E75}"/>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웹 페이지 프로세스</a:t>
            </a:r>
          </a:p>
        </p:txBody>
      </p:sp>
      <p:sp>
        <p:nvSpPr>
          <p:cNvPr id="35" name="TextBox 34">
            <a:extLst>
              <a:ext uri="{FF2B5EF4-FFF2-40B4-BE49-F238E27FC236}">
                <a16:creationId xmlns:a16="http://schemas.microsoft.com/office/drawing/2014/main" id="{695C404A-396D-46CE-B065-441AF87A94AA}"/>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웹 페이지 화면</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28"/>
        <p:cNvGrpSpPr/>
        <p:nvPr/>
      </p:nvGrpSpPr>
      <p:grpSpPr>
        <a:xfrm>
          <a:off x="0" y="0"/>
          <a:ext cx="0" cy="0"/>
          <a:chOff x="0" y="0"/>
          <a:chExt cx="0" cy="0"/>
        </a:xfrm>
      </p:grpSpPr>
      <p:sp>
        <p:nvSpPr>
          <p:cNvPr id="1229" name="Google Shape;1229;p4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30" name="Google Shape;1230;p44"/>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46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231" name="Google Shape;1231;p4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232" name="Google Shape;1232;p44"/>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33" name="Google Shape;1233;p44"/>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46</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cxnSp>
        <p:nvCxnSpPr>
          <p:cNvPr id="1234" name="Google Shape;1234;p44"/>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1235" name="Google Shape;1235;p44"/>
          <p:cNvPicPr preferRelativeResize="0"/>
          <p:nvPr/>
        </p:nvPicPr>
        <p:blipFill rotWithShape="1">
          <a:blip r:embed="rId3">
            <a:alphaModFix/>
          </a:blip>
          <a:srcRect/>
          <a:stretch/>
        </p:blipFill>
        <p:spPr>
          <a:xfrm>
            <a:off x="383200" y="343425"/>
            <a:ext cx="18203433" cy="981278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gf5d93c4d0e_3_319"/>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cxnSp>
        <p:nvCxnSpPr>
          <p:cNvPr id="1241" name="Google Shape;1241;gf5d93c4d0e_3_319"/>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242" name="Google Shape;1242;gf5d93c4d0e_3_319"/>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47</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pic>
        <p:nvPicPr>
          <p:cNvPr id="5" name="그림 4">
            <a:extLst>
              <a:ext uri="{FF2B5EF4-FFF2-40B4-BE49-F238E27FC236}">
                <a16:creationId xmlns:a16="http://schemas.microsoft.com/office/drawing/2014/main" id="{33CCF8E4-2083-4020-B5A7-EA73730E6FA9}"/>
              </a:ext>
            </a:extLst>
          </p:cNvPr>
          <p:cNvPicPr>
            <a:picLocks noChangeAspect="1"/>
          </p:cNvPicPr>
          <p:nvPr/>
        </p:nvPicPr>
        <p:blipFill>
          <a:blip r:embed="rId3"/>
          <a:stretch>
            <a:fillRect/>
          </a:stretch>
        </p:blipFill>
        <p:spPr>
          <a:xfrm>
            <a:off x="2734890" y="396422"/>
            <a:ext cx="13750077" cy="9841273"/>
          </a:xfrm>
          <a:prstGeom prst="rect">
            <a:avLst/>
          </a:prstGeom>
        </p:spPr>
      </p:pic>
      <p:sp>
        <p:nvSpPr>
          <p:cNvPr id="11" name="Google Shape;992;p30">
            <a:extLst>
              <a:ext uri="{FF2B5EF4-FFF2-40B4-BE49-F238E27FC236}">
                <a16:creationId xmlns:a16="http://schemas.microsoft.com/office/drawing/2014/main" id="{1F44E47D-B133-4010-9A1A-6FB1A53E60EB}"/>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2" name="Google Shape;948;p28">
            <a:extLst>
              <a:ext uri="{FF2B5EF4-FFF2-40B4-BE49-F238E27FC236}">
                <a16:creationId xmlns:a16="http://schemas.microsoft.com/office/drawing/2014/main" id="{F1A3D455-5B50-4B91-8F3D-1A4AD35C27F2}"/>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err="1">
                <a:solidFill>
                  <a:srgbClr val="212D50"/>
                </a:solidFill>
                <a:latin typeface="Noto Sans KR Medium" panose="020B0600000000000000" pitchFamily="34" charset="-127"/>
                <a:ea typeface="Noto Sans KR Medium" panose="020B0600000000000000" pitchFamily="34" charset="-127"/>
              </a:rPr>
              <a:t>유스케이스</a:t>
            </a: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3200" b="1" dirty="0">
                <a:solidFill>
                  <a:srgbClr val="A69685"/>
                </a:solidFill>
                <a:latin typeface="Noto Sans KR Medium" panose="020B0600000000000000" pitchFamily="34" charset="-127"/>
                <a:ea typeface="Noto Sans KR Medium" panose="020B0600000000000000" pitchFamily="34" charset="-127"/>
              </a:rPr>
              <a:t>다이어그램</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3"/>
        <p:cNvGrpSpPr/>
        <p:nvPr/>
      </p:nvGrpSpPr>
      <p:grpSpPr>
        <a:xfrm>
          <a:off x="0" y="0"/>
          <a:ext cx="0" cy="0"/>
          <a:chOff x="0" y="0"/>
          <a:chExt cx="0" cy="0"/>
        </a:xfrm>
      </p:grpSpPr>
      <p:pic>
        <p:nvPicPr>
          <p:cNvPr id="1444" name="Google Shape;1444;p16"/>
          <p:cNvPicPr preferRelativeResize="0"/>
          <p:nvPr/>
        </p:nvPicPr>
        <p:blipFill rotWithShape="1">
          <a:blip r:embed="rId3">
            <a:alphaModFix/>
          </a:blip>
          <a:srcRect t="44754" b="5908"/>
          <a:stretch/>
        </p:blipFill>
        <p:spPr>
          <a:xfrm>
            <a:off x="0" y="0"/>
            <a:ext cx="19016663" cy="10696576"/>
          </a:xfrm>
          <a:prstGeom prst="rect">
            <a:avLst/>
          </a:prstGeom>
          <a:noFill/>
          <a:ln>
            <a:noFill/>
          </a:ln>
        </p:spPr>
      </p:pic>
      <p:pic>
        <p:nvPicPr>
          <p:cNvPr id="1445" name="Google Shape;1445;p16"/>
          <p:cNvPicPr preferRelativeResize="0"/>
          <p:nvPr/>
        </p:nvPicPr>
        <p:blipFill rotWithShape="1">
          <a:blip r:embed="rId4">
            <a:alphaModFix/>
          </a:blip>
          <a:srcRect/>
          <a:stretch/>
        </p:blipFill>
        <p:spPr>
          <a:xfrm>
            <a:off x="6560909" y="10160954"/>
            <a:ext cx="6118376" cy="275549"/>
          </a:xfrm>
          <a:prstGeom prst="rect">
            <a:avLst/>
          </a:prstGeom>
          <a:noFill/>
          <a:ln>
            <a:noFill/>
          </a:ln>
        </p:spPr>
      </p:pic>
      <p:pic>
        <p:nvPicPr>
          <p:cNvPr id="1446" name="Google Shape;1446;p16"/>
          <p:cNvPicPr preferRelativeResize="0"/>
          <p:nvPr/>
        </p:nvPicPr>
        <p:blipFill rotWithShape="1">
          <a:blip r:embed="rId5">
            <a:alphaModFix/>
          </a:blip>
          <a:srcRect/>
          <a:stretch/>
        </p:blipFill>
        <p:spPr>
          <a:xfrm>
            <a:off x="5726906" y="10271427"/>
            <a:ext cx="3809524" cy="47619"/>
          </a:xfrm>
          <a:prstGeom prst="rect">
            <a:avLst/>
          </a:prstGeom>
          <a:noFill/>
          <a:ln>
            <a:noFill/>
          </a:ln>
        </p:spPr>
      </p:pic>
      <p:pic>
        <p:nvPicPr>
          <p:cNvPr id="1447" name="Google Shape;1447;p16"/>
          <p:cNvPicPr preferRelativeResize="0"/>
          <p:nvPr/>
        </p:nvPicPr>
        <p:blipFill rotWithShape="1">
          <a:blip r:embed="rId6">
            <a:alphaModFix/>
          </a:blip>
          <a:srcRect/>
          <a:stretch/>
        </p:blipFill>
        <p:spPr>
          <a:xfrm>
            <a:off x="2164537" y="1385887"/>
            <a:ext cx="14686645" cy="8444370"/>
          </a:xfrm>
          <a:prstGeom prst="rect">
            <a:avLst/>
          </a:prstGeom>
          <a:noFill/>
          <a:ln>
            <a:noFill/>
          </a:ln>
        </p:spPr>
      </p:pic>
      <p:pic>
        <p:nvPicPr>
          <p:cNvPr id="1448" name="Google Shape;1448;p16"/>
          <p:cNvPicPr preferRelativeResize="0"/>
          <p:nvPr/>
        </p:nvPicPr>
        <p:blipFill rotWithShape="1">
          <a:blip r:embed="rId7">
            <a:alphaModFix/>
          </a:blip>
          <a:srcRect/>
          <a:stretch/>
        </p:blipFill>
        <p:spPr>
          <a:xfrm>
            <a:off x="3901483" y="2942724"/>
            <a:ext cx="11269893" cy="5428877"/>
          </a:xfrm>
          <a:prstGeom prst="rect">
            <a:avLst/>
          </a:prstGeom>
          <a:noFill/>
          <a:ln>
            <a:noFill/>
          </a:ln>
        </p:spPr>
      </p:pic>
      <p:pic>
        <p:nvPicPr>
          <p:cNvPr id="1449" name="Google Shape;1449;p16"/>
          <p:cNvPicPr preferRelativeResize="0"/>
          <p:nvPr/>
        </p:nvPicPr>
        <p:blipFill rotWithShape="1">
          <a:blip r:embed="rId8">
            <a:alphaModFix/>
          </a:blip>
          <a:srcRect/>
          <a:stretch/>
        </p:blipFill>
        <p:spPr>
          <a:xfrm>
            <a:off x="6161421" y="5856825"/>
            <a:ext cx="6942733" cy="47625"/>
          </a:xfrm>
          <a:prstGeom prst="rect">
            <a:avLst/>
          </a:prstGeom>
          <a:noFill/>
          <a:ln>
            <a:noFill/>
          </a:ln>
        </p:spPr>
      </p:pic>
      <p:sp>
        <p:nvSpPr>
          <p:cNvPr id="1450" name="Google Shape;1450;p16"/>
          <p:cNvSpPr txBox="1"/>
          <p:nvPr/>
        </p:nvSpPr>
        <p:spPr>
          <a:xfrm>
            <a:off x="5957238" y="4705874"/>
            <a:ext cx="7325700" cy="1260305"/>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6200"/>
              <a:buFont typeface="Arial"/>
              <a:buNone/>
            </a:pPr>
            <a:r>
              <a:rPr lang="en-US" sz="6600" b="1" dirty="0">
                <a:solidFill>
                  <a:schemeClr val="lt1"/>
                </a:solidFill>
                <a:latin typeface="Noto Sans KR Medium" panose="020B0600000000000000" pitchFamily="34" charset="-127"/>
                <a:ea typeface="Noto Sans KR Medium" panose="020B0600000000000000" pitchFamily="34" charset="-127"/>
              </a:rPr>
              <a:t>Demonstration</a:t>
            </a:r>
            <a:endParaRPr sz="66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1451" name="Google Shape;1451;p16"/>
          <p:cNvSpPr txBox="1"/>
          <p:nvPr/>
        </p:nvSpPr>
        <p:spPr>
          <a:xfrm>
            <a:off x="6016032" y="6230350"/>
            <a:ext cx="7534791"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pic>
        <p:nvPicPr>
          <p:cNvPr id="1249" name="Google Shape;1249;gf5d93c4d0e_3_145"/>
          <p:cNvPicPr preferRelativeResize="0"/>
          <p:nvPr/>
        </p:nvPicPr>
        <p:blipFill>
          <a:blip r:embed="rId3">
            <a:alphaModFix/>
          </a:blip>
          <a:stretch>
            <a:fillRect/>
          </a:stretch>
        </p:blipFill>
        <p:spPr>
          <a:xfrm>
            <a:off x="155648" y="1260739"/>
            <a:ext cx="13543747" cy="8726956"/>
          </a:xfrm>
          <a:prstGeom prst="rect">
            <a:avLst/>
          </a:prstGeom>
          <a:noFill/>
          <a:ln>
            <a:noFill/>
          </a:ln>
        </p:spPr>
      </p:pic>
      <p:sp>
        <p:nvSpPr>
          <p:cNvPr id="1250" name="Google Shape;1250;gf5d93c4d0e_3_145"/>
          <p:cNvSpPr/>
          <p:nvPr/>
        </p:nvSpPr>
        <p:spPr>
          <a:xfrm>
            <a:off x="13769222" y="1260739"/>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558800" lvl="0"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종목</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기사</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삼성전자</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하이닉스</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현대차</a:t>
            </a:r>
            <a:r>
              <a:rPr lang="en-US" sz="1700" dirty="0">
                <a:latin typeface="Noto Sans KR Medium" panose="020B0600000000000000" pitchFamily="34" charset="-127"/>
                <a:ea typeface="Noto Sans KR Medium" panose="020B0600000000000000" pitchFamily="34" charset="-127"/>
              </a:rPr>
              <a:t>,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LG화학</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셀트리온</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순으로</a:t>
            </a:r>
            <a:r>
              <a:rPr lang="en-US" sz="1700" dirty="0">
                <a:latin typeface="Noto Sans KR Medium" panose="020B0600000000000000" pitchFamily="34" charset="-127"/>
                <a:ea typeface="Noto Sans KR Medium" panose="020B0600000000000000" pitchFamily="34" charset="-127"/>
              </a:rPr>
              <a:t>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긍정</a:t>
            </a:r>
            <a:r>
              <a:rPr lang="en-US" sz="1700" dirty="0">
                <a:latin typeface="Noto Sans KR Medium" panose="020B0600000000000000" pitchFamily="34" charset="-127"/>
                <a:ea typeface="Noto Sans KR Medium" panose="020B0600000000000000" pitchFamily="34" charset="-127"/>
              </a:rPr>
              <a:t>/</a:t>
            </a:r>
            <a:r>
              <a:rPr lang="en-US" sz="1700" dirty="0" err="1">
                <a:latin typeface="Noto Sans KR Medium" panose="020B0600000000000000" pitchFamily="34" charset="-127"/>
                <a:ea typeface="Noto Sans KR Medium" panose="020B0600000000000000" pitchFamily="34" charset="-127"/>
              </a:rPr>
              <a:t>부정</a:t>
            </a:r>
            <a:r>
              <a:rPr lang="en-US" sz="1700" dirty="0">
                <a:latin typeface="Noto Sans KR Medium" panose="020B0600000000000000" pitchFamily="34" charset="-127"/>
                <a:ea typeface="Noto Sans KR Medium" panose="020B0600000000000000" pitchFamily="34" charset="-127"/>
              </a:rPr>
              <a:t> 중 </a:t>
            </a:r>
            <a:r>
              <a:rPr lang="en-US" sz="1700" dirty="0" err="1">
                <a:latin typeface="Noto Sans KR Medium" panose="020B0600000000000000" pitchFamily="34" charset="-127"/>
                <a:ea typeface="Noto Sans KR Medium" panose="020B0600000000000000" pitchFamily="34" charset="-127"/>
              </a:rPr>
              <a:t>가장</a:t>
            </a:r>
            <a:r>
              <a:rPr lang="en-US" sz="1700" dirty="0">
                <a:latin typeface="Noto Sans KR Medium" panose="020B0600000000000000" pitchFamily="34" charset="-127"/>
                <a:ea typeface="Noto Sans KR Medium" panose="020B0600000000000000" pitchFamily="34" charset="-127"/>
              </a:rPr>
              <a:t> 큰 </a:t>
            </a:r>
            <a:r>
              <a:rPr lang="en-US" sz="1700" dirty="0" err="1">
                <a:latin typeface="Noto Sans KR Medium" panose="020B0600000000000000" pitchFamily="34" charset="-127"/>
                <a:ea typeface="Noto Sans KR Medium" panose="020B0600000000000000" pitchFamily="34" charset="-127"/>
              </a:rPr>
              <a:t>기사</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표출</a:t>
            </a:r>
            <a:endParaRPr sz="1700" dirty="0">
              <a:latin typeface="Noto Sans KR Medium" panose="020B0600000000000000" pitchFamily="34" charset="-127"/>
              <a:ea typeface="Noto Sans KR Medium" panose="020B0600000000000000" pitchFamily="34" charset="-127"/>
            </a:endParaRPr>
          </a:p>
          <a:p>
            <a:pPr marL="0" lvl="0" indent="0" rtl="0">
              <a:spcBef>
                <a:spcPts val="0"/>
              </a:spcBef>
              <a:spcAft>
                <a:spcPts val="0"/>
              </a:spcAft>
              <a:buNone/>
            </a:pPr>
            <a:endParaRPr sz="1700" dirty="0">
              <a:latin typeface="Noto Sans KR Medium" panose="020B0600000000000000" pitchFamily="34" charset="-127"/>
              <a:ea typeface="Noto Sans KR Medium" panose="020B0600000000000000" pitchFamily="34" charset="-127"/>
            </a:endParaRPr>
          </a:p>
          <a:p>
            <a:pPr marL="558800" lvl="0"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코스피</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지수</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코스피</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지수</a:t>
            </a:r>
            <a:r>
              <a:rPr lang="en-US" sz="1700" dirty="0">
                <a:latin typeface="Noto Sans KR Medium" panose="020B0600000000000000" pitchFamily="34" charset="-127"/>
                <a:ea typeface="Noto Sans KR Medium" panose="020B0600000000000000" pitchFamily="34" charset="-127"/>
              </a:rPr>
              <a:t> 2018~2021 </a:t>
            </a:r>
            <a:r>
              <a:rPr lang="en-US" sz="1700" dirty="0" err="1">
                <a:latin typeface="Noto Sans KR Medium" panose="020B0600000000000000" pitchFamily="34" charset="-127"/>
                <a:ea typeface="Noto Sans KR Medium" panose="020B0600000000000000" pitchFamily="34" charset="-127"/>
              </a:rPr>
              <a:t>까지의</a:t>
            </a:r>
            <a:r>
              <a:rPr lang="en-US" sz="1700" dirty="0">
                <a:latin typeface="Noto Sans KR Medium" panose="020B0600000000000000" pitchFamily="34" charset="-127"/>
                <a:ea typeface="Noto Sans KR Medium" panose="020B0600000000000000" pitchFamily="34" charset="-127"/>
              </a:rPr>
              <a:t>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월별</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평균</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코스피</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지수</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각각</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연도별</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데이터</a:t>
            </a:r>
            <a:endParaRPr sz="1700" dirty="0">
              <a:latin typeface="Noto Sans KR Medium" panose="020B0600000000000000" pitchFamily="34" charset="-127"/>
              <a:ea typeface="Noto Sans KR Medium" panose="020B0600000000000000" pitchFamily="34" charset="-127"/>
            </a:endParaRPr>
          </a:p>
          <a:p>
            <a:pPr marL="0" lvl="0" indent="0" rtl="0">
              <a:spcBef>
                <a:spcPts val="0"/>
              </a:spcBef>
              <a:spcAft>
                <a:spcPts val="0"/>
              </a:spcAft>
              <a:buNone/>
            </a:pPr>
            <a:endParaRPr sz="1700" dirty="0">
              <a:latin typeface="Noto Sans KR Medium" panose="020B0600000000000000" pitchFamily="34" charset="-127"/>
              <a:ea typeface="Noto Sans KR Medium" panose="020B0600000000000000" pitchFamily="34" charset="-127"/>
            </a:endParaRPr>
          </a:p>
          <a:p>
            <a:pPr marL="558800" lvl="0" indent="-2984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언론사</a:t>
            </a:r>
            <a:r>
              <a:rPr lang="en-US" sz="1700" dirty="0">
                <a:latin typeface="Noto Sans KR Medium" panose="020B0600000000000000" pitchFamily="34" charset="-127"/>
                <a:ea typeface="Noto Sans KR Medium" panose="020B0600000000000000" pitchFamily="34" charset="-127"/>
              </a:rPr>
              <a:t> 별 </a:t>
            </a:r>
            <a:r>
              <a:rPr lang="en-US" sz="1700" dirty="0" err="1">
                <a:latin typeface="Noto Sans KR Medium" panose="020B0600000000000000" pitchFamily="34" charset="-127"/>
                <a:ea typeface="Noto Sans KR Medium" panose="020B0600000000000000" pitchFamily="34" charset="-127"/>
              </a:rPr>
              <a:t>긍정</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확률</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a:latin typeface="Noto Sans KR Medium" panose="020B0600000000000000" pitchFamily="34" charset="-127"/>
                <a:ea typeface="Noto Sans KR Medium" panose="020B0600000000000000" pitchFamily="34" charset="-127"/>
              </a:rPr>
              <a:t>5개의 </a:t>
            </a:r>
            <a:r>
              <a:rPr lang="en-US" sz="1700" dirty="0" err="1">
                <a:latin typeface="Noto Sans KR Medium" panose="020B0600000000000000" pitchFamily="34" charset="-127"/>
                <a:ea typeface="Noto Sans KR Medium" panose="020B0600000000000000" pitchFamily="34" charset="-127"/>
              </a:rPr>
              <a:t>언론사</a:t>
            </a:r>
            <a:r>
              <a:rPr lang="en-US" sz="1700" dirty="0">
                <a:latin typeface="Noto Sans KR Medium" panose="020B0600000000000000" pitchFamily="34" charset="-127"/>
                <a:ea typeface="Noto Sans KR Medium" panose="020B0600000000000000" pitchFamily="34" charset="-127"/>
              </a:rPr>
              <a:t> 및 </a:t>
            </a:r>
            <a:r>
              <a:rPr lang="en-US" sz="1700" dirty="0" err="1">
                <a:latin typeface="Noto Sans KR Medium" panose="020B0600000000000000" pitchFamily="34" charset="-127"/>
                <a:ea typeface="Noto Sans KR Medium" panose="020B0600000000000000" pitchFamily="34" charset="-127"/>
              </a:rPr>
              <a:t>유튜브</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채널</a:t>
            </a:r>
            <a:r>
              <a:rPr lang="en-US" sz="1700" dirty="0">
                <a:latin typeface="Noto Sans KR Medium" panose="020B0600000000000000" pitchFamily="34" charset="-127"/>
                <a:ea typeface="Noto Sans KR Medium" panose="020B0600000000000000" pitchFamily="34" charset="-127"/>
              </a:rPr>
              <a:t>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하루</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평균</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긍정</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비율</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시각화</a:t>
            </a:r>
            <a:endParaRPr sz="1700" dirty="0">
              <a:latin typeface="Noto Sans KR Medium" panose="020B0600000000000000" pitchFamily="34" charset="-127"/>
              <a:ea typeface="Noto Sans KR Medium" panose="020B0600000000000000" pitchFamily="34" charset="-127"/>
            </a:endParaRPr>
          </a:p>
          <a:p>
            <a:pPr marL="0" lvl="0" indent="0" rtl="0">
              <a:spcBef>
                <a:spcPts val="0"/>
              </a:spcBef>
              <a:spcAft>
                <a:spcPts val="0"/>
              </a:spcAft>
              <a:buNone/>
            </a:pPr>
            <a:endParaRPr sz="1700" dirty="0">
              <a:latin typeface="Noto Sans KR Medium" panose="020B0600000000000000" pitchFamily="34" charset="-127"/>
              <a:ea typeface="Noto Sans KR Medium" panose="020B0600000000000000" pitchFamily="34" charset="-127"/>
            </a:endParaRPr>
          </a:p>
          <a:p>
            <a:pPr marL="558800" lvl="0" indent="-2984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오늘의</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이슈</a:t>
            </a:r>
            <a:r>
              <a:rPr lang="en-US" sz="1700" dirty="0">
                <a:latin typeface="Noto Sans KR Medium" panose="020B0600000000000000" pitchFamily="34" charset="-127"/>
                <a:ea typeface="Noto Sans KR Medium" panose="020B0600000000000000" pitchFamily="34" charset="-127"/>
              </a:rPr>
              <a:t> 30선 </a:t>
            </a:r>
            <a:r>
              <a:rPr lang="en-US" sz="1700" dirty="0" err="1">
                <a:latin typeface="Noto Sans KR Medium" panose="020B0600000000000000" pitchFamily="34" charset="-127"/>
                <a:ea typeface="Noto Sans KR Medium" panose="020B0600000000000000" pitchFamily="34" charset="-127"/>
              </a:rPr>
              <a:t>워드클라우드</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a:latin typeface="Noto Sans KR Medium" panose="020B0600000000000000" pitchFamily="34" charset="-127"/>
                <a:ea typeface="Noto Sans KR Medium" panose="020B0600000000000000" pitchFamily="34" charset="-127"/>
              </a:rPr>
              <a:t>5개의 </a:t>
            </a:r>
            <a:r>
              <a:rPr lang="en-US" sz="1700" dirty="0" err="1">
                <a:latin typeface="Noto Sans KR Medium" panose="020B0600000000000000" pitchFamily="34" charset="-127"/>
                <a:ea typeface="Noto Sans KR Medium" panose="020B0600000000000000" pitchFamily="34" charset="-127"/>
              </a:rPr>
              <a:t>언론사</a:t>
            </a:r>
            <a:r>
              <a:rPr lang="en-US" sz="1700" dirty="0">
                <a:latin typeface="Noto Sans KR Medium" panose="020B0600000000000000" pitchFamily="34" charset="-127"/>
                <a:ea typeface="Noto Sans KR Medium" panose="020B0600000000000000" pitchFamily="34" charset="-127"/>
              </a:rPr>
              <a:t> 및 </a:t>
            </a:r>
            <a:r>
              <a:rPr lang="en-US" sz="1700" dirty="0" err="1">
                <a:latin typeface="Noto Sans KR Medium" panose="020B0600000000000000" pitchFamily="34" charset="-127"/>
                <a:ea typeface="Noto Sans KR Medium" panose="020B0600000000000000" pitchFamily="34" charset="-127"/>
              </a:rPr>
              <a:t>유튜브에서</a:t>
            </a:r>
            <a:r>
              <a:rPr lang="en-US" sz="1700" dirty="0">
                <a:latin typeface="Noto Sans KR Medium" panose="020B0600000000000000" pitchFamily="34" charset="-127"/>
                <a:ea typeface="Noto Sans KR Medium" panose="020B0600000000000000" pitchFamily="34" charset="-127"/>
              </a:rPr>
              <a:t>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언급된</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상위</a:t>
            </a:r>
            <a:r>
              <a:rPr lang="en-US" sz="1700" dirty="0">
                <a:latin typeface="Noto Sans KR Medium" panose="020B0600000000000000" pitchFamily="34" charset="-127"/>
                <a:ea typeface="Noto Sans KR Medium" panose="020B0600000000000000" pitchFamily="34" charset="-127"/>
              </a:rPr>
              <a:t> 30개 </a:t>
            </a:r>
            <a:r>
              <a:rPr lang="en-US" sz="1700" dirty="0" err="1">
                <a:latin typeface="Noto Sans KR Medium" panose="020B0600000000000000" pitchFamily="34" charset="-127"/>
                <a:ea typeface="Noto Sans KR Medium" panose="020B0600000000000000" pitchFamily="34" charset="-127"/>
              </a:rPr>
              <a:t>단어</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워드클라우드</a:t>
            </a:r>
            <a:endParaRPr sz="1700" dirty="0">
              <a:latin typeface="Noto Sans KR Medium" panose="020B0600000000000000" pitchFamily="34" charset="-127"/>
              <a:ea typeface="Noto Sans KR Medium" panose="020B0600000000000000" pitchFamily="34" charset="-127"/>
            </a:endParaRPr>
          </a:p>
        </p:txBody>
      </p:sp>
      <p:sp>
        <p:nvSpPr>
          <p:cNvPr id="1251" name="Google Shape;1251;gf5d93c4d0e_3_145"/>
          <p:cNvSpPr/>
          <p:nvPr/>
        </p:nvSpPr>
        <p:spPr>
          <a:xfrm>
            <a:off x="155648" y="9987696"/>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252" name="Google Shape;1252;gf5d93c4d0e_3_145"/>
          <p:cNvSpPr/>
          <p:nvPr/>
        </p:nvSpPr>
        <p:spPr>
          <a:xfrm>
            <a:off x="1827404" y="1988661"/>
            <a:ext cx="11657100" cy="17961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3" name="Google Shape;1253;gf5d93c4d0e_3_145"/>
          <p:cNvSpPr txBox="1"/>
          <p:nvPr/>
        </p:nvSpPr>
        <p:spPr>
          <a:xfrm>
            <a:off x="1887767" y="1542320"/>
            <a:ext cx="7137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4200" b="1">
                <a:solidFill>
                  <a:srgbClr val="980000"/>
                </a:solidFill>
                <a:latin typeface="Noto Sans KR Medium" panose="020B0600000000000000" pitchFamily="34" charset="-127"/>
                <a:ea typeface="Noto Sans KR Medium" panose="020B0600000000000000" pitchFamily="34" charset="-127"/>
              </a:rPr>
              <a:t>①</a:t>
            </a: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1254" name="Google Shape;1254;gf5d93c4d0e_3_145"/>
          <p:cNvSpPr/>
          <p:nvPr/>
        </p:nvSpPr>
        <p:spPr>
          <a:xfrm>
            <a:off x="1734754" y="3920211"/>
            <a:ext cx="8794500" cy="36048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5" name="Google Shape;1255;gf5d93c4d0e_3_145"/>
          <p:cNvSpPr/>
          <p:nvPr/>
        </p:nvSpPr>
        <p:spPr>
          <a:xfrm>
            <a:off x="10769378" y="3920221"/>
            <a:ext cx="2852400" cy="32829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6" name="Google Shape;1256;gf5d93c4d0e_3_145"/>
          <p:cNvSpPr/>
          <p:nvPr/>
        </p:nvSpPr>
        <p:spPr>
          <a:xfrm>
            <a:off x="1734806" y="7797430"/>
            <a:ext cx="8794500" cy="21282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257" name="Google Shape;1257;gf5d93c4d0e_3_145"/>
          <p:cNvSpPr txBox="1"/>
          <p:nvPr/>
        </p:nvSpPr>
        <p:spPr>
          <a:xfrm>
            <a:off x="9719345" y="3832461"/>
            <a:ext cx="10500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None/>
            </a:pPr>
            <a:r>
              <a:rPr lang="en-US" sz="4200" b="1">
                <a:solidFill>
                  <a:srgbClr val="980000"/>
                </a:solidFill>
                <a:latin typeface="Noto Sans KR Medium" panose="020B0600000000000000" pitchFamily="34" charset="-127"/>
                <a:ea typeface="Noto Sans KR Medium" panose="020B0600000000000000" pitchFamily="34" charset="-127"/>
              </a:rPr>
              <a:t>②</a:t>
            </a: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1258" name="Google Shape;1258;gf5d93c4d0e_3_145"/>
          <p:cNvSpPr txBox="1"/>
          <p:nvPr/>
        </p:nvSpPr>
        <p:spPr>
          <a:xfrm>
            <a:off x="12719188" y="3784837"/>
            <a:ext cx="10500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None/>
            </a:pPr>
            <a:r>
              <a:rPr lang="en-US" sz="4200" b="1">
                <a:solidFill>
                  <a:srgbClr val="980000"/>
                </a:solidFill>
                <a:latin typeface="Noto Sans KR Medium" panose="020B0600000000000000" pitchFamily="34" charset="-127"/>
                <a:ea typeface="Noto Sans KR Medium" panose="020B0600000000000000" pitchFamily="34" charset="-127"/>
              </a:rPr>
              <a:t>③</a:t>
            </a: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1259" name="Google Shape;1259;gf5d93c4d0e_3_145"/>
          <p:cNvSpPr txBox="1"/>
          <p:nvPr/>
        </p:nvSpPr>
        <p:spPr>
          <a:xfrm>
            <a:off x="9479297" y="7797430"/>
            <a:ext cx="10500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None/>
            </a:pPr>
            <a:r>
              <a:rPr lang="en-US" sz="4200" b="1">
                <a:solidFill>
                  <a:srgbClr val="980000"/>
                </a:solidFill>
                <a:latin typeface="Noto Sans KR Medium" panose="020B0600000000000000" pitchFamily="34" charset="-127"/>
                <a:ea typeface="Noto Sans KR Medium" panose="020B0600000000000000" pitchFamily="34" charset="-127"/>
              </a:rPr>
              <a:t>④</a:t>
            </a: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1263" name="Google Shape;1263;gf5d93c4d0e_3_14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64" name="Google Shape;1264;gf5d93c4d0e_3_14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49</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9" name="Google Shape;992;p30">
            <a:extLst>
              <a:ext uri="{FF2B5EF4-FFF2-40B4-BE49-F238E27FC236}">
                <a16:creationId xmlns:a16="http://schemas.microsoft.com/office/drawing/2014/main" id="{F33B6A3A-3759-4D82-B591-B8C48A7145BB}"/>
              </a:ext>
            </a:extLst>
          </p:cNvPr>
          <p:cNvSpPr txBox="1"/>
          <p:nvPr/>
        </p:nvSpPr>
        <p:spPr>
          <a:xfrm>
            <a:off x="592931" y="405418"/>
            <a:ext cx="943644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dirty="0">
                <a:solidFill>
                  <a:srgbClr val="A69685"/>
                </a:solidFill>
                <a:latin typeface="Noto Sans KR Medium" panose="020B0600000000000000" pitchFamily="34" charset="-127"/>
                <a:ea typeface="Noto Sans KR Medium" panose="020B0600000000000000" pitchFamily="34" charset="-127"/>
              </a:rPr>
              <a:t>메인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9"/>
        <p:cNvGrpSpPr/>
        <p:nvPr/>
      </p:nvGrpSpPr>
      <p:grpSpPr>
        <a:xfrm>
          <a:off x="0" y="0"/>
          <a:ext cx="0" cy="0"/>
          <a:chOff x="0" y="0"/>
          <a:chExt cx="0" cy="0"/>
        </a:xfrm>
      </p:grpSpPr>
      <p:pic>
        <p:nvPicPr>
          <p:cNvPr id="220" name="Google Shape;220;p5"/>
          <p:cNvPicPr preferRelativeResize="0"/>
          <p:nvPr/>
        </p:nvPicPr>
        <p:blipFill rotWithShape="1">
          <a:blip r:embed="rId3">
            <a:alphaModFix/>
          </a:blip>
          <a:srcRect t="15353" b="62209"/>
          <a:stretch/>
        </p:blipFill>
        <p:spPr>
          <a:xfrm>
            <a:off x="592925" y="2971625"/>
            <a:ext cx="9687975" cy="1845650"/>
          </a:xfrm>
          <a:prstGeom prst="rect">
            <a:avLst/>
          </a:prstGeom>
          <a:noFill/>
          <a:ln>
            <a:noFill/>
          </a:ln>
        </p:spPr>
      </p:pic>
      <p:sp>
        <p:nvSpPr>
          <p:cNvPr id="221" name="Google Shape;221;p5"/>
          <p:cNvSpPr txBox="1"/>
          <p:nvPr/>
        </p:nvSpPr>
        <p:spPr>
          <a:xfrm>
            <a:off x="16061531" y="10173194"/>
            <a:ext cx="2514599"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22" name="Google Shape;222;p5"/>
          <p:cNvSpPr txBox="1">
            <a:spLocks noGrp="1"/>
          </p:cNvSpPr>
          <p:nvPr>
            <p:ph type="sldNum" idx="12"/>
          </p:nvPr>
        </p:nvSpPr>
        <p:spPr>
          <a:xfrm>
            <a:off x="17737931" y="10117590"/>
            <a:ext cx="1021502"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5</a:t>
            </a:fld>
            <a:r>
              <a:rPr lang="en-US" sz="1050" b="1">
                <a:solidFill>
                  <a:srgbClr val="212D50"/>
                </a:solidFill>
                <a:cs typeface="Arial"/>
                <a:sym typeface="Arial"/>
              </a:rPr>
              <a:t>P</a:t>
            </a:r>
            <a:endParaRPr/>
          </a:p>
        </p:txBody>
      </p:sp>
      <p:cxnSp>
        <p:nvCxnSpPr>
          <p:cNvPr id="223" name="Google Shape;223;p5"/>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p:spPr>
      </p:cxnSp>
      <p:sp>
        <p:nvSpPr>
          <p:cNvPr id="224" name="Google Shape;224;p5"/>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25" name="Google Shape;225;p5"/>
          <p:cNvSpPr txBox="1"/>
          <p:nvPr/>
        </p:nvSpPr>
        <p:spPr>
          <a:xfrm>
            <a:off x="1191331" y="1113418"/>
            <a:ext cx="65532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기획</a:t>
            </a:r>
            <a:r>
              <a:rPr lang="en-US"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배경</a:t>
            </a:r>
            <a:endParaRPr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pic>
        <p:nvPicPr>
          <p:cNvPr id="226" name="Google Shape;226;p5"/>
          <p:cNvPicPr preferRelativeResize="0"/>
          <p:nvPr/>
        </p:nvPicPr>
        <p:blipFill>
          <a:blip r:embed="rId4">
            <a:alphaModFix/>
          </a:blip>
          <a:stretch>
            <a:fillRect/>
          </a:stretch>
        </p:blipFill>
        <p:spPr>
          <a:xfrm>
            <a:off x="3394716" y="1881839"/>
            <a:ext cx="12017525" cy="860150"/>
          </a:xfrm>
          <a:prstGeom prst="rect">
            <a:avLst/>
          </a:prstGeom>
          <a:noFill/>
          <a:ln>
            <a:noFill/>
          </a:ln>
        </p:spPr>
      </p:pic>
      <p:pic>
        <p:nvPicPr>
          <p:cNvPr id="227" name="Google Shape;227;p5"/>
          <p:cNvPicPr preferRelativeResize="0"/>
          <p:nvPr/>
        </p:nvPicPr>
        <p:blipFill>
          <a:blip r:embed="rId5">
            <a:alphaModFix/>
          </a:blip>
          <a:stretch>
            <a:fillRect/>
          </a:stretch>
        </p:blipFill>
        <p:spPr>
          <a:xfrm>
            <a:off x="891952" y="5046902"/>
            <a:ext cx="6683100" cy="4160550"/>
          </a:xfrm>
          <a:prstGeom prst="rect">
            <a:avLst/>
          </a:prstGeom>
          <a:noFill/>
          <a:ln>
            <a:noFill/>
          </a:ln>
        </p:spPr>
      </p:pic>
      <p:grpSp>
        <p:nvGrpSpPr>
          <p:cNvPr id="228" name="Google Shape;228;p5"/>
          <p:cNvGrpSpPr/>
          <p:nvPr/>
        </p:nvGrpSpPr>
        <p:grpSpPr>
          <a:xfrm>
            <a:off x="7744525" y="2537825"/>
            <a:ext cx="10831600" cy="6924825"/>
            <a:chOff x="7744525" y="2537825"/>
            <a:chExt cx="10831600" cy="6924825"/>
          </a:xfrm>
        </p:grpSpPr>
        <p:grpSp>
          <p:nvGrpSpPr>
            <p:cNvPr id="229" name="Google Shape;229;p5"/>
            <p:cNvGrpSpPr/>
            <p:nvPr/>
          </p:nvGrpSpPr>
          <p:grpSpPr>
            <a:xfrm>
              <a:off x="7744525" y="2537825"/>
              <a:ext cx="10831600" cy="6924825"/>
              <a:chOff x="7744525" y="2537825"/>
              <a:chExt cx="10831600" cy="6924825"/>
            </a:xfrm>
          </p:grpSpPr>
          <p:pic>
            <p:nvPicPr>
              <p:cNvPr id="230" name="Google Shape;230;p5"/>
              <p:cNvPicPr preferRelativeResize="0"/>
              <p:nvPr/>
            </p:nvPicPr>
            <p:blipFill rotWithShape="1">
              <a:blip r:embed="rId6">
                <a:alphaModFix/>
              </a:blip>
              <a:srcRect t="11268"/>
              <a:stretch/>
            </p:blipFill>
            <p:spPr>
              <a:xfrm>
                <a:off x="7744525" y="3153832"/>
                <a:ext cx="10831600" cy="6308817"/>
              </a:xfrm>
              <a:prstGeom prst="rect">
                <a:avLst/>
              </a:prstGeom>
              <a:noFill/>
              <a:ln>
                <a:noFill/>
              </a:ln>
            </p:spPr>
          </p:pic>
          <p:sp>
            <p:nvSpPr>
              <p:cNvPr id="231" name="Google Shape;231;p5"/>
              <p:cNvSpPr/>
              <p:nvPr/>
            </p:nvSpPr>
            <p:spPr>
              <a:xfrm>
                <a:off x="16485300" y="2537825"/>
                <a:ext cx="2090700" cy="1132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232" name="Google Shape;232;p5"/>
            <p:cNvSpPr/>
            <p:nvPr/>
          </p:nvSpPr>
          <p:spPr>
            <a:xfrm>
              <a:off x="8553075" y="5954825"/>
              <a:ext cx="6250200" cy="1845600"/>
            </a:xfrm>
            <a:prstGeom prst="rect">
              <a:avLst/>
            </a:prstGeom>
            <a:solidFill>
              <a:srgbClr val="FFFFFF">
                <a:alpha val="7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
        <p:nvSpPr>
          <p:cNvPr id="2" name="직사각형 1">
            <a:extLst>
              <a:ext uri="{FF2B5EF4-FFF2-40B4-BE49-F238E27FC236}">
                <a16:creationId xmlns:a16="http://schemas.microsoft.com/office/drawing/2014/main" id="{F6506D11-124A-4BF7-AACD-0745A648F25B}"/>
              </a:ext>
            </a:extLst>
          </p:cNvPr>
          <p:cNvSpPr/>
          <p:nvPr/>
        </p:nvSpPr>
        <p:spPr>
          <a:xfrm>
            <a:off x="11152414" y="1989138"/>
            <a:ext cx="1632857" cy="710868"/>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직사각형 16">
            <a:extLst>
              <a:ext uri="{FF2B5EF4-FFF2-40B4-BE49-F238E27FC236}">
                <a16:creationId xmlns:a16="http://schemas.microsoft.com/office/drawing/2014/main" id="{2AADFCE6-9934-4574-AE5C-5179B8AD46E6}"/>
              </a:ext>
            </a:extLst>
          </p:cNvPr>
          <p:cNvSpPr/>
          <p:nvPr/>
        </p:nvSpPr>
        <p:spPr>
          <a:xfrm>
            <a:off x="6580993" y="2014566"/>
            <a:ext cx="4238077" cy="710868"/>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직사각형 17">
            <a:extLst>
              <a:ext uri="{FF2B5EF4-FFF2-40B4-BE49-F238E27FC236}">
                <a16:creationId xmlns:a16="http://schemas.microsoft.com/office/drawing/2014/main" id="{2D67B347-7229-4EBA-AA32-EE4FE68C9BE6}"/>
              </a:ext>
            </a:extLst>
          </p:cNvPr>
          <p:cNvSpPr/>
          <p:nvPr/>
        </p:nvSpPr>
        <p:spPr>
          <a:xfrm>
            <a:off x="1223989" y="3638663"/>
            <a:ext cx="2470626" cy="511574"/>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직사각형 18">
            <a:extLst>
              <a:ext uri="{FF2B5EF4-FFF2-40B4-BE49-F238E27FC236}">
                <a16:creationId xmlns:a16="http://schemas.microsoft.com/office/drawing/2014/main" id="{43794348-46AF-48DB-A8E2-48D8021C930F}"/>
              </a:ext>
            </a:extLst>
          </p:cNvPr>
          <p:cNvSpPr/>
          <p:nvPr/>
        </p:nvSpPr>
        <p:spPr>
          <a:xfrm>
            <a:off x="16061531" y="5443251"/>
            <a:ext cx="2470626" cy="511574"/>
          </a:xfrm>
          <a:prstGeom prst="rect">
            <a:avLst/>
          </a:prstGeom>
          <a:solidFill>
            <a:srgbClr val="FFFF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8" name="Google Shape;1278;gf5d93c4d0e_3_16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279" name="Google Shape;1279;gf5d93c4d0e_3_16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50</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4" name="Google Shape;992;p30">
            <a:extLst>
              <a:ext uri="{FF2B5EF4-FFF2-40B4-BE49-F238E27FC236}">
                <a16:creationId xmlns:a16="http://schemas.microsoft.com/office/drawing/2014/main" id="{5B86321F-57DE-46FC-9659-B3D6B3A1FF49}"/>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dirty="0">
                <a:solidFill>
                  <a:srgbClr val="A69685"/>
                </a:solidFill>
                <a:latin typeface="Noto Sans KR Medium" panose="020B0600000000000000" pitchFamily="34" charset="-127"/>
                <a:ea typeface="Noto Sans KR Medium" panose="020B0600000000000000" pitchFamily="34" charset="-127"/>
              </a:rPr>
              <a:t>메인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15" name="Google Shape;1269;gf5d93c4d0e_3_165">
            <a:extLst>
              <a:ext uri="{FF2B5EF4-FFF2-40B4-BE49-F238E27FC236}">
                <a16:creationId xmlns:a16="http://schemas.microsoft.com/office/drawing/2014/main" id="{C3A0A68F-9792-41EF-A930-E079C297FDA1}"/>
              </a:ext>
            </a:extLst>
          </p:cNvPr>
          <p:cNvPicPr preferRelativeResize="0"/>
          <p:nvPr/>
        </p:nvPicPr>
        <p:blipFill>
          <a:blip r:embed="rId3">
            <a:alphaModFix/>
          </a:blip>
          <a:stretch>
            <a:fillRect/>
          </a:stretch>
        </p:blipFill>
        <p:spPr>
          <a:xfrm>
            <a:off x="155648" y="1260731"/>
            <a:ext cx="13543753" cy="8664775"/>
          </a:xfrm>
          <a:prstGeom prst="rect">
            <a:avLst/>
          </a:prstGeom>
          <a:noFill/>
          <a:ln>
            <a:noFill/>
          </a:ln>
        </p:spPr>
      </p:pic>
      <p:sp>
        <p:nvSpPr>
          <p:cNvPr id="16" name="Google Shape;1270;gf5d93c4d0e_3_165">
            <a:extLst>
              <a:ext uri="{FF2B5EF4-FFF2-40B4-BE49-F238E27FC236}">
                <a16:creationId xmlns:a16="http://schemas.microsoft.com/office/drawing/2014/main" id="{3FAFEA45-DE2A-4079-8F6A-3B4601CD4693}"/>
              </a:ext>
            </a:extLst>
          </p:cNvPr>
          <p:cNvSpPr/>
          <p:nvPr/>
        </p:nvSpPr>
        <p:spPr>
          <a:xfrm>
            <a:off x="13769222" y="1260731"/>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558800" lvl="0" indent="-285750" algn="just" rtl="0">
              <a:spcBef>
                <a:spcPts val="0"/>
              </a:spcBef>
              <a:spcAft>
                <a:spcPts val="0"/>
              </a:spcAft>
              <a:buSzPts val="1700"/>
              <a:buAutoNum type="arabicPeriod" startAt="5"/>
            </a:pPr>
            <a:r>
              <a:rPr lang="en-US" sz="1700">
                <a:latin typeface="Noto Sans KR Medium" panose="020B0600000000000000" pitchFamily="34" charset="-127"/>
                <a:ea typeface="Noto Sans KR Medium" panose="020B0600000000000000" pitchFamily="34" charset="-127"/>
              </a:rPr>
              <a:t>코스피 2021년 클릭 화면</a:t>
            </a:r>
            <a:endParaRPr sz="1700">
              <a:latin typeface="Noto Sans KR Medium" panose="020B0600000000000000" pitchFamily="34" charset="-127"/>
              <a:ea typeface="Noto Sans KR Medium" panose="020B0600000000000000" pitchFamily="34" charset="-127"/>
            </a:endParaRPr>
          </a:p>
        </p:txBody>
      </p:sp>
      <p:sp>
        <p:nvSpPr>
          <p:cNvPr id="17" name="Google Shape;1271;gf5d93c4d0e_3_165">
            <a:extLst>
              <a:ext uri="{FF2B5EF4-FFF2-40B4-BE49-F238E27FC236}">
                <a16:creationId xmlns:a16="http://schemas.microsoft.com/office/drawing/2014/main" id="{9ED37F99-DBFC-428F-AE12-4F639DD1C970}"/>
              </a:ext>
            </a:extLst>
          </p:cNvPr>
          <p:cNvSpPr/>
          <p:nvPr/>
        </p:nvSpPr>
        <p:spPr>
          <a:xfrm>
            <a:off x="155648" y="9987688"/>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8" name="Google Shape;1272;gf5d93c4d0e_3_165">
            <a:extLst>
              <a:ext uri="{FF2B5EF4-FFF2-40B4-BE49-F238E27FC236}">
                <a16:creationId xmlns:a16="http://schemas.microsoft.com/office/drawing/2014/main" id="{CF29B31F-0B0D-4B50-973B-774BBA6AA668}"/>
              </a:ext>
            </a:extLst>
          </p:cNvPr>
          <p:cNvSpPr/>
          <p:nvPr/>
        </p:nvSpPr>
        <p:spPr>
          <a:xfrm>
            <a:off x="1734806" y="3729319"/>
            <a:ext cx="8794500" cy="36048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9" name="Google Shape;1273;gf5d93c4d0e_3_165">
            <a:extLst>
              <a:ext uri="{FF2B5EF4-FFF2-40B4-BE49-F238E27FC236}">
                <a16:creationId xmlns:a16="http://schemas.microsoft.com/office/drawing/2014/main" id="{B7012A61-D23C-497B-83CA-EF494EA9C007}"/>
              </a:ext>
            </a:extLst>
          </p:cNvPr>
          <p:cNvSpPr txBox="1"/>
          <p:nvPr/>
        </p:nvSpPr>
        <p:spPr>
          <a:xfrm>
            <a:off x="12571842" y="4446619"/>
            <a:ext cx="10500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None/>
            </a:pP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20" name="Google Shape;1275;gf5d93c4d0e_3_165">
            <a:extLst>
              <a:ext uri="{FF2B5EF4-FFF2-40B4-BE49-F238E27FC236}">
                <a16:creationId xmlns:a16="http://schemas.microsoft.com/office/drawing/2014/main" id="{03D7E758-63AF-4D79-8779-44D4B80EF8AD}"/>
              </a:ext>
            </a:extLst>
          </p:cNvPr>
          <p:cNvSpPr txBox="1"/>
          <p:nvPr/>
        </p:nvSpPr>
        <p:spPr>
          <a:xfrm>
            <a:off x="9658046" y="3484375"/>
            <a:ext cx="8055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4200" b="1" dirty="0">
                <a:solidFill>
                  <a:srgbClr val="980000"/>
                </a:solidFill>
                <a:latin typeface="Noto Sans KR Medium" panose="020B0600000000000000" pitchFamily="34" charset="-127"/>
                <a:ea typeface="Noto Sans KR Medium" panose="020B0600000000000000" pitchFamily="34" charset="-127"/>
              </a:rPr>
              <a:t>⑤</a:t>
            </a:r>
            <a:endParaRPr sz="4200" b="1" dirty="0">
              <a:solidFill>
                <a:srgbClr val="980000"/>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99" name="Google Shape;1299;gf5d93c4d0e_3_18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00" name="Google Shape;1300;gf5d93c4d0e_3_186"/>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51</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25" name="Google Shape;992;p30">
            <a:extLst>
              <a:ext uri="{FF2B5EF4-FFF2-40B4-BE49-F238E27FC236}">
                <a16:creationId xmlns:a16="http://schemas.microsoft.com/office/drawing/2014/main" id="{635361F5-5091-442D-9227-4E8D18ACE5EA}"/>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27" name="Google Shape;1284;gf5d93c4d0e_3_186">
            <a:extLst>
              <a:ext uri="{FF2B5EF4-FFF2-40B4-BE49-F238E27FC236}">
                <a16:creationId xmlns:a16="http://schemas.microsoft.com/office/drawing/2014/main" id="{15BEDBC6-243B-49BB-B6AE-40B1043D3A16}"/>
              </a:ext>
            </a:extLst>
          </p:cNvPr>
          <p:cNvPicPr preferRelativeResize="0"/>
          <p:nvPr/>
        </p:nvPicPr>
        <p:blipFill>
          <a:blip r:embed="rId3">
            <a:alphaModFix/>
          </a:blip>
          <a:stretch>
            <a:fillRect/>
          </a:stretch>
        </p:blipFill>
        <p:spPr>
          <a:xfrm>
            <a:off x="155648" y="1260735"/>
            <a:ext cx="13543750" cy="8726959"/>
          </a:xfrm>
          <a:prstGeom prst="rect">
            <a:avLst/>
          </a:prstGeom>
          <a:noFill/>
          <a:ln>
            <a:noFill/>
          </a:ln>
        </p:spPr>
      </p:pic>
      <p:sp>
        <p:nvSpPr>
          <p:cNvPr id="28" name="Google Shape;1286;gf5d93c4d0e_3_186">
            <a:extLst>
              <a:ext uri="{FF2B5EF4-FFF2-40B4-BE49-F238E27FC236}">
                <a16:creationId xmlns:a16="http://schemas.microsoft.com/office/drawing/2014/main" id="{2D5AEC9B-106F-4DF3-8BD1-AE7205137B8E}"/>
              </a:ext>
            </a:extLst>
          </p:cNvPr>
          <p:cNvSpPr/>
          <p:nvPr/>
        </p:nvSpPr>
        <p:spPr>
          <a:xfrm>
            <a:off x="13769222" y="1260735"/>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558800" lvl="0"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종목</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전날</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주가</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데이터</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주가</a:t>
            </a:r>
            <a:r>
              <a:rPr lang="en-US" sz="1700" dirty="0">
                <a:latin typeface="Noto Sans KR Medium" panose="020B0600000000000000" pitchFamily="34" charset="-127"/>
                <a:ea typeface="Noto Sans KR Medium" panose="020B0600000000000000" pitchFamily="34" charset="-127"/>
              </a:rPr>
              <a:t> : </a:t>
            </a:r>
            <a:r>
              <a:rPr lang="en-US" sz="1700" dirty="0" err="1">
                <a:latin typeface="Noto Sans KR Medium" panose="020B0600000000000000" pitchFamily="34" charset="-127"/>
                <a:ea typeface="Noto Sans KR Medium" panose="020B0600000000000000" pitchFamily="34" charset="-127"/>
              </a:rPr>
              <a:t>전날</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삼성전자</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주가</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거래량</a:t>
            </a:r>
            <a:r>
              <a:rPr lang="en-US" sz="1700" dirty="0">
                <a:latin typeface="Noto Sans KR Medium" panose="020B0600000000000000" pitchFamily="34" charset="-127"/>
                <a:ea typeface="Noto Sans KR Medium" panose="020B0600000000000000" pitchFamily="34" charset="-127"/>
              </a:rPr>
              <a:t> : </a:t>
            </a:r>
            <a:r>
              <a:rPr lang="en-US" sz="1700" dirty="0" err="1">
                <a:latin typeface="Noto Sans KR Medium" panose="020B0600000000000000" pitchFamily="34" charset="-127"/>
                <a:ea typeface="Noto Sans KR Medium" panose="020B0600000000000000" pitchFamily="34" charset="-127"/>
              </a:rPr>
              <a:t>전날</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삼성전자</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거래량</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전일대비</a:t>
            </a:r>
            <a:r>
              <a:rPr lang="en-US" sz="1700" dirty="0">
                <a:latin typeface="Noto Sans KR Medium" panose="020B0600000000000000" pitchFamily="34" charset="-127"/>
                <a:ea typeface="Noto Sans KR Medium" panose="020B0600000000000000" pitchFamily="34" charset="-127"/>
              </a:rPr>
              <a:t> : </a:t>
            </a:r>
            <a:r>
              <a:rPr lang="en-US" sz="1700" dirty="0" err="1">
                <a:latin typeface="Noto Sans KR Medium" panose="020B0600000000000000" pitchFamily="34" charset="-127"/>
                <a:ea typeface="Noto Sans KR Medium" panose="020B0600000000000000" pitchFamily="34" charset="-127"/>
              </a:rPr>
              <a:t>전날</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구가</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등락률</a:t>
            </a:r>
            <a:endParaRPr sz="1700" dirty="0">
              <a:latin typeface="Noto Sans KR Medium" panose="020B0600000000000000" pitchFamily="34" charset="-127"/>
              <a:ea typeface="Noto Sans KR Medium" panose="020B0600000000000000" pitchFamily="34" charset="-127"/>
            </a:endParaRPr>
          </a:p>
          <a:p>
            <a:pPr marL="0" lvl="0" indent="0" rtl="0">
              <a:spcBef>
                <a:spcPts val="0"/>
              </a:spcBef>
              <a:spcAft>
                <a:spcPts val="0"/>
              </a:spcAft>
              <a:buNone/>
            </a:pPr>
            <a:endParaRPr sz="1700" dirty="0">
              <a:latin typeface="Noto Sans KR Medium" panose="020B0600000000000000" pitchFamily="34" charset="-127"/>
              <a:ea typeface="Noto Sans KR Medium" panose="020B0600000000000000" pitchFamily="34" charset="-127"/>
            </a:endParaRPr>
          </a:p>
          <a:p>
            <a:pPr marL="558800" lvl="0"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예측값</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앙상블</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분석을</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통한</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주식</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가격</a:t>
            </a:r>
            <a:r>
              <a:rPr lang="en-US" sz="1700" dirty="0">
                <a:latin typeface="Noto Sans KR Medium" panose="020B0600000000000000" pitchFamily="34" charset="-127"/>
                <a:ea typeface="Noto Sans KR Medium" panose="020B0600000000000000" pitchFamily="34" charset="-127"/>
              </a:rPr>
              <a:t>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상승</a:t>
            </a:r>
            <a:r>
              <a:rPr lang="en-US" sz="1700" dirty="0">
                <a:latin typeface="Noto Sans KR Medium" panose="020B0600000000000000" pitchFamily="34" charset="-127"/>
                <a:ea typeface="Noto Sans KR Medium" panose="020B0600000000000000" pitchFamily="34" charset="-127"/>
              </a:rPr>
              <a:t>/</a:t>
            </a:r>
            <a:r>
              <a:rPr lang="en-US" sz="1700" dirty="0" err="1">
                <a:latin typeface="Noto Sans KR Medium" panose="020B0600000000000000" pitchFamily="34" charset="-127"/>
                <a:ea typeface="Noto Sans KR Medium" panose="020B0600000000000000" pitchFamily="34" charset="-127"/>
              </a:rPr>
              <a:t>하락</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예측</a:t>
            </a:r>
            <a:endParaRPr sz="1700" dirty="0">
              <a:latin typeface="Noto Sans KR Medium" panose="020B0600000000000000" pitchFamily="34" charset="-127"/>
              <a:ea typeface="Noto Sans KR Medium" panose="020B0600000000000000" pitchFamily="34" charset="-127"/>
            </a:endParaRPr>
          </a:p>
          <a:p>
            <a:pPr marL="0" lvl="0" indent="0" rtl="0">
              <a:spcBef>
                <a:spcPts val="0"/>
              </a:spcBef>
              <a:spcAft>
                <a:spcPts val="0"/>
              </a:spcAft>
              <a:buNone/>
            </a:pPr>
            <a:endParaRPr sz="1700" dirty="0">
              <a:latin typeface="Noto Sans KR Medium" panose="020B0600000000000000" pitchFamily="34" charset="-127"/>
              <a:ea typeface="Noto Sans KR Medium" panose="020B0600000000000000" pitchFamily="34" charset="-127"/>
            </a:endParaRPr>
          </a:p>
          <a:p>
            <a:pPr marL="558800" lvl="0" indent="-2984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주가</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종목</a:t>
            </a:r>
            <a:r>
              <a:rPr lang="en-US" sz="1700" dirty="0">
                <a:latin typeface="Noto Sans KR Medium" panose="020B0600000000000000" pitchFamily="34" charset="-127"/>
                <a:ea typeface="Noto Sans KR Medium" panose="020B0600000000000000" pitchFamily="34" charset="-127"/>
              </a:rPr>
              <a:t> 2018~현재 </a:t>
            </a:r>
            <a:r>
              <a:rPr lang="en-US" sz="1700" dirty="0" err="1">
                <a:latin typeface="Noto Sans KR Medium" panose="020B0600000000000000" pitchFamily="34" charset="-127"/>
                <a:ea typeface="Noto Sans KR Medium" panose="020B0600000000000000" pitchFamily="34" charset="-127"/>
              </a:rPr>
              <a:t>주가</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데이터</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그래프</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a:latin typeface="Noto Sans KR Medium" panose="020B0600000000000000" pitchFamily="34" charset="-127"/>
                <a:ea typeface="Noto Sans KR Medium" panose="020B0600000000000000" pitchFamily="34" charset="-127"/>
              </a:rPr>
              <a:t>2018 / 2019 / 2020 / 2021 </a:t>
            </a:r>
            <a:r>
              <a:rPr lang="en-US" sz="1700" dirty="0" err="1">
                <a:latin typeface="Noto Sans KR Medium" panose="020B0600000000000000" pitchFamily="34" charset="-127"/>
                <a:ea typeface="Noto Sans KR Medium" panose="020B0600000000000000" pitchFamily="34" charset="-127"/>
              </a:rPr>
              <a:t>연도별</a:t>
            </a:r>
            <a:r>
              <a:rPr lang="en-US" sz="1700" dirty="0">
                <a:latin typeface="Noto Sans KR Medium" panose="020B0600000000000000" pitchFamily="34" charset="-127"/>
                <a:ea typeface="Noto Sans KR Medium" panose="020B0600000000000000" pitchFamily="34" charset="-127"/>
              </a:rPr>
              <a:t>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그래프</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표출</a:t>
            </a:r>
            <a:endParaRPr sz="1700" dirty="0">
              <a:latin typeface="Noto Sans KR Medium" panose="020B0600000000000000" pitchFamily="34" charset="-127"/>
              <a:ea typeface="Noto Sans KR Medium" panose="020B0600000000000000" pitchFamily="34" charset="-127"/>
            </a:endParaRPr>
          </a:p>
          <a:p>
            <a:pPr marL="0" lvl="0" indent="0" rtl="0">
              <a:spcBef>
                <a:spcPts val="0"/>
              </a:spcBef>
              <a:spcAft>
                <a:spcPts val="0"/>
              </a:spcAft>
              <a:buNone/>
            </a:pPr>
            <a:endParaRPr sz="1700" dirty="0">
              <a:latin typeface="Noto Sans KR Medium" panose="020B0600000000000000" pitchFamily="34" charset="-127"/>
              <a:ea typeface="Noto Sans KR Medium" panose="020B0600000000000000" pitchFamily="34" charset="-127"/>
            </a:endParaRPr>
          </a:p>
          <a:p>
            <a:pPr marL="558800" lvl="0" indent="-2984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언론사</a:t>
            </a:r>
            <a:r>
              <a:rPr lang="en-US" sz="1700" dirty="0">
                <a:latin typeface="Noto Sans KR Medium" panose="020B0600000000000000" pitchFamily="34" charset="-127"/>
                <a:ea typeface="Noto Sans KR Medium" panose="020B0600000000000000" pitchFamily="34" charset="-127"/>
              </a:rPr>
              <a:t> 별 </a:t>
            </a:r>
            <a:r>
              <a:rPr lang="en-US" sz="1700" dirty="0" err="1">
                <a:latin typeface="Noto Sans KR Medium" panose="020B0600000000000000" pitchFamily="34" charset="-127"/>
                <a:ea typeface="Noto Sans KR Medium" panose="020B0600000000000000" pitchFamily="34" charset="-127"/>
              </a:rPr>
              <a:t>긍정</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확률</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a:latin typeface="Noto Sans KR Medium" panose="020B0600000000000000" pitchFamily="34" charset="-127"/>
                <a:ea typeface="Noto Sans KR Medium" panose="020B0600000000000000" pitchFamily="34" charset="-127"/>
              </a:rPr>
              <a:t>각 </a:t>
            </a:r>
            <a:r>
              <a:rPr lang="en-US" sz="1700" dirty="0" err="1">
                <a:latin typeface="Noto Sans KR Medium" panose="020B0600000000000000" pitchFamily="34" charset="-127"/>
                <a:ea typeface="Noto Sans KR Medium" panose="020B0600000000000000" pitchFamily="34" charset="-127"/>
              </a:rPr>
              <a:t>수집</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언론사</a:t>
            </a:r>
            <a:r>
              <a:rPr lang="en-US" sz="1700" dirty="0">
                <a:latin typeface="Noto Sans KR Medium" panose="020B0600000000000000" pitchFamily="34" charset="-127"/>
                <a:ea typeface="Noto Sans KR Medium" panose="020B0600000000000000" pitchFamily="34" charset="-127"/>
              </a:rPr>
              <a:t> 별 </a:t>
            </a:r>
            <a:r>
              <a:rPr lang="en-US" sz="1700" dirty="0" err="1">
                <a:latin typeface="Noto Sans KR Medium" panose="020B0600000000000000" pitchFamily="34" charset="-127"/>
                <a:ea typeface="Noto Sans KR Medium" panose="020B0600000000000000" pitchFamily="34" charset="-127"/>
              </a:rPr>
              <a:t>감성분석을</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통해</a:t>
            </a:r>
            <a:r>
              <a:rPr lang="en-US" sz="1700" dirty="0">
                <a:latin typeface="Noto Sans KR Medium" panose="020B0600000000000000" pitchFamily="34" charset="-127"/>
                <a:ea typeface="Noto Sans KR Medium" panose="020B0600000000000000" pitchFamily="34" charset="-127"/>
              </a:rPr>
              <a:t>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얻은</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기사</a:t>
            </a:r>
            <a:r>
              <a:rPr lang="en-US" sz="1700" dirty="0">
                <a:latin typeface="Noto Sans KR Medium" panose="020B0600000000000000" pitchFamily="34" charset="-127"/>
                <a:ea typeface="Noto Sans KR Medium" panose="020B0600000000000000" pitchFamily="34" charset="-127"/>
              </a:rPr>
              <a:t> 및 </a:t>
            </a:r>
            <a:r>
              <a:rPr lang="en-US" sz="1700" dirty="0" err="1">
                <a:latin typeface="Noto Sans KR Medium" panose="020B0600000000000000" pitchFamily="34" charset="-127"/>
                <a:ea typeface="Noto Sans KR Medium" panose="020B0600000000000000" pitchFamily="34" charset="-127"/>
              </a:rPr>
              <a:t>유튜브</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영상이</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긍정</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확률</a:t>
            </a:r>
            <a:endParaRPr sz="1700" dirty="0">
              <a:latin typeface="Noto Sans KR Medium" panose="020B0600000000000000" pitchFamily="34" charset="-127"/>
              <a:ea typeface="Noto Sans KR Medium" panose="020B0600000000000000" pitchFamily="34" charset="-127"/>
            </a:endParaRPr>
          </a:p>
        </p:txBody>
      </p:sp>
      <p:sp>
        <p:nvSpPr>
          <p:cNvPr id="29" name="Google Shape;1287;gf5d93c4d0e_3_186">
            <a:extLst>
              <a:ext uri="{FF2B5EF4-FFF2-40B4-BE49-F238E27FC236}">
                <a16:creationId xmlns:a16="http://schemas.microsoft.com/office/drawing/2014/main" id="{EAE9ACD4-B962-42E4-A713-A18CA41E1EF1}"/>
              </a:ext>
            </a:extLst>
          </p:cNvPr>
          <p:cNvSpPr/>
          <p:nvPr/>
        </p:nvSpPr>
        <p:spPr>
          <a:xfrm>
            <a:off x="155648" y="9987692"/>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다음 페이지(p.51) 연결</a:t>
            </a:r>
            <a:endParaRPr sz="2100" b="1">
              <a:solidFill>
                <a:schemeClr val="dk1"/>
              </a:solidFill>
              <a:latin typeface="Noto Sans KR Medium" panose="020B0600000000000000" pitchFamily="34" charset="-127"/>
              <a:ea typeface="Noto Sans KR Medium" panose="020B0600000000000000" pitchFamily="34" charset="-127"/>
            </a:endParaRPr>
          </a:p>
        </p:txBody>
      </p:sp>
      <p:sp>
        <p:nvSpPr>
          <p:cNvPr id="30" name="Google Shape;1288;gf5d93c4d0e_3_186">
            <a:extLst>
              <a:ext uri="{FF2B5EF4-FFF2-40B4-BE49-F238E27FC236}">
                <a16:creationId xmlns:a16="http://schemas.microsoft.com/office/drawing/2014/main" id="{3DF9C128-5E71-498E-A9CA-BDE36C9C5130}"/>
              </a:ext>
            </a:extLst>
          </p:cNvPr>
          <p:cNvSpPr/>
          <p:nvPr/>
        </p:nvSpPr>
        <p:spPr>
          <a:xfrm>
            <a:off x="1827404" y="1988657"/>
            <a:ext cx="7530000" cy="22521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1" name="Google Shape;1289;gf5d93c4d0e_3_186">
            <a:extLst>
              <a:ext uri="{FF2B5EF4-FFF2-40B4-BE49-F238E27FC236}">
                <a16:creationId xmlns:a16="http://schemas.microsoft.com/office/drawing/2014/main" id="{420A047A-1DE4-4F21-8F55-EB098A558D5F}"/>
              </a:ext>
            </a:extLst>
          </p:cNvPr>
          <p:cNvSpPr txBox="1"/>
          <p:nvPr/>
        </p:nvSpPr>
        <p:spPr>
          <a:xfrm>
            <a:off x="1887767" y="1542316"/>
            <a:ext cx="7137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4200" b="1">
                <a:solidFill>
                  <a:srgbClr val="980000"/>
                </a:solidFill>
                <a:latin typeface="Noto Sans KR Medium" panose="020B0600000000000000" pitchFamily="34" charset="-127"/>
                <a:ea typeface="Noto Sans KR Medium" panose="020B0600000000000000" pitchFamily="34" charset="-127"/>
              </a:rPr>
              <a:t>①</a:t>
            </a: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32" name="Google Shape;1290;gf5d93c4d0e_3_186">
            <a:extLst>
              <a:ext uri="{FF2B5EF4-FFF2-40B4-BE49-F238E27FC236}">
                <a16:creationId xmlns:a16="http://schemas.microsoft.com/office/drawing/2014/main" id="{A0854E49-11D3-48BA-9990-01506F95E5A2}"/>
              </a:ext>
            </a:extLst>
          </p:cNvPr>
          <p:cNvSpPr/>
          <p:nvPr/>
        </p:nvSpPr>
        <p:spPr>
          <a:xfrm>
            <a:off x="1827404" y="4326629"/>
            <a:ext cx="8794500" cy="55752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3" name="Google Shape;1291;gf5d93c4d0e_3_186">
            <a:extLst>
              <a:ext uri="{FF2B5EF4-FFF2-40B4-BE49-F238E27FC236}">
                <a16:creationId xmlns:a16="http://schemas.microsoft.com/office/drawing/2014/main" id="{18938C01-D50A-4F1E-A4EA-02B1AFB6F6E0}"/>
              </a:ext>
            </a:extLst>
          </p:cNvPr>
          <p:cNvSpPr/>
          <p:nvPr/>
        </p:nvSpPr>
        <p:spPr>
          <a:xfrm>
            <a:off x="10754249" y="4326629"/>
            <a:ext cx="2852400" cy="55752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4" name="Google Shape;1292;gf5d93c4d0e_3_186">
            <a:extLst>
              <a:ext uri="{FF2B5EF4-FFF2-40B4-BE49-F238E27FC236}">
                <a16:creationId xmlns:a16="http://schemas.microsoft.com/office/drawing/2014/main" id="{9C94FC7A-4698-46C1-80D0-E0CC5009E660}"/>
              </a:ext>
            </a:extLst>
          </p:cNvPr>
          <p:cNvSpPr/>
          <p:nvPr/>
        </p:nvSpPr>
        <p:spPr>
          <a:xfrm>
            <a:off x="9438249" y="1988397"/>
            <a:ext cx="4250100" cy="22521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5" name="Google Shape;1293;gf5d93c4d0e_3_186">
            <a:extLst>
              <a:ext uri="{FF2B5EF4-FFF2-40B4-BE49-F238E27FC236}">
                <a16:creationId xmlns:a16="http://schemas.microsoft.com/office/drawing/2014/main" id="{D8A39053-19C1-471B-887A-22329214F233}"/>
              </a:ext>
            </a:extLst>
          </p:cNvPr>
          <p:cNvSpPr txBox="1"/>
          <p:nvPr/>
        </p:nvSpPr>
        <p:spPr>
          <a:xfrm>
            <a:off x="12649571" y="1988657"/>
            <a:ext cx="10500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None/>
            </a:pPr>
            <a:r>
              <a:rPr lang="en-US" sz="4200" b="1">
                <a:solidFill>
                  <a:srgbClr val="980000"/>
                </a:solidFill>
                <a:latin typeface="Noto Sans KR Medium" panose="020B0600000000000000" pitchFamily="34" charset="-127"/>
                <a:ea typeface="Noto Sans KR Medium" panose="020B0600000000000000" pitchFamily="34" charset="-127"/>
              </a:rPr>
              <a:t>②</a:t>
            </a: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36" name="Google Shape;1294;gf5d93c4d0e_3_186">
            <a:extLst>
              <a:ext uri="{FF2B5EF4-FFF2-40B4-BE49-F238E27FC236}">
                <a16:creationId xmlns:a16="http://schemas.microsoft.com/office/drawing/2014/main" id="{D19E87F4-7C85-4606-A69C-A3902A5833DD}"/>
              </a:ext>
            </a:extLst>
          </p:cNvPr>
          <p:cNvSpPr txBox="1"/>
          <p:nvPr/>
        </p:nvSpPr>
        <p:spPr>
          <a:xfrm>
            <a:off x="1551481" y="4165197"/>
            <a:ext cx="10500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None/>
            </a:pPr>
            <a:r>
              <a:rPr lang="en-US" sz="4200" b="1">
                <a:solidFill>
                  <a:srgbClr val="980000"/>
                </a:solidFill>
                <a:latin typeface="Noto Sans KR Medium" panose="020B0600000000000000" pitchFamily="34" charset="-127"/>
                <a:ea typeface="Noto Sans KR Medium" panose="020B0600000000000000" pitchFamily="34" charset="-127"/>
              </a:rPr>
              <a:t>③</a:t>
            </a: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
        <p:nvSpPr>
          <p:cNvPr id="37" name="Google Shape;1295;gf5d93c4d0e_3_186">
            <a:extLst>
              <a:ext uri="{FF2B5EF4-FFF2-40B4-BE49-F238E27FC236}">
                <a16:creationId xmlns:a16="http://schemas.microsoft.com/office/drawing/2014/main" id="{787BAB1D-2949-432A-8C68-36EDFE094A60}"/>
              </a:ext>
            </a:extLst>
          </p:cNvPr>
          <p:cNvSpPr txBox="1"/>
          <p:nvPr/>
        </p:nvSpPr>
        <p:spPr>
          <a:xfrm>
            <a:off x="12649571" y="4165197"/>
            <a:ext cx="10500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None/>
            </a:pPr>
            <a:r>
              <a:rPr lang="en-US" sz="4200" b="1">
                <a:solidFill>
                  <a:srgbClr val="980000"/>
                </a:solidFill>
                <a:latin typeface="Noto Sans KR Medium" panose="020B0600000000000000" pitchFamily="34" charset="-127"/>
                <a:ea typeface="Noto Sans KR Medium" panose="020B0600000000000000" pitchFamily="34" charset="-127"/>
              </a:rPr>
              <a:t>④</a:t>
            </a:r>
            <a:endParaRPr sz="4200" b="1">
              <a:solidFill>
                <a:srgbClr val="980000"/>
              </a:solidFill>
              <a:latin typeface="Noto Sans KR Medium" panose="020B0600000000000000" pitchFamily="34" charset="-127"/>
              <a:ea typeface="Noto Sans KR Medium" panose="020B0600000000000000" pitchFamily="34" charset="-127"/>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13" name="Google Shape;1313;gf5d93c4d0e_3_206"/>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14" name="Google Shape;1314;gf5d93c4d0e_3_206"/>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52</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pic>
        <p:nvPicPr>
          <p:cNvPr id="13" name="Google Shape;1305;gf5d93c4d0e_3_206">
            <a:extLst>
              <a:ext uri="{FF2B5EF4-FFF2-40B4-BE49-F238E27FC236}">
                <a16:creationId xmlns:a16="http://schemas.microsoft.com/office/drawing/2014/main" id="{2A9D94E5-2DC1-4EF2-960E-D4EB15EB3E2B}"/>
              </a:ext>
            </a:extLst>
          </p:cNvPr>
          <p:cNvPicPr preferRelativeResize="0"/>
          <p:nvPr/>
        </p:nvPicPr>
        <p:blipFill>
          <a:blip r:embed="rId3">
            <a:alphaModFix/>
          </a:blip>
          <a:stretch>
            <a:fillRect/>
          </a:stretch>
        </p:blipFill>
        <p:spPr>
          <a:xfrm>
            <a:off x="155648" y="1260733"/>
            <a:ext cx="13543747" cy="8726957"/>
          </a:xfrm>
          <a:prstGeom prst="rect">
            <a:avLst/>
          </a:prstGeom>
          <a:noFill/>
          <a:ln>
            <a:noFill/>
          </a:ln>
        </p:spPr>
      </p:pic>
      <p:sp>
        <p:nvSpPr>
          <p:cNvPr id="14" name="Google Shape;1306;gf5d93c4d0e_3_206">
            <a:extLst>
              <a:ext uri="{FF2B5EF4-FFF2-40B4-BE49-F238E27FC236}">
                <a16:creationId xmlns:a16="http://schemas.microsoft.com/office/drawing/2014/main" id="{26EEEB7A-8891-4036-B7BB-18CFC9FB200C}"/>
              </a:ext>
            </a:extLst>
          </p:cNvPr>
          <p:cNvSpPr/>
          <p:nvPr/>
        </p:nvSpPr>
        <p:spPr>
          <a:xfrm>
            <a:off x="13769222" y="1260733"/>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558800" lvl="0" indent="-285750" algn="just" rtl="0">
              <a:spcBef>
                <a:spcPts val="0"/>
              </a:spcBef>
              <a:spcAft>
                <a:spcPts val="0"/>
              </a:spcAft>
              <a:buSzPts val="1700"/>
              <a:buAutoNum type="arabicPeriod" startAt="5"/>
            </a:pPr>
            <a:r>
              <a:rPr lang="en-US" sz="1700">
                <a:latin typeface="Noto Sans KR Medium" panose="020B0600000000000000" pitchFamily="34" charset="-127"/>
                <a:ea typeface="Noto Sans KR Medium" panose="020B0600000000000000" pitchFamily="34" charset="-127"/>
              </a:rPr>
              <a:t>주가</a:t>
            </a:r>
            <a:endParaRPr sz="1700">
              <a:latin typeface="Noto Sans KR Medium" panose="020B0600000000000000" pitchFamily="34" charset="-127"/>
              <a:ea typeface="Noto Sans KR Medium" panose="020B0600000000000000" pitchFamily="34" charset="-127"/>
            </a:endParaRPr>
          </a:p>
          <a:p>
            <a:pPr marL="939800" lvl="1" indent="-285750" algn="just" rtl="0">
              <a:spcBef>
                <a:spcPts val="0"/>
              </a:spcBef>
              <a:spcAft>
                <a:spcPts val="0"/>
              </a:spcAft>
              <a:buSzPts val="1700"/>
              <a:buAutoNum type="arabicPeriod"/>
            </a:pPr>
            <a:r>
              <a:rPr lang="en-US" sz="1700">
                <a:latin typeface="Noto Sans KR Medium" panose="020B0600000000000000" pitchFamily="34" charset="-127"/>
                <a:ea typeface="Noto Sans KR Medium" panose="020B0600000000000000" pitchFamily="34" charset="-127"/>
              </a:rPr>
              <a:t>2018년 주가 그래프 화면</a:t>
            </a:r>
            <a:endParaRPr sz="1700">
              <a:latin typeface="Noto Sans KR Medium" panose="020B0600000000000000" pitchFamily="34" charset="-127"/>
              <a:ea typeface="Noto Sans KR Medium" panose="020B0600000000000000" pitchFamily="34" charset="-127"/>
            </a:endParaRPr>
          </a:p>
          <a:p>
            <a:pPr marL="0" lvl="0" indent="0" algn="just" rtl="0">
              <a:spcBef>
                <a:spcPts val="0"/>
              </a:spcBef>
              <a:spcAft>
                <a:spcPts val="0"/>
              </a:spcAft>
              <a:buNone/>
            </a:pPr>
            <a:endParaRPr sz="1700">
              <a:latin typeface="Noto Sans KR Medium" panose="020B0600000000000000" pitchFamily="34" charset="-127"/>
              <a:ea typeface="Noto Sans KR Medium" panose="020B0600000000000000" pitchFamily="34" charset="-127"/>
            </a:endParaRPr>
          </a:p>
        </p:txBody>
      </p:sp>
      <p:sp>
        <p:nvSpPr>
          <p:cNvPr id="15" name="Google Shape;1307;gf5d93c4d0e_3_206">
            <a:extLst>
              <a:ext uri="{FF2B5EF4-FFF2-40B4-BE49-F238E27FC236}">
                <a16:creationId xmlns:a16="http://schemas.microsoft.com/office/drawing/2014/main" id="{261E80C2-8F29-4390-9BF4-5058D7D82D86}"/>
              </a:ext>
            </a:extLst>
          </p:cNvPr>
          <p:cNvSpPr/>
          <p:nvPr/>
        </p:nvSpPr>
        <p:spPr>
          <a:xfrm>
            <a:off x="155648" y="9987690"/>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다음 페이지(p.52) 연결</a:t>
            </a:r>
            <a:endParaRPr sz="2100" b="1">
              <a:latin typeface="Noto Sans KR Medium" panose="020B0600000000000000" pitchFamily="34" charset="-127"/>
              <a:ea typeface="Noto Sans KR Medium" panose="020B0600000000000000" pitchFamily="34" charset="-127"/>
            </a:endParaRPr>
          </a:p>
        </p:txBody>
      </p:sp>
      <p:sp>
        <p:nvSpPr>
          <p:cNvPr id="16" name="Google Shape;1308;gf5d93c4d0e_3_206">
            <a:extLst>
              <a:ext uri="{FF2B5EF4-FFF2-40B4-BE49-F238E27FC236}">
                <a16:creationId xmlns:a16="http://schemas.microsoft.com/office/drawing/2014/main" id="{360024DA-C5D4-4642-A0B2-7538D794ECDD}"/>
              </a:ext>
            </a:extLst>
          </p:cNvPr>
          <p:cNvSpPr/>
          <p:nvPr/>
        </p:nvSpPr>
        <p:spPr>
          <a:xfrm>
            <a:off x="1827404" y="4326627"/>
            <a:ext cx="8794500" cy="55752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7" name="Google Shape;1309;gf5d93c4d0e_3_206">
            <a:extLst>
              <a:ext uri="{FF2B5EF4-FFF2-40B4-BE49-F238E27FC236}">
                <a16:creationId xmlns:a16="http://schemas.microsoft.com/office/drawing/2014/main" id="{53532509-207B-452A-B34F-C6B150F57BEF}"/>
              </a:ext>
            </a:extLst>
          </p:cNvPr>
          <p:cNvSpPr txBox="1"/>
          <p:nvPr/>
        </p:nvSpPr>
        <p:spPr>
          <a:xfrm>
            <a:off x="1911319" y="4599604"/>
            <a:ext cx="45297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4200" b="1">
                <a:solidFill>
                  <a:srgbClr val="980000"/>
                </a:solidFill>
                <a:latin typeface="Noto Sans KR Medium" panose="020B0600000000000000" pitchFamily="34" charset="-127"/>
                <a:ea typeface="Noto Sans KR Medium" panose="020B0600000000000000" pitchFamily="34" charset="-127"/>
              </a:rPr>
              <a:t>⑤</a:t>
            </a:r>
            <a:r>
              <a:rPr lang="en-US" sz="2100" b="1">
                <a:solidFill>
                  <a:srgbClr val="980000"/>
                </a:solidFill>
                <a:latin typeface="Noto Sans KR Medium" panose="020B0600000000000000" pitchFamily="34" charset="-127"/>
                <a:ea typeface="Noto Sans KR Medium" panose="020B0600000000000000" pitchFamily="34" charset="-127"/>
              </a:rPr>
              <a:t>주가-2018 클릭 화면</a:t>
            </a:r>
            <a:endParaRPr sz="4200" b="1">
              <a:solidFill>
                <a:srgbClr val="980000"/>
              </a:solidFill>
              <a:latin typeface="Noto Sans KR Medium" panose="020B0600000000000000" pitchFamily="34" charset="-127"/>
              <a:ea typeface="Noto Sans KR Medium" panose="020B0600000000000000" pitchFamily="34" charset="-127"/>
            </a:endParaRPr>
          </a:p>
        </p:txBody>
      </p:sp>
      <p:sp>
        <p:nvSpPr>
          <p:cNvPr id="18" name="Google Shape;992;p30">
            <a:extLst>
              <a:ext uri="{FF2B5EF4-FFF2-40B4-BE49-F238E27FC236}">
                <a16:creationId xmlns:a16="http://schemas.microsoft.com/office/drawing/2014/main" id="{90AFCA3A-BE0E-402E-8FA1-E9D03DDA6C7B}"/>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39" name="Google Shape;1339;gf5d93c4d0e_3_22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40" name="Google Shape;1340;gf5d93c4d0e_3_220"/>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53</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24" name="Google Shape;992;p30">
            <a:extLst>
              <a:ext uri="{FF2B5EF4-FFF2-40B4-BE49-F238E27FC236}">
                <a16:creationId xmlns:a16="http://schemas.microsoft.com/office/drawing/2014/main" id="{8856627D-B35F-499B-81CC-3063180AFFE6}"/>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26" name="Google Shape;1319;gf5d93c4d0e_3_220">
            <a:extLst>
              <a:ext uri="{FF2B5EF4-FFF2-40B4-BE49-F238E27FC236}">
                <a16:creationId xmlns:a16="http://schemas.microsoft.com/office/drawing/2014/main" id="{D4F39FF7-59E8-42A6-A19B-60E9B45DF506}"/>
              </a:ext>
            </a:extLst>
          </p:cNvPr>
          <p:cNvPicPr preferRelativeResize="0"/>
          <p:nvPr/>
        </p:nvPicPr>
        <p:blipFill>
          <a:blip r:embed="rId3">
            <a:alphaModFix/>
          </a:blip>
          <a:stretch>
            <a:fillRect/>
          </a:stretch>
        </p:blipFill>
        <p:spPr>
          <a:xfrm>
            <a:off x="155648" y="1260735"/>
            <a:ext cx="13543749" cy="8726959"/>
          </a:xfrm>
          <a:prstGeom prst="rect">
            <a:avLst/>
          </a:prstGeom>
          <a:noFill/>
          <a:ln>
            <a:noFill/>
          </a:ln>
        </p:spPr>
      </p:pic>
      <p:sp>
        <p:nvSpPr>
          <p:cNvPr id="27" name="Google Shape;1321;gf5d93c4d0e_3_220">
            <a:extLst>
              <a:ext uri="{FF2B5EF4-FFF2-40B4-BE49-F238E27FC236}">
                <a16:creationId xmlns:a16="http://schemas.microsoft.com/office/drawing/2014/main" id="{B1E62FEA-700E-43D6-8D00-E7C6100DA65F}"/>
              </a:ext>
            </a:extLst>
          </p:cNvPr>
          <p:cNvSpPr/>
          <p:nvPr/>
        </p:nvSpPr>
        <p:spPr>
          <a:xfrm>
            <a:off x="13769222" y="1260735"/>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558800" lvl="0" indent="-285750" rtl="0">
              <a:spcBef>
                <a:spcPts val="0"/>
              </a:spcBef>
              <a:spcAft>
                <a:spcPts val="0"/>
              </a:spcAft>
              <a:buSzPts val="1700"/>
              <a:buAutoNum type="arabicPeriod" startAt="6"/>
            </a:pPr>
            <a:r>
              <a:rPr lang="en-US" sz="1700" dirty="0" err="1">
                <a:latin typeface="Noto Sans KR Medium" panose="020B0600000000000000" pitchFamily="34" charset="-127"/>
                <a:ea typeface="Noto Sans KR Medium" panose="020B0600000000000000" pitchFamily="34" charset="-127"/>
              </a:rPr>
              <a:t>언론사</a:t>
            </a:r>
            <a:r>
              <a:rPr lang="en-US" sz="1700" dirty="0">
                <a:latin typeface="Noto Sans KR Medium" panose="020B0600000000000000" pitchFamily="34" charset="-127"/>
                <a:ea typeface="Noto Sans KR Medium" panose="020B0600000000000000" pitchFamily="34" charset="-127"/>
              </a:rPr>
              <a:t> 별 </a:t>
            </a:r>
            <a:r>
              <a:rPr lang="en-US" sz="1700" dirty="0" err="1">
                <a:latin typeface="Noto Sans KR Medium" panose="020B0600000000000000" pitchFamily="34" charset="-127"/>
                <a:ea typeface="Noto Sans KR Medium" panose="020B0600000000000000" pitchFamily="34" charset="-127"/>
              </a:rPr>
              <a:t>이슈</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기사</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매일경제</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아시아경제</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각각</a:t>
            </a:r>
            <a:r>
              <a:rPr lang="en-US" sz="1700" dirty="0">
                <a:latin typeface="Noto Sans KR Medium" panose="020B0600000000000000" pitchFamily="34" charset="-127"/>
                <a:ea typeface="Noto Sans KR Medium" panose="020B0600000000000000" pitchFamily="34" charset="-127"/>
              </a:rPr>
              <a:t>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긍정</a:t>
            </a:r>
            <a:r>
              <a:rPr lang="en-US" sz="1700" dirty="0">
                <a:latin typeface="Noto Sans KR Medium" panose="020B0600000000000000" pitchFamily="34" charset="-127"/>
                <a:ea typeface="Noto Sans KR Medium" panose="020B0600000000000000" pitchFamily="34" charset="-127"/>
              </a:rPr>
              <a:t>/</a:t>
            </a:r>
            <a:r>
              <a:rPr lang="en-US" sz="1700" dirty="0" err="1">
                <a:latin typeface="Noto Sans KR Medium" panose="020B0600000000000000" pitchFamily="34" charset="-127"/>
                <a:ea typeface="Noto Sans KR Medium" panose="020B0600000000000000" pitchFamily="34" charset="-127"/>
              </a:rPr>
              <a:t>부정</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비율</a:t>
            </a:r>
            <a:r>
              <a:rPr lang="en-US" sz="1700" dirty="0">
                <a:latin typeface="Noto Sans KR Medium" panose="020B0600000000000000" pitchFamily="34" charset="-127"/>
                <a:ea typeface="Noto Sans KR Medium" panose="020B0600000000000000" pitchFamily="34" charset="-127"/>
              </a:rPr>
              <a:t> 중 그 </a:t>
            </a:r>
            <a:r>
              <a:rPr lang="en-US" sz="1700" dirty="0" err="1">
                <a:latin typeface="Noto Sans KR Medium" panose="020B0600000000000000" pitchFamily="34" charset="-127"/>
                <a:ea typeface="Noto Sans KR Medium" panose="020B0600000000000000" pitchFamily="34" charset="-127"/>
              </a:rPr>
              <a:t>정도가</a:t>
            </a:r>
            <a:r>
              <a:rPr lang="en-US" sz="1700" dirty="0">
                <a:latin typeface="Noto Sans KR Medium" panose="020B0600000000000000" pitchFamily="34" charset="-127"/>
                <a:ea typeface="Noto Sans KR Medium" panose="020B0600000000000000" pitchFamily="34" charset="-127"/>
              </a:rPr>
              <a:t> 큰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당일</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기사</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표출</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a:latin typeface="Noto Sans KR Medium" panose="020B0600000000000000" pitchFamily="34" charset="-127"/>
                <a:ea typeface="Noto Sans KR Medium" panose="020B0600000000000000" pitchFamily="34" charset="-127"/>
              </a:rPr>
              <a:t>(</a:t>
            </a:r>
            <a:r>
              <a:rPr lang="en-US" sz="1700" dirty="0" err="1">
                <a:latin typeface="Noto Sans KR Medium" panose="020B0600000000000000" pitchFamily="34" charset="-127"/>
                <a:ea typeface="Noto Sans KR Medium" panose="020B0600000000000000" pitchFamily="34" charset="-127"/>
              </a:rPr>
              <a:t>말풍선</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색을</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통해</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긍정</a:t>
            </a:r>
            <a:r>
              <a:rPr lang="en-US" sz="1700" dirty="0">
                <a:latin typeface="Noto Sans KR Medium" panose="020B0600000000000000" pitchFamily="34" charset="-127"/>
                <a:ea typeface="Noto Sans KR Medium" panose="020B0600000000000000" pitchFamily="34" charset="-127"/>
              </a:rPr>
              <a:t>/</a:t>
            </a:r>
            <a:r>
              <a:rPr lang="en-US" sz="1700" dirty="0" err="1">
                <a:latin typeface="Noto Sans KR Medium" panose="020B0600000000000000" pitchFamily="34" charset="-127"/>
                <a:ea typeface="Noto Sans KR Medium" panose="020B0600000000000000" pitchFamily="34" charset="-127"/>
              </a:rPr>
              <a:t>중립</a:t>
            </a:r>
            <a:r>
              <a:rPr lang="en-US" sz="1700" dirty="0">
                <a:latin typeface="Noto Sans KR Medium" panose="020B0600000000000000" pitchFamily="34" charset="-127"/>
                <a:ea typeface="Noto Sans KR Medium" panose="020B0600000000000000" pitchFamily="34" charset="-127"/>
              </a:rPr>
              <a:t>/</a:t>
            </a:r>
            <a:r>
              <a:rPr lang="en-US" sz="1700" dirty="0" err="1">
                <a:latin typeface="Noto Sans KR Medium" panose="020B0600000000000000" pitchFamily="34" charset="-127"/>
                <a:ea typeface="Noto Sans KR Medium" panose="020B0600000000000000" pitchFamily="34" charset="-127"/>
              </a:rPr>
              <a:t>부정</a:t>
            </a:r>
            <a:r>
              <a:rPr lang="en-US" sz="1700" dirty="0">
                <a:latin typeface="Noto Sans KR Medium" panose="020B0600000000000000" pitchFamily="34" charset="-127"/>
                <a:ea typeface="Noto Sans KR Medium" panose="020B0600000000000000" pitchFamily="34" charset="-127"/>
              </a:rPr>
              <a:t>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기사</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표현</a:t>
            </a:r>
            <a:endParaRPr sz="1700" dirty="0">
              <a:latin typeface="Noto Sans KR Medium" panose="020B0600000000000000" pitchFamily="34" charset="-127"/>
              <a:ea typeface="Noto Sans KR Medium" panose="020B0600000000000000" pitchFamily="34" charset="-127"/>
            </a:endParaRPr>
          </a:p>
          <a:p>
            <a:pPr marL="1308100" lvl="2" indent="-298450" rtl="0">
              <a:spcBef>
                <a:spcPts val="0"/>
              </a:spcBef>
              <a:spcAft>
                <a:spcPts val="0"/>
              </a:spcAft>
              <a:buClr>
                <a:schemeClr val="dk1"/>
              </a:buClr>
              <a:buSzPts val="1700"/>
              <a:buAutoNum type="arabicPeriod"/>
            </a:pPr>
            <a:r>
              <a:rPr lang="en-US" sz="1700" dirty="0" err="1">
                <a:solidFill>
                  <a:schemeClr val="dk1"/>
                </a:solidFill>
                <a:latin typeface="Noto Sans KR Medium" panose="020B0600000000000000" pitchFamily="34" charset="-127"/>
                <a:ea typeface="Noto Sans KR Medium" panose="020B0600000000000000" pitchFamily="34" charset="-127"/>
              </a:rPr>
              <a:t>말풍선</a:t>
            </a:r>
            <a:r>
              <a:rPr lang="en-US" sz="1700" dirty="0">
                <a:solidFill>
                  <a:schemeClr val="dk1"/>
                </a:solidFill>
                <a:latin typeface="Noto Sans KR Medium" panose="020B0600000000000000" pitchFamily="34" charset="-127"/>
                <a:ea typeface="Noto Sans KR Medium" panose="020B0600000000000000" pitchFamily="34" charset="-127"/>
              </a:rPr>
              <a:t> 색 </a:t>
            </a:r>
            <a:r>
              <a:rPr lang="en-US" sz="1700" dirty="0" err="1">
                <a:solidFill>
                  <a:schemeClr val="dk1"/>
                </a:solidFill>
                <a:latin typeface="Noto Sans KR Medium" panose="020B0600000000000000" pitchFamily="34" charset="-127"/>
                <a:ea typeface="Noto Sans KR Medium" panose="020B0600000000000000" pitchFamily="34" charset="-127"/>
              </a:rPr>
              <a:t>파랑</a:t>
            </a:r>
            <a:r>
              <a:rPr lang="en-US" sz="1700" dirty="0">
                <a:solidFill>
                  <a:schemeClr val="dk1"/>
                </a:solidFill>
                <a:latin typeface="Noto Sans KR Medium" panose="020B0600000000000000" pitchFamily="34" charset="-127"/>
                <a:ea typeface="Noto Sans KR Medium" panose="020B0600000000000000" pitchFamily="34" charset="-127"/>
              </a:rPr>
              <a:t> - </a:t>
            </a:r>
            <a:r>
              <a:rPr lang="en-US" sz="1700" dirty="0" err="1">
                <a:solidFill>
                  <a:schemeClr val="dk1"/>
                </a:solidFill>
                <a:latin typeface="Noto Sans KR Medium" panose="020B0600000000000000" pitchFamily="34" charset="-127"/>
                <a:ea typeface="Noto Sans KR Medium" panose="020B0600000000000000" pitchFamily="34" charset="-127"/>
              </a:rPr>
              <a:t>긍정</a:t>
            </a:r>
            <a:endParaRPr sz="1700" dirty="0">
              <a:solidFill>
                <a:schemeClr val="dk1"/>
              </a:solidFill>
              <a:latin typeface="Noto Sans KR Medium" panose="020B0600000000000000" pitchFamily="34" charset="-127"/>
              <a:ea typeface="Noto Sans KR Medium" panose="020B0600000000000000" pitchFamily="34" charset="-127"/>
            </a:endParaRPr>
          </a:p>
          <a:p>
            <a:pPr marL="1308100" lvl="2" indent="-298450" rtl="0">
              <a:spcBef>
                <a:spcPts val="0"/>
              </a:spcBef>
              <a:spcAft>
                <a:spcPts val="0"/>
              </a:spcAft>
              <a:buClr>
                <a:schemeClr val="dk1"/>
              </a:buClr>
              <a:buSzPts val="1700"/>
              <a:buAutoNum type="arabicPeriod"/>
            </a:pPr>
            <a:r>
              <a:rPr lang="en-US" sz="1700" dirty="0" err="1">
                <a:solidFill>
                  <a:schemeClr val="dk1"/>
                </a:solidFill>
                <a:latin typeface="Noto Sans KR Medium" panose="020B0600000000000000" pitchFamily="34" charset="-127"/>
                <a:ea typeface="Noto Sans KR Medium" panose="020B0600000000000000" pitchFamily="34" charset="-127"/>
              </a:rPr>
              <a:t>말풍선</a:t>
            </a:r>
            <a:r>
              <a:rPr lang="en-US" sz="1700" dirty="0">
                <a:solidFill>
                  <a:schemeClr val="dk1"/>
                </a:solidFill>
                <a:latin typeface="Noto Sans KR Medium" panose="020B0600000000000000" pitchFamily="34" charset="-127"/>
                <a:ea typeface="Noto Sans KR Medium" panose="020B0600000000000000" pitchFamily="34" charset="-127"/>
              </a:rPr>
              <a:t> 색 </a:t>
            </a:r>
            <a:r>
              <a:rPr lang="en-US" sz="1700" dirty="0" err="1">
                <a:solidFill>
                  <a:schemeClr val="dk1"/>
                </a:solidFill>
                <a:latin typeface="Noto Sans KR Medium" panose="020B0600000000000000" pitchFamily="34" charset="-127"/>
                <a:ea typeface="Noto Sans KR Medium" panose="020B0600000000000000" pitchFamily="34" charset="-127"/>
              </a:rPr>
              <a:t>회색</a:t>
            </a:r>
            <a:r>
              <a:rPr lang="en-US" sz="1700" dirty="0">
                <a:solidFill>
                  <a:schemeClr val="dk1"/>
                </a:solidFill>
                <a:latin typeface="Noto Sans KR Medium" panose="020B0600000000000000" pitchFamily="34" charset="-127"/>
                <a:ea typeface="Noto Sans KR Medium" panose="020B0600000000000000" pitchFamily="34" charset="-127"/>
              </a:rPr>
              <a:t> - </a:t>
            </a:r>
            <a:r>
              <a:rPr lang="en-US" sz="1700" dirty="0" err="1">
                <a:solidFill>
                  <a:schemeClr val="dk1"/>
                </a:solidFill>
                <a:latin typeface="Noto Sans KR Medium" panose="020B0600000000000000" pitchFamily="34" charset="-127"/>
                <a:ea typeface="Noto Sans KR Medium" panose="020B0600000000000000" pitchFamily="34" charset="-127"/>
              </a:rPr>
              <a:t>보합</a:t>
            </a:r>
            <a:endParaRPr sz="1700" dirty="0">
              <a:solidFill>
                <a:schemeClr val="dk1"/>
              </a:solidFill>
              <a:latin typeface="Noto Sans KR Medium" panose="020B0600000000000000" pitchFamily="34" charset="-127"/>
              <a:ea typeface="Noto Sans KR Medium" panose="020B0600000000000000" pitchFamily="34" charset="-127"/>
            </a:endParaRPr>
          </a:p>
          <a:p>
            <a:pPr marL="1308100" lvl="2" indent="-298450" rtl="0">
              <a:spcBef>
                <a:spcPts val="0"/>
              </a:spcBef>
              <a:spcAft>
                <a:spcPts val="0"/>
              </a:spcAft>
              <a:buClr>
                <a:schemeClr val="dk1"/>
              </a:buClr>
              <a:buSzPts val="1700"/>
              <a:buAutoNum type="arabicPeriod"/>
            </a:pPr>
            <a:r>
              <a:rPr lang="en-US" sz="1700" dirty="0" err="1">
                <a:solidFill>
                  <a:schemeClr val="dk1"/>
                </a:solidFill>
                <a:latin typeface="Noto Sans KR Medium" panose="020B0600000000000000" pitchFamily="34" charset="-127"/>
                <a:ea typeface="Noto Sans KR Medium" panose="020B0600000000000000" pitchFamily="34" charset="-127"/>
              </a:rPr>
              <a:t>말풍선</a:t>
            </a:r>
            <a:r>
              <a:rPr lang="en-US" sz="1700" dirty="0">
                <a:solidFill>
                  <a:schemeClr val="dk1"/>
                </a:solidFill>
                <a:latin typeface="Noto Sans KR Medium" panose="020B0600000000000000" pitchFamily="34" charset="-127"/>
                <a:ea typeface="Noto Sans KR Medium" panose="020B0600000000000000" pitchFamily="34" charset="-127"/>
              </a:rPr>
              <a:t> 색 </a:t>
            </a:r>
            <a:r>
              <a:rPr lang="en-US" sz="1700" dirty="0" err="1">
                <a:solidFill>
                  <a:schemeClr val="dk1"/>
                </a:solidFill>
                <a:latin typeface="Noto Sans KR Medium" panose="020B0600000000000000" pitchFamily="34" charset="-127"/>
                <a:ea typeface="Noto Sans KR Medium" panose="020B0600000000000000" pitchFamily="34" charset="-127"/>
              </a:rPr>
              <a:t>빨강</a:t>
            </a:r>
            <a:r>
              <a:rPr lang="en-US" sz="1700" dirty="0">
                <a:solidFill>
                  <a:schemeClr val="dk1"/>
                </a:solidFill>
                <a:latin typeface="Noto Sans KR Medium" panose="020B0600000000000000" pitchFamily="34" charset="-127"/>
                <a:ea typeface="Noto Sans KR Medium" panose="020B0600000000000000" pitchFamily="34" charset="-127"/>
              </a:rPr>
              <a:t> - </a:t>
            </a:r>
            <a:r>
              <a:rPr lang="en-US" sz="1700" dirty="0" err="1">
                <a:solidFill>
                  <a:schemeClr val="dk1"/>
                </a:solidFill>
                <a:latin typeface="Noto Sans KR Medium" panose="020B0600000000000000" pitchFamily="34" charset="-127"/>
                <a:ea typeface="Noto Sans KR Medium" panose="020B0600000000000000" pitchFamily="34" charset="-127"/>
              </a:rPr>
              <a:t>부정</a:t>
            </a:r>
            <a:endParaRPr sz="1700" dirty="0">
              <a:solidFill>
                <a:schemeClr val="dk1"/>
              </a:solidFill>
              <a:latin typeface="Noto Sans KR Medium" panose="020B0600000000000000" pitchFamily="34" charset="-127"/>
              <a:ea typeface="Noto Sans KR Medium" panose="020B0600000000000000" pitchFamily="34" charset="-127"/>
            </a:endParaRPr>
          </a:p>
          <a:p>
            <a:pPr marL="939800" lvl="0" indent="0" rtl="0">
              <a:spcBef>
                <a:spcPts val="0"/>
              </a:spcBef>
              <a:spcAft>
                <a:spcPts val="0"/>
              </a:spcAft>
              <a:buNone/>
            </a:pPr>
            <a:endParaRPr sz="1700" dirty="0">
              <a:latin typeface="Noto Sans KR Medium" panose="020B0600000000000000" pitchFamily="34" charset="-127"/>
              <a:ea typeface="Noto Sans KR Medium" panose="020B0600000000000000" pitchFamily="34" charset="-127"/>
            </a:endParaRPr>
          </a:p>
          <a:p>
            <a:pPr marL="558800" lvl="0" indent="-298450" rtl="0">
              <a:spcBef>
                <a:spcPts val="0"/>
              </a:spcBef>
              <a:spcAft>
                <a:spcPts val="0"/>
              </a:spcAft>
              <a:buClr>
                <a:schemeClr val="dk1"/>
              </a:buClr>
              <a:buSzPts val="1700"/>
              <a:buAutoNum type="arabicPeriod" startAt="6"/>
            </a:pPr>
            <a:r>
              <a:rPr lang="en-US" sz="1700" dirty="0">
                <a:solidFill>
                  <a:schemeClr val="dk1"/>
                </a:solidFill>
                <a:latin typeface="Noto Sans KR Medium" panose="020B0600000000000000" pitchFamily="34" charset="-127"/>
                <a:ea typeface="Noto Sans KR Medium" panose="020B0600000000000000" pitchFamily="34" charset="-127"/>
              </a:rPr>
              <a:t>(</a:t>
            </a:r>
            <a:r>
              <a:rPr lang="en-US" sz="1700" dirty="0" err="1">
                <a:solidFill>
                  <a:schemeClr val="dk1"/>
                </a:solidFill>
                <a:latin typeface="Noto Sans KR Medium" panose="020B0600000000000000" pitchFamily="34" charset="-127"/>
                <a:ea typeface="Noto Sans KR Medium" panose="020B0600000000000000" pitchFamily="34" charset="-127"/>
              </a:rPr>
              <a:t>버튼</a:t>
            </a:r>
            <a:r>
              <a:rPr lang="en-US" sz="1700" dirty="0">
                <a:solidFill>
                  <a:schemeClr val="dk1"/>
                </a:solidFill>
                <a:latin typeface="Noto Sans KR Medium" panose="020B0600000000000000" pitchFamily="34" charset="-127"/>
                <a:ea typeface="Noto Sans KR Medium" panose="020B0600000000000000" pitchFamily="34" charset="-127"/>
              </a:rPr>
              <a:t>)</a:t>
            </a:r>
            <a:r>
              <a:rPr lang="en-US" sz="1700" dirty="0" err="1">
                <a:solidFill>
                  <a:schemeClr val="dk1"/>
                </a:solidFill>
                <a:latin typeface="Noto Sans KR Medium" panose="020B0600000000000000" pitchFamily="34" charset="-127"/>
                <a:ea typeface="Noto Sans KR Medium" panose="020B0600000000000000" pitchFamily="34" charset="-127"/>
              </a:rPr>
              <a:t>사용자</a:t>
            </a:r>
            <a:r>
              <a:rPr lang="en-US" sz="1700" dirty="0">
                <a:solidFill>
                  <a:schemeClr val="dk1"/>
                </a:solidFill>
                <a:latin typeface="Noto Sans KR Medium" panose="020B0600000000000000" pitchFamily="34" charset="-127"/>
                <a:ea typeface="Noto Sans KR Medium" panose="020B0600000000000000" pitchFamily="34" charset="-127"/>
              </a:rPr>
              <a:t> </a:t>
            </a:r>
            <a:r>
              <a:rPr lang="en-US" sz="1700" dirty="0" err="1">
                <a:solidFill>
                  <a:schemeClr val="dk1"/>
                </a:solidFill>
                <a:latin typeface="Noto Sans KR Medium" panose="020B0600000000000000" pitchFamily="34" charset="-127"/>
                <a:ea typeface="Noto Sans KR Medium" panose="020B0600000000000000" pitchFamily="34" charset="-127"/>
              </a:rPr>
              <a:t>기사</a:t>
            </a:r>
            <a:r>
              <a:rPr lang="en-US" sz="1700" dirty="0">
                <a:solidFill>
                  <a:schemeClr val="dk1"/>
                </a:solidFill>
                <a:latin typeface="Noto Sans KR Medium" panose="020B0600000000000000" pitchFamily="34" charset="-127"/>
                <a:ea typeface="Noto Sans KR Medium" panose="020B0600000000000000" pitchFamily="34" charset="-127"/>
              </a:rPr>
              <a:t> </a:t>
            </a:r>
            <a:r>
              <a:rPr lang="en-US" sz="1700" dirty="0" err="1">
                <a:solidFill>
                  <a:schemeClr val="dk1"/>
                </a:solidFill>
                <a:latin typeface="Noto Sans KR Medium" panose="020B0600000000000000" pitchFamily="34" charset="-127"/>
                <a:ea typeface="Noto Sans KR Medium" panose="020B0600000000000000" pitchFamily="34" charset="-127"/>
              </a:rPr>
              <a:t>긍정</a:t>
            </a:r>
            <a:r>
              <a:rPr lang="en-US" sz="1700" dirty="0">
                <a:solidFill>
                  <a:schemeClr val="dk1"/>
                </a:solidFill>
                <a:latin typeface="Noto Sans KR Medium" panose="020B0600000000000000" pitchFamily="34" charset="-127"/>
                <a:ea typeface="Noto Sans KR Medium" panose="020B0600000000000000" pitchFamily="34" charset="-127"/>
              </a:rPr>
              <a:t>/</a:t>
            </a:r>
            <a:r>
              <a:rPr lang="en-US" sz="1700" dirty="0" err="1">
                <a:solidFill>
                  <a:schemeClr val="dk1"/>
                </a:solidFill>
                <a:latin typeface="Noto Sans KR Medium" panose="020B0600000000000000" pitchFamily="34" charset="-127"/>
                <a:ea typeface="Noto Sans KR Medium" panose="020B0600000000000000" pitchFamily="34" charset="-127"/>
              </a:rPr>
              <a:t>중립</a:t>
            </a:r>
            <a:r>
              <a:rPr lang="en-US" sz="1700" dirty="0">
                <a:solidFill>
                  <a:schemeClr val="dk1"/>
                </a:solidFill>
                <a:latin typeface="Noto Sans KR Medium" panose="020B0600000000000000" pitchFamily="34" charset="-127"/>
                <a:ea typeface="Noto Sans KR Medium" panose="020B0600000000000000" pitchFamily="34" charset="-127"/>
              </a:rPr>
              <a:t>/</a:t>
            </a:r>
            <a:r>
              <a:rPr lang="en-US" sz="1700" dirty="0" err="1">
                <a:solidFill>
                  <a:schemeClr val="dk1"/>
                </a:solidFill>
                <a:latin typeface="Noto Sans KR Medium" panose="020B0600000000000000" pitchFamily="34" charset="-127"/>
                <a:ea typeface="Noto Sans KR Medium" panose="020B0600000000000000" pitchFamily="34" charset="-127"/>
              </a:rPr>
              <a:t>부정</a:t>
            </a:r>
            <a:r>
              <a:rPr lang="en-US" sz="1700" dirty="0">
                <a:solidFill>
                  <a:schemeClr val="dk1"/>
                </a:solidFill>
                <a:latin typeface="Noto Sans KR Medium" panose="020B0600000000000000" pitchFamily="34" charset="-127"/>
                <a:ea typeface="Noto Sans KR Medium" panose="020B0600000000000000" pitchFamily="34" charset="-127"/>
              </a:rPr>
              <a:t> </a:t>
            </a:r>
            <a:r>
              <a:rPr lang="en-US" sz="1700" dirty="0" err="1">
                <a:solidFill>
                  <a:schemeClr val="dk1"/>
                </a:solidFill>
                <a:latin typeface="Noto Sans KR Medium" panose="020B0600000000000000" pitchFamily="34" charset="-127"/>
                <a:ea typeface="Noto Sans KR Medium" panose="020B0600000000000000" pitchFamily="34" charset="-127"/>
              </a:rPr>
              <a:t>기사</a:t>
            </a:r>
            <a:r>
              <a:rPr lang="en-US" sz="1700" dirty="0">
                <a:solidFill>
                  <a:schemeClr val="dk1"/>
                </a:solidFill>
                <a:latin typeface="Noto Sans KR Medium" panose="020B0600000000000000" pitchFamily="34" charset="-127"/>
                <a:ea typeface="Noto Sans KR Medium" panose="020B0600000000000000" pitchFamily="34" charset="-127"/>
              </a:rPr>
              <a:t> </a:t>
            </a:r>
            <a:r>
              <a:rPr lang="en-US" sz="1700" dirty="0" err="1">
                <a:solidFill>
                  <a:schemeClr val="dk1"/>
                </a:solidFill>
                <a:latin typeface="Noto Sans KR Medium" panose="020B0600000000000000" pitchFamily="34" charset="-127"/>
                <a:ea typeface="Noto Sans KR Medium" panose="020B0600000000000000" pitchFamily="34" charset="-127"/>
              </a:rPr>
              <a:t>투표</a:t>
            </a:r>
            <a:endParaRPr sz="1700" dirty="0">
              <a:solidFill>
                <a:schemeClr val="dk1"/>
              </a:solidFill>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Clr>
                <a:schemeClr val="dk1"/>
              </a:buClr>
              <a:buSzPts val="1700"/>
              <a:buAutoNum type="arabicPeriod"/>
            </a:pPr>
            <a:r>
              <a:rPr lang="en-US" sz="1700" dirty="0" err="1">
                <a:solidFill>
                  <a:schemeClr val="dk1"/>
                </a:solidFill>
                <a:latin typeface="Noto Sans KR Medium" panose="020B0600000000000000" pitchFamily="34" charset="-127"/>
                <a:ea typeface="Noto Sans KR Medium" panose="020B0600000000000000" pitchFamily="34" charset="-127"/>
              </a:rPr>
              <a:t>사용자가</a:t>
            </a:r>
            <a:r>
              <a:rPr lang="en-US" sz="1700" dirty="0">
                <a:solidFill>
                  <a:schemeClr val="dk1"/>
                </a:solidFill>
                <a:latin typeface="Noto Sans KR Medium" panose="020B0600000000000000" pitchFamily="34" charset="-127"/>
                <a:ea typeface="Noto Sans KR Medium" panose="020B0600000000000000" pitchFamily="34" charset="-127"/>
              </a:rPr>
              <a:t> </a:t>
            </a:r>
            <a:r>
              <a:rPr lang="en-US" sz="1700" dirty="0" err="1">
                <a:solidFill>
                  <a:schemeClr val="dk1"/>
                </a:solidFill>
                <a:latin typeface="Noto Sans KR Medium" panose="020B0600000000000000" pitchFamily="34" charset="-127"/>
                <a:ea typeface="Noto Sans KR Medium" panose="020B0600000000000000" pitchFamily="34" charset="-127"/>
              </a:rPr>
              <a:t>기사</a:t>
            </a:r>
            <a:r>
              <a:rPr lang="en-US" sz="1700" dirty="0">
                <a:solidFill>
                  <a:schemeClr val="dk1"/>
                </a:solidFill>
                <a:latin typeface="Noto Sans KR Medium" panose="020B0600000000000000" pitchFamily="34" charset="-127"/>
                <a:ea typeface="Noto Sans KR Medium" panose="020B0600000000000000" pitchFamily="34" charset="-127"/>
              </a:rPr>
              <a:t> </a:t>
            </a:r>
            <a:r>
              <a:rPr lang="en-US" sz="1700" dirty="0" err="1">
                <a:solidFill>
                  <a:schemeClr val="dk1"/>
                </a:solidFill>
                <a:latin typeface="Noto Sans KR Medium" panose="020B0600000000000000" pitchFamily="34" charset="-127"/>
                <a:ea typeface="Noto Sans KR Medium" panose="020B0600000000000000" pitchFamily="34" charset="-127"/>
              </a:rPr>
              <a:t>내용</a:t>
            </a:r>
            <a:r>
              <a:rPr lang="ko-KR" altLang="en-US" sz="1700" dirty="0">
                <a:solidFill>
                  <a:schemeClr val="dk1"/>
                </a:solidFill>
                <a:latin typeface="Noto Sans KR Medium" panose="020B0600000000000000" pitchFamily="34" charset="-127"/>
                <a:ea typeface="Noto Sans KR Medium" panose="020B0600000000000000" pitchFamily="34" charset="-127"/>
              </a:rPr>
              <a:t>에 대해 판단한</a:t>
            </a:r>
            <a:r>
              <a:rPr lang="en-US" sz="1700" dirty="0">
                <a:solidFill>
                  <a:schemeClr val="dk1"/>
                </a:solidFill>
                <a:latin typeface="Noto Sans KR Medium" panose="020B0600000000000000" pitchFamily="34" charset="-127"/>
                <a:ea typeface="Noto Sans KR Medium" panose="020B0600000000000000" pitchFamily="34" charset="-127"/>
              </a:rPr>
              <a:t> </a:t>
            </a:r>
            <a:br>
              <a:rPr lang="en-US" sz="1700" dirty="0">
                <a:solidFill>
                  <a:schemeClr val="dk1"/>
                </a:solidFill>
                <a:latin typeface="Noto Sans KR Medium" panose="020B0600000000000000" pitchFamily="34" charset="-127"/>
                <a:ea typeface="Noto Sans KR Medium" panose="020B0600000000000000" pitchFamily="34" charset="-127"/>
              </a:rPr>
            </a:br>
            <a:r>
              <a:rPr lang="en-US" sz="1700" dirty="0" err="1">
                <a:solidFill>
                  <a:schemeClr val="dk1"/>
                </a:solidFill>
                <a:latin typeface="Noto Sans KR Medium" panose="020B0600000000000000" pitchFamily="34" charset="-127"/>
                <a:ea typeface="Noto Sans KR Medium" panose="020B0600000000000000" pitchFamily="34" charset="-127"/>
              </a:rPr>
              <a:t>긍정</a:t>
            </a:r>
            <a:r>
              <a:rPr lang="en-US" sz="1700" dirty="0">
                <a:solidFill>
                  <a:schemeClr val="dk1"/>
                </a:solidFill>
                <a:latin typeface="Noto Sans KR Medium" panose="020B0600000000000000" pitchFamily="34" charset="-127"/>
                <a:ea typeface="Noto Sans KR Medium" panose="020B0600000000000000" pitchFamily="34" charset="-127"/>
              </a:rPr>
              <a:t>/</a:t>
            </a:r>
            <a:r>
              <a:rPr lang="en-US" sz="1700" dirty="0" err="1">
                <a:solidFill>
                  <a:schemeClr val="dk1"/>
                </a:solidFill>
                <a:latin typeface="Noto Sans KR Medium" panose="020B0600000000000000" pitchFamily="34" charset="-127"/>
                <a:ea typeface="Noto Sans KR Medium" panose="020B0600000000000000" pitchFamily="34" charset="-127"/>
              </a:rPr>
              <a:t>중립</a:t>
            </a:r>
            <a:r>
              <a:rPr lang="en-US" sz="1700" dirty="0">
                <a:solidFill>
                  <a:schemeClr val="dk1"/>
                </a:solidFill>
                <a:latin typeface="Noto Sans KR Medium" panose="020B0600000000000000" pitchFamily="34" charset="-127"/>
                <a:ea typeface="Noto Sans KR Medium" panose="020B0600000000000000" pitchFamily="34" charset="-127"/>
              </a:rPr>
              <a:t>/</a:t>
            </a:r>
            <a:r>
              <a:rPr lang="en-US" sz="1700" dirty="0" err="1">
                <a:solidFill>
                  <a:schemeClr val="dk1"/>
                </a:solidFill>
                <a:latin typeface="Noto Sans KR Medium" panose="020B0600000000000000" pitchFamily="34" charset="-127"/>
                <a:ea typeface="Noto Sans KR Medium" panose="020B0600000000000000" pitchFamily="34" charset="-127"/>
              </a:rPr>
              <a:t>부정</a:t>
            </a:r>
            <a:r>
              <a:rPr lang="en-US" sz="1700" dirty="0">
                <a:solidFill>
                  <a:schemeClr val="dk1"/>
                </a:solidFill>
                <a:latin typeface="Noto Sans KR Medium" panose="020B0600000000000000" pitchFamily="34" charset="-127"/>
                <a:ea typeface="Noto Sans KR Medium" panose="020B0600000000000000" pitchFamily="34" charset="-127"/>
              </a:rPr>
              <a:t> </a:t>
            </a:r>
            <a:r>
              <a:rPr lang="en-US" sz="1700" dirty="0" err="1">
                <a:solidFill>
                  <a:schemeClr val="dk1"/>
                </a:solidFill>
                <a:latin typeface="Noto Sans KR Medium" panose="020B0600000000000000" pitchFamily="34" charset="-127"/>
                <a:ea typeface="Noto Sans KR Medium" panose="020B0600000000000000" pitchFamily="34" charset="-127"/>
              </a:rPr>
              <a:t>투표</a:t>
            </a:r>
            <a:r>
              <a:rPr lang="en-US" sz="1700" dirty="0">
                <a:solidFill>
                  <a:schemeClr val="dk1"/>
                </a:solidFill>
                <a:latin typeface="Noto Sans KR Medium" panose="020B0600000000000000" pitchFamily="34" charset="-127"/>
                <a:ea typeface="Noto Sans KR Medium" panose="020B0600000000000000" pitchFamily="34" charset="-127"/>
              </a:rPr>
              <a:t> </a:t>
            </a:r>
            <a:r>
              <a:rPr lang="en-US" sz="1700" dirty="0" err="1">
                <a:solidFill>
                  <a:schemeClr val="dk1"/>
                </a:solidFill>
                <a:latin typeface="Noto Sans KR Medium" panose="020B0600000000000000" pitchFamily="34" charset="-127"/>
                <a:ea typeface="Noto Sans KR Medium" panose="020B0600000000000000" pitchFamily="34" charset="-127"/>
              </a:rPr>
              <a:t>기능</a:t>
            </a:r>
            <a:endParaRPr sz="1700" dirty="0">
              <a:solidFill>
                <a:schemeClr val="dk1"/>
              </a:solidFill>
              <a:latin typeface="Noto Sans KR Medium" panose="020B0600000000000000" pitchFamily="34" charset="-127"/>
              <a:ea typeface="Noto Sans KR Medium" panose="020B0600000000000000" pitchFamily="34" charset="-127"/>
            </a:endParaRPr>
          </a:p>
          <a:p>
            <a:pPr marL="0" lvl="0" indent="0" rtl="0">
              <a:spcBef>
                <a:spcPts val="0"/>
              </a:spcBef>
              <a:spcAft>
                <a:spcPts val="0"/>
              </a:spcAft>
              <a:buNone/>
            </a:pPr>
            <a:endParaRPr sz="1700" dirty="0">
              <a:latin typeface="Noto Sans KR Medium" panose="020B0600000000000000" pitchFamily="34" charset="-127"/>
              <a:ea typeface="Noto Sans KR Medium" panose="020B0600000000000000" pitchFamily="34" charset="-127"/>
            </a:endParaRPr>
          </a:p>
          <a:p>
            <a:pPr marL="558800" lvl="0" indent="-298450" rtl="0">
              <a:spcBef>
                <a:spcPts val="0"/>
              </a:spcBef>
              <a:spcAft>
                <a:spcPts val="0"/>
              </a:spcAft>
              <a:buSzPts val="1700"/>
              <a:buAutoNum type="arabicPeriod" startAt="6"/>
            </a:pPr>
            <a:r>
              <a:rPr lang="en-US" sz="1700" dirty="0" err="1">
                <a:latin typeface="Noto Sans KR Medium" panose="020B0600000000000000" pitchFamily="34" charset="-127"/>
                <a:ea typeface="Noto Sans KR Medium" panose="020B0600000000000000" pitchFamily="34" charset="-127"/>
              </a:rPr>
              <a:t>분석결과</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a:solidFill>
                  <a:schemeClr val="dk1"/>
                </a:solidFill>
                <a:latin typeface="Noto Sans KR Medium" panose="020B0600000000000000" pitchFamily="34" charset="-127"/>
                <a:ea typeface="Noto Sans KR Medium" panose="020B0600000000000000" pitchFamily="34" charset="-127"/>
              </a:rPr>
              <a:t>ARIMA, </a:t>
            </a:r>
            <a:r>
              <a:rPr lang="en-US" sz="1700" dirty="0" err="1">
                <a:solidFill>
                  <a:schemeClr val="dk1"/>
                </a:solidFill>
                <a:latin typeface="Noto Sans KR Medium" panose="020B0600000000000000" pitchFamily="34" charset="-127"/>
                <a:ea typeface="Noto Sans KR Medium" panose="020B0600000000000000" pitchFamily="34" charset="-127"/>
              </a:rPr>
              <a:t>FBProphet</a:t>
            </a:r>
            <a:r>
              <a:rPr lang="en-US" sz="1700" dirty="0">
                <a:solidFill>
                  <a:schemeClr val="dk1"/>
                </a:solidFill>
                <a:latin typeface="Noto Sans KR Medium" panose="020B0600000000000000" pitchFamily="34" charset="-127"/>
                <a:ea typeface="Noto Sans KR Medium" panose="020B0600000000000000" pitchFamily="34" charset="-127"/>
              </a:rPr>
              <a:t>, LSTM 순</a:t>
            </a:r>
            <a:r>
              <a:rPr lang="ko-KR" altLang="en-US" sz="1700" dirty="0">
                <a:solidFill>
                  <a:schemeClr val="dk1"/>
                </a:solidFill>
                <a:latin typeface="Noto Sans KR Medium" panose="020B0600000000000000" pitchFamily="34" charset="-127"/>
                <a:ea typeface="Noto Sans KR Medium" panose="020B0600000000000000" pitchFamily="34" charset="-127"/>
              </a:rPr>
              <a:t>으로</a:t>
            </a:r>
            <a:br>
              <a:rPr lang="en-US" sz="1700" dirty="0">
                <a:solidFill>
                  <a:schemeClr val="dk1"/>
                </a:solidFill>
                <a:latin typeface="Noto Sans KR Medium" panose="020B0600000000000000" pitchFamily="34" charset="-127"/>
                <a:ea typeface="Noto Sans KR Medium" panose="020B0600000000000000" pitchFamily="34" charset="-127"/>
              </a:rPr>
            </a:br>
            <a:r>
              <a:rPr lang="en-US" sz="1700" dirty="0" err="1">
                <a:solidFill>
                  <a:schemeClr val="dk1"/>
                </a:solidFill>
                <a:latin typeface="Noto Sans KR Medium" panose="020B0600000000000000" pitchFamily="34" charset="-127"/>
                <a:ea typeface="Noto Sans KR Medium" panose="020B0600000000000000" pitchFamily="34" charset="-127"/>
              </a:rPr>
              <a:t>결과</a:t>
            </a:r>
            <a:r>
              <a:rPr lang="en-US" sz="1700" dirty="0">
                <a:solidFill>
                  <a:schemeClr val="dk1"/>
                </a:solidFill>
                <a:latin typeface="Noto Sans KR Medium" panose="020B0600000000000000" pitchFamily="34" charset="-127"/>
                <a:ea typeface="Noto Sans KR Medium" panose="020B0600000000000000" pitchFamily="34" charset="-127"/>
              </a:rPr>
              <a:t> </a:t>
            </a:r>
            <a:r>
              <a:rPr lang="en-US" sz="1700" dirty="0" err="1">
                <a:solidFill>
                  <a:schemeClr val="dk1"/>
                </a:solidFill>
                <a:latin typeface="Noto Sans KR Medium" panose="020B0600000000000000" pitchFamily="34" charset="-127"/>
                <a:ea typeface="Noto Sans KR Medium" panose="020B0600000000000000" pitchFamily="34" charset="-127"/>
              </a:rPr>
              <a:t>표출</a:t>
            </a:r>
            <a:endParaRPr sz="1700" dirty="0">
              <a:latin typeface="Noto Sans KR Medium" panose="020B0600000000000000" pitchFamily="34" charset="-127"/>
              <a:ea typeface="Noto Sans KR Medium" panose="020B0600000000000000" pitchFamily="34" charset="-127"/>
            </a:endParaRPr>
          </a:p>
          <a:p>
            <a:pPr marL="939800" lvl="0" indent="0" rtl="0">
              <a:spcBef>
                <a:spcPts val="0"/>
              </a:spcBef>
              <a:spcAft>
                <a:spcPts val="0"/>
              </a:spcAft>
              <a:buNone/>
            </a:pPr>
            <a:endParaRPr sz="1700" dirty="0">
              <a:latin typeface="Noto Sans KR Medium" panose="020B0600000000000000" pitchFamily="34" charset="-127"/>
              <a:ea typeface="Noto Sans KR Medium" panose="020B0600000000000000" pitchFamily="34" charset="-127"/>
            </a:endParaRPr>
          </a:p>
          <a:p>
            <a:pPr marL="558800" lvl="0" indent="-298450" rtl="0">
              <a:spcBef>
                <a:spcPts val="0"/>
              </a:spcBef>
              <a:spcAft>
                <a:spcPts val="0"/>
              </a:spcAft>
              <a:buSzPts val="1700"/>
              <a:buAutoNum type="arabicPeriod" startAt="6"/>
            </a:pPr>
            <a:r>
              <a:rPr lang="en-US" sz="1700" dirty="0" err="1">
                <a:latin typeface="Noto Sans KR Medium" panose="020B0600000000000000" pitchFamily="34" charset="-127"/>
                <a:ea typeface="Noto Sans KR Medium" panose="020B0600000000000000" pitchFamily="34" charset="-127"/>
              </a:rPr>
              <a:t>분석결과</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a:latin typeface="Noto Sans KR Medium" panose="020B0600000000000000" pitchFamily="34" charset="-127"/>
                <a:ea typeface="Noto Sans KR Medium" panose="020B0600000000000000" pitchFamily="34" charset="-127"/>
              </a:rPr>
              <a:t>ARIMA, </a:t>
            </a:r>
            <a:r>
              <a:rPr lang="en-US" sz="1700" dirty="0" err="1">
                <a:latin typeface="Noto Sans KR Medium" panose="020B0600000000000000" pitchFamily="34" charset="-127"/>
                <a:ea typeface="Noto Sans KR Medium" panose="020B0600000000000000" pitchFamily="34" charset="-127"/>
              </a:rPr>
              <a:t>FBProphet</a:t>
            </a:r>
            <a:r>
              <a:rPr lang="en-US" sz="1700" dirty="0">
                <a:latin typeface="Noto Sans KR Medium" panose="020B0600000000000000" pitchFamily="34" charset="-127"/>
                <a:ea typeface="Noto Sans KR Medium" panose="020B0600000000000000" pitchFamily="34" charset="-127"/>
              </a:rPr>
              <a:t>, LSTM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분석결과</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표출</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a:latin typeface="Noto Sans KR Medium" panose="020B0600000000000000" pitchFamily="34" charset="-127"/>
                <a:ea typeface="Noto Sans KR Medium" panose="020B0600000000000000" pitchFamily="34" charset="-127"/>
              </a:rPr>
              <a:t>(</a:t>
            </a:r>
            <a:r>
              <a:rPr lang="en-US" sz="1700" dirty="0" err="1">
                <a:latin typeface="Noto Sans KR Medium" panose="020B0600000000000000" pitchFamily="34" charset="-127"/>
                <a:ea typeface="Noto Sans KR Medium" panose="020B0600000000000000" pitchFamily="34" charset="-127"/>
              </a:rPr>
              <a:t>노란</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선으로</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현재</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가격</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차이를</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보여줌</a:t>
            </a:r>
            <a:endParaRPr sz="1700" dirty="0">
              <a:latin typeface="Noto Sans KR Medium" panose="020B0600000000000000" pitchFamily="34" charset="-127"/>
              <a:ea typeface="Noto Sans KR Medium" panose="020B0600000000000000" pitchFamily="34" charset="-127"/>
            </a:endParaRPr>
          </a:p>
          <a:p>
            <a:pPr marL="0" lvl="0" indent="0" rtl="0">
              <a:spcBef>
                <a:spcPts val="0"/>
              </a:spcBef>
              <a:spcAft>
                <a:spcPts val="0"/>
              </a:spcAft>
              <a:buNone/>
            </a:pPr>
            <a:endParaRPr sz="1700" dirty="0">
              <a:latin typeface="Noto Sans KR Medium" panose="020B0600000000000000" pitchFamily="34" charset="-127"/>
              <a:ea typeface="Noto Sans KR Medium" panose="020B0600000000000000" pitchFamily="34" charset="-127"/>
            </a:endParaRPr>
          </a:p>
          <a:p>
            <a:pPr marL="558800" lvl="0" indent="-298450" rtl="0">
              <a:spcBef>
                <a:spcPts val="0"/>
              </a:spcBef>
              <a:spcAft>
                <a:spcPts val="0"/>
              </a:spcAft>
              <a:buSzPts val="1700"/>
              <a:buAutoNum type="arabicPeriod" startAt="6"/>
            </a:pPr>
            <a:r>
              <a:rPr lang="en-US" sz="1700" dirty="0" err="1">
                <a:solidFill>
                  <a:schemeClr val="dk1"/>
                </a:solidFill>
                <a:latin typeface="Noto Sans KR Medium" panose="020B0600000000000000" pitchFamily="34" charset="-127"/>
                <a:ea typeface="Noto Sans KR Medium" panose="020B0600000000000000" pitchFamily="34" charset="-127"/>
              </a:rPr>
              <a:t>종목</a:t>
            </a:r>
            <a:r>
              <a:rPr lang="en-US" sz="1700" dirty="0">
                <a:solidFill>
                  <a:schemeClr val="dk1"/>
                </a:solidFill>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워드클라우드</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종목</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관련</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유튜브</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키워드</a:t>
            </a:r>
            <a:r>
              <a:rPr lang="en-US" sz="1700" dirty="0">
                <a:latin typeface="Noto Sans KR Medium" panose="020B0600000000000000" pitchFamily="34" charset="-127"/>
                <a:ea typeface="Noto Sans KR Medium" panose="020B0600000000000000" pitchFamily="34" charset="-127"/>
              </a:rPr>
              <a:t> 30개 </a:t>
            </a:r>
            <a:r>
              <a:rPr lang="en-US" sz="1700" dirty="0" err="1">
                <a:latin typeface="Noto Sans KR Medium" panose="020B0600000000000000" pitchFamily="34" charset="-127"/>
                <a:ea typeface="Noto Sans KR Medium" panose="020B0600000000000000" pitchFamily="34" charset="-127"/>
              </a:rPr>
              <a:t>표출</a:t>
            </a:r>
            <a:endParaRPr sz="1700" dirty="0">
              <a:latin typeface="Noto Sans KR Medium" panose="020B0600000000000000" pitchFamily="34" charset="-127"/>
              <a:ea typeface="Noto Sans KR Medium" panose="020B0600000000000000" pitchFamily="34" charset="-127"/>
            </a:endParaRPr>
          </a:p>
          <a:p>
            <a:pPr marL="939800" lvl="1" indent="-285750" rtl="0">
              <a:spcBef>
                <a:spcPts val="0"/>
              </a:spcBef>
              <a:spcAft>
                <a:spcPts val="0"/>
              </a:spcAft>
              <a:buSzPts val="1700"/>
              <a:buAutoNum type="arabicPeriod"/>
            </a:pPr>
            <a:r>
              <a:rPr lang="en-US" sz="1700" dirty="0" err="1">
                <a:latin typeface="Noto Sans KR Medium" panose="020B0600000000000000" pitchFamily="34" charset="-127"/>
                <a:ea typeface="Noto Sans KR Medium" panose="020B0600000000000000" pitchFamily="34" charset="-127"/>
              </a:rPr>
              <a:t>마우스</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오버레이</a:t>
            </a:r>
            <a:r>
              <a:rPr lang="en-US" sz="1700" dirty="0">
                <a:latin typeface="Noto Sans KR Medium" panose="020B0600000000000000" pitchFamily="34" charset="-127"/>
                <a:ea typeface="Noto Sans KR Medium" panose="020B0600000000000000" pitchFamily="34" charset="-127"/>
              </a:rPr>
              <a:t> 시 </a:t>
            </a:r>
            <a:r>
              <a:rPr lang="en-US" sz="1700" dirty="0" err="1">
                <a:latin typeface="Noto Sans KR Medium" panose="020B0600000000000000" pitchFamily="34" charset="-127"/>
                <a:ea typeface="Noto Sans KR Medium" panose="020B0600000000000000" pitchFamily="34" charset="-127"/>
              </a:rPr>
              <a:t>키워드</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개수</a:t>
            </a:r>
            <a:r>
              <a:rPr lang="en-US" sz="1700" dirty="0">
                <a:latin typeface="Noto Sans KR Medium" panose="020B0600000000000000" pitchFamily="34" charset="-127"/>
                <a:ea typeface="Noto Sans KR Medium" panose="020B0600000000000000" pitchFamily="34" charset="-127"/>
              </a:rPr>
              <a:t> 및 </a:t>
            </a:r>
            <a:br>
              <a:rPr lang="en-US" sz="1700" dirty="0">
                <a:latin typeface="Noto Sans KR Medium" panose="020B0600000000000000" pitchFamily="34" charset="-127"/>
                <a:ea typeface="Noto Sans KR Medium" panose="020B0600000000000000" pitchFamily="34" charset="-127"/>
              </a:rPr>
            </a:br>
            <a:r>
              <a:rPr lang="en-US" sz="1700" dirty="0" err="1">
                <a:latin typeface="Noto Sans KR Medium" panose="020B0600000000000000" pitchFamily="34" charset="-127"/>
                <a:ea typeface="Noto Sans KR Medium" panose="020B0600000000000000" pitchFamily="34" charset="-127"/>
              </a:rPr>
              <a:t>비율</a:t>
            </a:r>
            <a:r>
              <a:rPr lang="en-US" sz="1700" dirty="0">
                <a:latin typeface="Noto Sans KR Medium" panose="020B0600000000000000" pitchFamily="34" charset="-127"/>
                <a:ea typeface="Noto Sans KR Medium" panose="020B0600000000000000" pitchFamily="34" charset="-127"/>
              </a:rPr>
              <a:t> </a:t>
            </a:r>
            <a:r>
              <a:rPr lang="en-US" sz="1700" dirty="0" err="1">
                <a:latin typeface="Noto Sans KR Medium" panose="020B0600000000000000" pitchFamily="34" charset="-127"/>
                <a:ea typeface="Noto Sans KR Medium" panose="020B0600000000000000" pitchFamily="34" charset="-127"/>
              </a:rPr>
              <a:t>표출</a:t>
            </a:r>
            <a:endParaRPr sz="1700" dirty="0">
              <a:latin typeface="Noto Sans KR Medium" panose="020B0600000000000000" pitchFamily="34" charset="-127"/>
              <a:ea typeface="Noto Sans KR Medium" panose="020B0600000000000000" pitchFamily="34" charset="-127"/>
            </a:endParaRPr>
          </a:p>
          <a:p>
            <a:pPr marL="0" lvl="0" indent="0" rtl="0">
              <a:spcBef>
                <a:spcPts val="0"/>
              </a:spcBef>
              <a:spcAft>
                <a:spcPts val="0"/>
              </a:spcAft>
              <a:buNone/>
            </a:pPr>
            <a:endParaRPr sz="1700" dirty="0">
              <a:latin typeface="Noto Sans KR Medium" panose="020B0600000000000000" pitchFamily="34" charset="-127"/>
              <a:ea typeface="Noto Sans KR Medium" panose="020B0600000000000000" pitchFamily="34" charset="-127"/>
            </a:endParaRPr>
          </a:p>
          <a:p>
            <a:pPr marL="558800" lvl="0" indent="-298450" rtl="0">
              <a:spcBef>
                <a:spcPts val="0"/>
              </a:spcBef>
              <a:spcAft>
                <a:spcPts val="0"/>
              </a:spcAft>
              <a:buSzPts val="1700"/>
              <a:buAutoNum type="arabicPeriod" startAt="6"/>
            </a:pPr>
            <a:r>
              <a:rPr lang="en-US" sz="1700" u="sng" dirty="0">
                <a:latin typeface="Noto Sans KR Medium" panose="020B0600000000000000" pitchFamily="34" charset="-127"/>
                <a:ea typeface="Noto Sans KR Medium" panose="020B0600000000000000" pitchFamily="34" charset="-127"/>
              </a:rPr>
              <a:t>(</a:t>
            </a:r>
            <a:r>
              <a:rPr lang="en-US" sz="1700" u="sng" dirty="0" err="1">
                <a:latin typeface="Noto Sans KR Medium" panose="020B0600000000000000" pitchFamily="34" charset="-127"/>
                <a:ea typeface="Noto Sans KR Medium" panose="020B0600000000000000" pitchFamily="34" charset="-127"/>
              </a:rPr>
              <a:t>버튼</a:t>
            </a:r>
            <a:r>
              <a:rPr lang="en-US" sz="1700" u="sng" dirty="0">
                <a:latin typeface="Noto Sans KR Medium" panose="020B0600000000000000" pitchFamily="34" charset="-127"/>
                <a:ea typeface="Noto Sans KR Medium" panose="020B0600000000000000" pitchFamily="34" charset="-127"/>
              </a:rPr>
              <a:t>) </a:t>
            </a:r>
            <a:r>
              <a:rPr lang="en-US" sz="1700" u="sng" dirty="0" err="1">
                <a:latin typeface="Noto Sans KR Medium" panose="020B0600000000000000" pitchFamily="34" charset="-127"/>
                <a:ea typeface="Noto Sans KR Medium" panose="020B0600000000000000" pitchFamily="34" charset="-127"/>
              </a:rPr>
              <a:t>종목페이지</a:t>
            </a:r>
            <a:r>
              <a:rPr lang="en-US" sz="1700" u="sng" dirty="0">
                <a:latin typeface="Noto Sans KR Medium" panose="020B0600000000000000" pitchFamily="34" charset="-127"/>
                <a:ea typeface="Noto Sans KR Medium" panose="020B0600000000000000" pitchFamily="34" charset="-127"/>
              </a:rPr>
              <a:t> - </a:t>
            </a:r>
            <a:r>
              <a:rPr lang="en-US" sz="1700" u="sng" dirty="0" err="1">
                <a:latin typeface="Noto Sans KR Medium" panose="020B0600000000000000" pitchFamily="34" charset="-127"/>
                <a:ea typeface="Noto Sans KR Medium" panose="020B0600000000000000" pitchFamily="34" charset="-127"/>
              </a:rPr>
              <a:t>상단</a:t>
            </a:r>
            <a:r>
              <a:rPr lang="en-US" sz="1700" u="sng" dirty="0">
                <a:latin typeface="Noto Sans KR Medium" panose="020B0600000000000000" pitchFamily="34" charset="-127"/>
                <a:ea typeface="Noto Sans KR Medium" panose="020B0600000000000000" pitchFamily="34" charset="-127"/>
              </a:rPr>
              <a:t> 1번으로 </a:t>
            </a:r>
            <a:r>
              <a:rPr lang="en-US" sz="1700" u="sng" dirty="0" err="1">
                <a:latin typeface="Noto Sans KR Medium" panose="020B0600000000000000" pitchFamily="34" charset="-127"/>
                <a:ea typeface="Noto Sans KR Medium" panose="020B0600000000000000" pitchFamily="34" charset="-127"/>
              </a:rPr>
              <a:t>이동</a:t>
            </a:r>
            <a:r>
              <a:rPr lang="en-US" sz="1700" u="sng" dirty="0">
                <a:latin typeface="Noto Sans KR Medium" panose="020B0600000000000000" pitchFamily="34" charset="-127"/>
                <a:ea typeface="Noto Sans KR Medium" panose="020B0600000000000000" pitchFamily="34" charset="-127"/>
              </a:rPr>
              <a:t> </a:t>
            </a:r>
            <a:endParaRPr sz="1700" u="sng" dirty="0">
              <a:latin typeface="Noto Sans KR Medium" panose="020B0600000000000000" pitchFamily="34" charset="-127"/>
              <a:ea typeface="Noto Sans KR Medium" panose="020B0600000000000000" pitchFamily="34" charset="-127"/>
            </a:endParaRPr>
          </a:p>
        </p:txBody>
      </p:sp>
      <p:sp>
        <p:nvSpPr>
          <p:cNvPr id="28" name="Google Shape;1322;gf5d93c4d0e_3_220">
            <a:extLst>
              <a:ext uri="{FF2B5EF4-FFF2-40B4-BE49-F238E27FC236}">
                <a16:creationId xmlns:a16="http://schemas.microsoft.com/office/drawing/2014/main" id="{6D7467FA-B605-4FBB-8263-C249C3704D84}"/>
              </a:ext>
            </a:extLst>
          </p:cNvPr>
          <p:cNvSpPr/>
          <p:nvPr/>
        </p:nvSpPr>
        <p:spPr>
          <a:xfrm>
            <a:off x="155648" y="9987692"/>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29" name="Google Shape;1323;gf5d93c4d0e_3_220">
            <a:extLst>
              <a:ext uri="{FF2B5EF4-FFF2-40B4-BE49-F238E27FC236}">
                <a16:creationId xmlns:a16="http://schemas.microsoft.com/office/drawing/2014/main" id="{9B49CF8B-502B-404E-8AA5-C2A65D85F383}"/>
              </a:ext>
            </a:extLst>
          </p:cNvPr>
          <p:cNvSpPr/>
          <p:nvPr/>
        </p:nvSpPr>
        <p:spPr>
          <a:xfrm>
            <a:off x="1719624" y="1428457"/>
            <a:ext cx="8902500" cy="28125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0" name="Google Shape;1324;gf5d93c4d0e_3_220">
            <a:extLst>
              <a:ext uri="{FF2B5EF4-FFF2-40B4-BE49-F238E27FC236}">
                <a16:creationId xmlns:a16="http://schemas.microsoft.com/office/drawing/2014/main" id="{D940BCD5-3B5F-42BB-BDC5-0D647D0CF5AB}"/>
              </a:ext>
            </a:extLst>
          </p:cNvPr>
          <p:cNvSpPr/>
          <p:nvPr/>
        </p:nvSpPr>
        <p:spPr>
          <a:xfrm>
            <a:off x="1719468" y="4643564"/>
            <a:ext cx="8902500" cy="24855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sz="2900">
              <a:latin typeface="Noto Sans KR Medium" panose="020B0600000000000000" pitchFamily="34" charset="-127"/>
              <a:ea typeface="Noto Sans KR Medium" panose="020B0600000000000000" pitchFamily="34" charset="-127"/>
            </a:endParaRPr>
          </a:p>
        </p:txBody>
      </p:sp>
      <p:sp>
        <p:nvSpPr>
          <p:cNvPr id="31" name="Google Shape;1325;gf5d93c4d0e_3_220">
            <a:extLst>
              <a:ext uri="{FF2B5EF4-FFF2-40B4-BE49-F238E27FC236}">
                <a16:creationId xmlns:a16="http://schemas.microsoft.com/office/drawing/2014/main" id="{67A5FB9C-516B-43C1-A18E-85A67C8383FF}"/>
              </a:ext>
            </a:extLst>
          </p:cNvPr>
          <p:cNvSpPr/>
          <p:nvPr/>
        </p:nvSpPr>
        <p:spPr>
          <a:xfrm>
            <a:off x="1775100" y="7373286"/>
            <a:ext cx="8902500" cy="23478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Google Shape;1326;gf5d93c4d0e_3_220">
            <a:extLst>
              <a:ext uri="{FF2B5EF4-FFF2-40B4-BE49-F238E27FC236}">
                <a16:creationId xmlns:a16="http://schemas.microsoft.com/office/drawing/2014/main" id="{966A8AC6-3A18-4BF1-85C8-95DDAED46B1F}"/>
              </a:ext>
            </a:extLst>
          </p:cNvPr>
          <p:cNvSpPr txBox="1"/>
          <p:nvPr/>
        </p:nvSpPr>
        <p:spPr>
          <a:xfrm>
            <a:off x="9613645" y="1428457"/>
            <a:ext cx="8055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4200" b="1">
                <a:solidFill>
                  <a:srgbClr val="980000"/>
                </a:solidFill>
                <a:latin typeface="Noto Sans KR Medium" panose="020B0600000000000000" pitchFamily="34" charset="-127"/>
                <a:ea typeface="Noto Sans KR Medium" panose="020B0600000000000000" pitchFamily="34" charset="-127"/>
              </a:rPr>
              <a:t>⑥</a:t>
            </a:r>
            <a:endParaRPr sz="4200" b="1">
              <a:solidFill>
                <a:srgbClr val="980000"/>
              </a:solidFill>
              <a:latin typeface="Noto Sans KR Medium" panose="020B0600000000000000" pitchFamily="34" charset="-127"/>
              <a:ea typeface="Noto Sans KR Medium" panose="020B0600000000000000" pitchFamily="34" charset="-127"/>
            </a:endParaRPr>
          </a:p>
        </p:txBody>
      </p:sp>
      <p:sp>
        <p:nvSpPr>
          <p:cNvPr id="33" name="Google Shape;1327;gf5d93c4d0e_3_220">
            <a:extLst>
              <a:ext uri="{FF2B5EF4-FFF2-40B4-BE49-F238E27FC236}">
                <a16:creationId xmlns:a16="http://schemas.microsoft.com/office/drawing/2014/main" id="{97AF41D4-5486-4574-A8B3-6E9D7B517296}"/>
              </a:ext>
            </a:extLst>
          </p:cNvPr>
          <p:cNvSpPr txBox="1"/>
          <p:nvPr/>
        </p:nvSpPr>
        <p:spPr>
          <a:xfrm>
            <a:off x="9816674" y="4326629"/>
            <a:ext cx="8055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4200" b="1">
                <a:solidFill>
                  <a:srgbClr val="980000"/>
                </a:solidFill>
                <a:latin typeface="Noto Sans KR Medium" panose="020B0600000000000000" pitchFamily="34" charset="-127"/>
                <a:ea typeface="Noto Sans KR Medium" panose="020B0600000000000000" pitchFamily="34" charset="-127"/>
              </a:rPr>
              <a:t>⑨</a:t>
            </a:r>
            <a:endParaRPr sz="4200" b="1">
              <a:solidFill>
                <a:srgbClr val="980000"/>
              </a:solidFill>
              <a:latin typeface="Noto Sans KR Medium" panose="020B0600000000000000" pitchFamily="34" charset="-127"/>
              <a:ea typeface="Noto Sans KR Medium" panose="020B0600000000000000" pitchFamily="34" charset="-127"/>
            </a:endParaRPr>
          </a:p>
        </p:txBody>
      </p:sp>
      <p:sp>
        <p:nvSpPr>
          <p:cNvPr id="34" name="Google Shape;1328;gf5d93c4d0e_3_220">
            <a:extLst>
              <a:ext uri="{FF2B5EF4-FFF2-40B4-BE49-F238E27FC236}">
                <a16:creationId xmlns:a16="http://schemas.microsoft.com/office/drawing/2014/main" id="{A7E5DB55-5D75-44CC-94DF-E376B8121971}"/>
              </a:ext>
            </a:extLst>
          </p:cNvPr>
          <p:cNvSpPr/>
          <p:nvPr/>
        </p:nvSpPr>
        <p:spPr>
          <a:xfrm>
            <a:off x="1920938" y="3419702"/>
            <a:ext cx="6141600" cy="7332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5" name="Google Shape;1329;gf5d93c4d0e_3_220">
            <a:extLst>
              <a:ext uri="{FF2B5EF4-FFF2-40B4-BE49-F238E27FC236}">
                <a16:creationId xmlns:a16="http://schemas.microsoft.com/office/drawing/2014/main" id="{A3B98A98-BBF4-48E4-8EC0-D1FB66983E5C}"/>
              </a:ext>
            </a:extLst>
          </p:cNvPr>
          <p:cNvSpPr txBox="1"/>
          <p:nvPr/>
        </p:nvSpPr>
        <p:spPr>
          <a:xfrm>
            <a:off x="7257204" y="3274024"/>
            <a:ext cx="8055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4200" b="1">
                <a:solidFill>
                  <a:srgbClr val="980000"/>
                </a:solidFill>
                <a:latin typeface="Noto Sans KR Medium" panose="020B0600000000000000" pitchFamily="34" charset="-127"/>
                <a:ea typeface="Noto Sans KR Medium" panose="020B0600000000000000" pitchFamily="34" charset="-127"/>
              </a:rPr>
              <a:t>⑦</a:t>
            </a:r>
            <a:endParaRPr sz="4200" b="1">
              <a:solidFill>
                <a:srgbClr val="980000"/>
              </a:solidFill>
              <a:latin typeface="Noto Sans KR Medium" panose="020B0600000000000000" pitchFamily="34" charset="-127"/>
              <a:ea typeface="Noto Sans KR Medium" panose="020B0600000000000000" pitchFamily="34" charset="-127"/>
            </a:endParaRPr>
          </a:p>
        </p:txBody>
      </p:sp>
      <p:pic>
        <p:nvPicPr>
          <p:cNvPr id="36" name="Google Shape;1330;gf5d93c4d0e_3_220">
            <a:extLst>
              <a:ext uri="{FF2B5EF4-FFF2-40B4-BE49-F238E27FC236}">
                <a16:creationId xmlns:a16="http://schemas.microsoft.com/office/drawing/2014/main" id="{B8AEFC48-AE02-4F80-AD3B-62CD5E83E5D2}"/>
              </a:ext>
            </a:extLst>
          </p:cNvPr>
          <p:cNvPicPr preferRelativeResize="0"/>
          <p:nvPr/>
        </p:nvPicPr>
        <p:blipFill>
          <a:blip r:embed="rId4">
            <a:alphaModFix/>
          </a:blip>
          <a:stretch>
            <a:fillRect/>
          </a:stretch>
        </p:blipFill>
        <p:spPr>
          <a:xfrm>
            <a:off x="10773677" y="1539977"/>
            <a:ext cx="2843893" cy="3060504"/>
          </a:xfrm>
          <a:prstGeom prst="rect">
            <a:avLst/>
          </a:prstGeom>
          <a:noFill/>
          <a:ln>
            <a:noFill/>
          </a:ln>
        </p:spPr>
      </p:pic>
      <p:sp>
        <p:nvSpPr>
          <p:cNvPr id="37" name="Google Shape;1331;gf5d93c4d0e_3_220">
            <a:extLst>
              <a:ext uri="{FF2B5EF4-FFF2-40B4-BE49-F238E27FC236}">
                <a16:creationId xmlns:a16="http://schemas.microsoft.com/office/drawing/2014/main" id="{8854F20E-7CA8-4281-B9E0-1B8F91D574FD}"/>
              </a:ext>
            </a:extLst>
          </p:cNvPr>
          <p:cNvSpPr/>
          <p:nvPr/>
        </p:nvSpPr>
        <p:spPr>
          <a:xfrm>
            <a:off x="10763555" y="1475352"/>
            <a:ext cx="2936100" cy="23478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8" name="Google Shape;1332;gf5d93c4d0e_3_220">
            <a:extLst>
              <a:ext uri="{FF2B5EF4-FFF2-40B4-BE49-F238E27FC236}">
                <a16:creationId xmlns:a16="http://schemas.microsoft.com/office/drawing/2014/main" id="{7122F75A-943B-4DF1-8CBB-BB25BB536680}"/>
              </a:ext>
            </a:extLst>
          </p:cNvPr>
          <p:cNvSpPr txBox="1"/>
          <p:nvPr/>
        </p:nvSpPr>
        <p:spPr>
          <a:xfrm>
            <a:off x="9816518" y="7129137"/>
            <a:ext cx="8055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4200" b="1">
                <a:solidFill>
                  <a:srgbClr val="980000"/>
                </a:solidFill>
                <a:latin typeface="Noto Sans KR Medium" panose="020B0600000000000000" pitchFamily="34" charset="-127"/>
                <a:ea typeface="Noto Sans KR Medium" panose="020B0600000000000000" pitchFamily="34" charset="-127"/>
              </a:rPr>
              <a:t>⑩</a:t>
            </a:r>
            <a:endParaRPr sz="4200" b="1">
              <a:solidFill>
                <a:srgbClr val="980000"/>
              </a:solidFill>
              <a:latin typeface="Noto Sans KR Medium" panose="020B0600000000000000" pitchFamily="34" charset="-127"/>
              <a:ea typeface="Noto Sans KR Medium" panose="020B0600000000000000" pitchFamily="34" charset="-127"/>
            </a:endParaRPr>
          </a:p>
        </p:txBody>
      </p:sp>
      <p:sp>
        <p:nvSpPr>
          <p:cNvPr id="39" name="Google Shape;1333;gf5d93c4d0e_3_220">
            <a:extLst>
              <a:ext uri="{FF2B5EF4-FFF2-40B4-BE49-F238E27FC236}">
                <a16:creationId xmlns:a16="http://schemas.microsoft.com/office/drawing/2014/main" id="{731F1BB4-A0A0-4DF8-ADF1-0A7AFBCE7EE3}"/>
              </a:ext>
            </a:extLst>
          </p:cNvPr>
          <p:cNvSpPr txBox="1"/>
          <p:nvPr/>
        </p:nvSpPr>
        <p:spPr>
          <a:xfrm>
            <a:off x="12894194" y="1260735"/>
            <a:ext cx="8055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4200" b="1">
                <a:solidFill>
                  <a:srgbClr val="980000"/>
                </a:solidFill>
                <a:latin typeface="Noto Sans KR Medium" panose="020B0600000000000000" pitchFamily="34" charset="-127"/>
                <a:ea typeface="Noto Sans KR Medium" panose="020B0600000000000000" pitchFamily="34" charset="-127"/>
              </a:rPr>
              <a:t>⑧</a:t>
            </a:r>
            <a:endParaRPr sz="4200" b="1">
              <a:solidFill>
                <a:srgbClr val="980000"/>
              </a:solidFill>
              <a:latin typeface="Noto Sans KR Medium" panose="020B0600000000000000" pitchFamily="34" charset="-127"/>
              <a:ea typeface="Noto Sans KR Medium" panose="020B0600000000000000" pitchFamily="34" charset="-127"/>
            </a:endParaRPr>
          </a:p>
        </p:txBody>
      </p:sp>
      <p:pic>
        <p:nvPicPr>
          <p:cNvPr id="40" name="Google Shape;1334;gf5d93c4d0e_3_220">
            <a:extLst>
              <a:ext uri="{FF2B5EF4-FFF2-40B4-BE49-F238E27FC236}">
                <a16:creationId xmlns:a16="http://schemas.microsoft.com/office/drawing/2014/main" id="{CF288A1F-E900-463D-9E26-08BC0FF4D39D}"/>
              </a:ext>
            </a:extLst>
          </p:cNvPr>
          <p:cNvPicPr preferRelativeResize="0"/>
          <p:nvPr/>
        </p:nvPicPr>
        <p:blipFill>
          <a:blip r:embed="rId5">
            <a:alphaModFix/>
          </a:blip>
          <a:stretch>
            <a:fillRect/>
          </a:stretch>
        </p:blipFill>
        <p:spPr>
          <a:xfrm rot="10800000">
            <a:off x="2079460" y="7738495"/>
            <a:ext cx="1075772" cy="187635"/>
          </a:xfrm>
          <a:prstGeom prst="rect">
            <a:avLst/>
          </a:prstGeom>
          <a:noFill/>
          <a:ln>
            <a:noFill/>
          </a:ln>
        </p:spPr>
      </p:pic>
      <p:sp>
        <p:nvSpPr>
          <p:cNvPr id="41" name="Google Shape;1335;gf5d93c4d0e_3_220">
            <a:extLst>
              <a:ext uri="{FF2B5EF4-FFF2-40B4-BE49-F238E27FC236}">
                <a16:creationId xmlns:a16="http://schemas.microsoft.com/office/drawing/2014/main" id="{DD107755-7525-44CE-AE96-58CE835BD434}"/>
              </a:ext>
            </a:extLst>
          </p:cNvPr>
          <p:cNvSpPr txBox="1"/>
          <p:nvPr/>
        </p:nvSpPr>
        <p:spPr>
          <a:xfrm>
            <a:off x="12663868" y="8795233"/>
            <a:ext cx="8055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4200" b="1">
                <a:solidFill>
                  <a:srgbClr val="980000"/>
                </a:solidFill>
                <a:latin typeface="Noto Sans KR Medium" panose="020B0600000000000000" pitchFamily="34" charset="-127"/>
                <a:ea typeface="Noto Sans KR Medium" panose="020B0600000000000000" pitchFamily="34" charset="-127"/>
              </a:rPr>
              <a:t>⑪</a:t>
            </a:r>
            <a:endParaRPr sz="4200" b="1">
              <a:solidFill>
                <a:srgbClr val="980000"/>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54" name="Google Shape;1354;gf5d93c4d0e_3_24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55" name="Google Shape;1355;gf5d93c4d0e_3_245"/>
          <p:cNvSpPr txBox="1"/>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0</a:t>
            </a:r>
            <a:fld id="{00000000-1234-1234-1234-123412341234}" type="slidenum">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54</a:t>
            </a:fld>
            <a:r>
              <a:rPr lang="en-US" sz="1050" b="1" i="0" u="none" strike="noStrike" cap="none">
                <a:solidFill>
                  <a:srgbClr val="212D50"/>
                </a:solidFill>
                <a:latin typeface="Noto Sans KR Medium" panose="020B0600000000000000" pitchFamily="34" charset="-127"/>
                <a:ea typeface="Noto Sans KR Medium" panose="020B0600000000000000" pitchFamily="34" charset="-127"/>
                <a:sym typeface="Arial"/>
              </a:rPr>
              <a:t>P</a:t>
            </a:r>
            <a:endParaRPr sz="1200" b="0" i="0" u="none" strike="noStrike" cap="none">
              <a:solidFill>
                <a:srgbClr val="888888"/>
              </a:solidFill>
              <a:latin typeface="Noto Sans KR Medium" panose="020B0600000000000000" pitchFamily="34" charset="-127"/>
              <a:ea typeface="Noto Sans KR Medium" panose="020B0600000000000000" pitchFamily="34" charset="-127"/>
              <a:cs typeface="Calibri"/>
              <a:sym typeface="Calibri"/>
            </a:endParaRPr>
          </a:p>
        </p:txBody>
      </p:sp>
      <p:sp>
        <p:nvSpPr>
          <p:cNvPr id="13" name="Google Shape;992;p30">
            <a:extLst>
              <a:ext uri="{FF2B5EF4-FFF2-40B4-BE49-F238E27FC236}">
                <a16:creationId xmlns:a16="http://schemas.microsoft.com/office/drawing/2014/main" id="{A27D5CA0-CDB8-46B2-85D3-04DE3D73B9C1}"/>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a:buSzPts val="4000"/>
            </a:pPr>
            <a:r>
              <a:rPr lang="en-US" sz="4000" b="1" dirty="0">
                <a:solidFill>
                  <a:srgbClr val="212D50"/>
                </a:solidFill>
                <a:latin typeface="Noto Sans KR Medium" panose="020B0600000000000000" pitchFamily="34" charset="-127"/>
                <a:ea typeface="Noto Sans KR Medium" panose="020B0600000000000000" pitchFamily="34" charset="-127"/>
              </a:rPr>
              <a:t>3</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웹 페이지 구현 </a:t>
            </a:r>
            <a:r>
              <a:rPr lang="ko-KR" altLang="en-US"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rPr>
              <a:t>종목</a:t>
            </a:r>
            <a:r>
              <a:rPr lang="ko-KR" altLang="en-US" sz="3200" b="1" dirty="0">
                <a:solidFill>
                  <a:srgbClr val="A69685"/>
                </a:solidFill>
                <a:latin typeface="Noto Sans KR Medium" panose="020B0600000000000000" pitchFamily="34" charset="-127"/>
                <a:ea typeface="Noto Sans KR Medium" panose="020B0600000000000000" pitchFamily="34" charset="-127"/>
              </a:rPr>
              <a:t> 페이지</a:t>
            </a:r>
            <a:endParaRPr lang="ko-KR" altLang="en-US" sz="32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pic>
        <p:nvPicPr>
          <p:cNvPr id="15" name="Google Shape;1345;gf5d93c4d0e_3_245">
            <a:extLst>
              <a:ext uri="{FF2B5EF4-FFF2-40B4-BE49-F238E27FC236}">
                <a16:creationId xmlns:a16="http://schemas.microsoft.com/office/drawing/2014/main" id="{8A046AC1-A96D-4619-BCC6-39395B2AC6E2}"/>
              </a:ext>
            </a:extLst>
          </p:cNvPr>
          <p:cNvPicPr preferRelativeResize="0"/>
          <p:nvPr/>
        </p:nvPicPr>
        <p:blipFill>
          <a:blip r:embed="rId3">
            <a:alphaModFix/>
          </a:blip>
          <a:stretch>
            <a:fillRect/>
          </a:stretch>
        </p:blipFill>
        <p:spPr>
          <a:xfrm>
            <a:off x="155648" y="1260733"/>
            <a:ext cx="13543743" cy="8726958"/>
          </a:xfrm>
          <a:prstGeom prst="rect">
            <a:avLst/>
          </a:prstGeom>
          <a:noFill/>
          <a:ln>
            <a:noFill/>
          </a:ln>
        </p:spPr>
      </p:pic>
      <p:sp>
        <p:nvSpPr>
          <p:cNvPr id="16" name="Google Shape;1347;gf5d93c4d0e_3_245">
            <a:extLst>
              <a:ext uri="{FF2B5EF4-FFF2-40B4-BE49-F238E27FC236}">
                <a16:creationId xmlns:a16="http://schemas.microsoft.com/office/drawing/2014/main" id="{5D6536CA-36E9-4E9B-8BC5-A16BBF23DC6C}"/>
              </a:ext>
            </a:extLst>
          </p:cNvPr>
          <p:cNvSpPr/>
          <p:nvPr/>
        </p:nvSpPr>
        <p:spPr>
          <a:xfrm>
            <a:off x="13769222" y="1260733"/>
            <a:ext cx="5148600" cy="9265500"/>
          </a:xfrm>
          <a:prstGeom prst="rect">
            <a:avLst/>
          </a:prstGeom>
          <a:noFill/>
          <a:ln w="9525" cap="flat" cmpd="sng">
            <a:solidFill>
              <a:schemeClr val="dk2"/>
            </a:solidFill>
            <a:prstDash val="solid"/>
            <a:round/>
            <a:headEnd type="none" w="sm" len="sm"/>
            <a:tailEnd type="none" w="sm" len="sm"/>
          </a:ln>
        </p:spPr>
        <p:txBody>
          <a:bodyPr spcFirstLastPara="1" wrap="square" lIns="190125" tIns="190125" rIns="190125" bIns="190125" anchor="t" anchorCtr="0">
            <a:noAutofit/>
          </a:bodyPr>
          <a:lstStyle/>
          <a:p>
            <a:pPr marL="558800" lvl="0" indent="-285750" algn="just" rtl="0">
              <a:spcBef>
                <a:spcPts val="0"/>
              </a:spcBef>
              <a:spcAft>
                <a:spcPts val="0"/>
              </a:spcAft>
              <a:buSzPts val="1700"/>
              <a:buAutoNum type="arabicPeriod" startAt="12"/>
            </a:pPr>
            <a:r>
              <a:rPr lang="en-US" sz="1700">
                <a:latin typeface="Noto Sans KR Medium" panose="020B0600000000000000" pitchFamily="34" charset="-127"/>
                <a:ea typeface="Noto Sans KR Medium" panose="020B0600000000000000" pitchFamily="34" charset="-127"/>
              </a:rPr>
              <a:t>아시아경제-중립-버튼 클릭 화면</a:t>
            </a:r>
            <a:endParaRPr sz="1700">
              <a:latin typeface="Noto Sans KR Medium" panose="020B0600000000000000" pitchFamily="34" charset="-127"/>
              <a:ea typeface="Noto Sans KR Medium" panose="020B0600000000000000" pitchFamily="34" charset="-127"/>
            </a:endParaRPr>
          </a:p>
        </p:txBody>
      </p:sp>
      <p:sp>
        <p:nvSpPr>
          <p:cNvPr id="17" name="Google Shape;1348;gf5d93c4d0e_3_245">
            <a:extLst>
              <a:ext uri="{FF2B5EF4-FFF2-40B4-BE49-F238E27FC236}">
                <a16:creationId xmlns:a16="http://schemas.microsoft.com/office/drawing/2014/main" id="{0C40677A-A333-4F3A-BE2C-E48114429ED5}"/>
              </a:ext>
            </a:extLst>
          </p:cNvPr>
          <p:cNvSpPr/>
          <p:nvPr/>
        </p:nvSpPr>
        <p:spPr>
          <a:xfrm>
            <a:off x="155648" y="9987690"/>
            <a:ext cx="13543800" cy="5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90125" tIns="190125" rIns="190125" bIns="190125" anchor="ctr" anchorCtr="0">
            <a:noAutofit/>
          </a:bodyPr>
          <a:lstStyle/>
          <a:p>
            <a:pPr marL="0" lvl="0" indent="0" algn="ctr" rtl="0">
              <a:lnSpc>
                <a:spcPct val="115000"/>
              </a:lnSpc>
              <a:spcBef>
                <a:spcPts val="0"/>
              </a:spcBef>
              <a:spcAft>
                <a:spcPts val="0"/>
              </a:spcAft>
              <a:buNone/>
            </a:pPr>
            <a:r>
              <a:rPr lang="en-US" sz="2100" b="1">
                <a:solidFill>
                  <a:schemeClr val="dk1"/>
                </a:solidFill>
                <a:latin typeface="Noto Sans KR Medium" panose="020B0600000000000000" pitchFamily="34" charset="-127"/>
                <a:ea typeface="Noto Sans KR Medium" panose="020B0600000000000000" pitchFamily="34" charset="-127"/>
              </a:rPr>
              <a:t>끝</a:t>
            </a:r>
            <a:endParaRPr sz="2100" b="1">
              <a:latin typeface="Noto Sans KR Medium" panose="020B0600000000000000" pitchFamily="34" charset="-127"/>
              <a:ea typeface="Noto Sans KR Medium" panose="020B0600000000000000" pitchFamily="34" charset="-127"/>
            </a:endParaRPr>
          </a:p>
        </p:txBody>
      </p:sp>
      <p:sp>
        <p:nvSpPr>
          <p:cNvPr id="18" name="Google Shape;1349;gf5d93c4d0e_3_245">
            <a:extLst>
              <a:ext uri="{FF2B5EF4-FFF2-40B4-BE49-F238E27FC236}">
                <a16:creationId xmlns:a16="http://schemas.microsoft.com/office/drawing/2014/main" id="{AC470F74-401E-4C38-AF7D-23DDE6B953C5}"/>
              </a:ext>
            </a:extLst>
          </p:cNvPr>
          <p:cNvSpPr/>
          <p:nvPr/>
        </p:nvSpPr>
        <p:spPr>
          <a:xfrm>
            <a:off x="1992999" y="3521186"/>
            <a:ext cx="6141600" cy="733200"/>
          </a:xfrm>
          <a:prstGeom prst="rect">
            <a:avLst/>
          </a:prstGeom>
          <a:noFill/>
          <a:ln w="38100" cap="flat" cmpd="sng">
            <a:solidFill>
              <a:srgbClr val="1F497D"/>
            </a:solidFill>
            <a:prstDash val="solid"/>
            <a:round/>
            <a:headEnd type="none" w="sm" len="sm"/>
            <a:tailEnd type="none" w="sm" len="sm"/>
          </a:ln>
        </p:spPr>
        <p:txBody>
          <a:bodyPr spcFirstLastPara="1" wrap="square" lIns="190125" tIns="190125" rIns="190125" bIns="1901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19" name="Google Shape;1350;gf5d93c4d0e_3_245">
            <a:extLst>
              <a:ext uri="{FF2B5EF4-FFF2-40B4-BE49-F238E27FC236}">
                <a16:creationId xmlns:a16="http://schemas.microsoft.com/office/drawing/2014/main" id="{AAC92350-53D4-4E64-A67E-FF6DAAF78949}"/>
              </a:ext>
            </a:extLst>
          </p:cNvPr>
          <p:cNvSpPr txBox="1"/>
          <p:nvPr/>
        </p:nvSpPr>
        <p:spPr>
          <a:xfrm>
            <a:off x="1710629" y="2715226"/>
            <a:ext cx="805500" cy="1030500"/>
          </a:xfrm>
          <a:prstGeom prst="rect">
            <a:avLst/>
          </a:prstGeom>
          <a:noFill/>
          <a:ln>
            <a:noFill/>
          </a:ln>
        </p:spPr>
        <p:txBody>
          <a:bodyPr spcFirstLastPara="1" wrap="square" lIns="190125" tIns="190125" rIns="190125" bIns="190125" anchor="t" anchorCtr="0">
            <a:spAutoFit/>
          </a:bodyPr>
          <a:lstStyle/>
          <a:p>
            <a:pPr marL="0" lvl="0" indent="0" algn="l" rtl="0">
              <a:spcBef>
                <a:spcPts val="0"/>
              </a:spcBef>
              <a:spcAft>
                <a:spcPts val="0"/>
              </a:spcAft>
              <a:buClr>
                <a:srgbClr val="000000"/>
              </a:buClr>
              <a:buSzPts val="2300"/>
              <a:buFont typeface="Arial"/>
              <a:buNone/>
            </a:pPr>
            <a:r>
              <a:rPr lang="en-US" sz="4200" b="1">
                <a:solidFill>
                  <a:srgbClr val="980000"/>
                </a:solidFill>
                <a:latin typeface="Noto Sans KR Medium" panose="020B0600000000000000" pitchFamily="34" charset="-127"/>
                <a:ea typeface="Noto Sans KR Medium" panose="020B0600000000000000" pitchFamily="34" charset="-127"/>
              </a:rPr>
              <a:t>⑫</a:t>
            </a:r>
            <a:endParaRPr sz="4200" b="1">
              <a:solidFill>
                <a:srgbClr val="980000"/>
              </a:solidFill>
              <a:latin typeface="Noto Sans KR Medium" panose="020B0600000000000000" pitchFamily="34" charset="-127"/>
              <a:ea typeface="Noto Sans KR Medium" panose="020B0600000000000000" pitchFamily="34" charset="-127"/>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359"/>
        <p:cNvGrpSpPr/>
        <p:nvPr/>
      </p:nvGrpSpPr>
      <p:grpSpPr>
        <a:xfrm>
          <a:off x="0" y="0"/>
          <a:ext cx="0" cy="0"/>
          <a:chOff x="0" y="0"/>
          <a:chExt cx="0" cy="0"/>
        </a:xfrm>
      </p:grpSpPr>
      <p:pic>
        <p:nvPicPr>
          <p:cNvPr id="1360" name="Google Shape;1360;gf5d93c4d0e_3_0"/>
          <p:cNvPicPr preferRelativeResize="0"/>
          <p:nvPr/>
        </p:nvPicPr>
        <p:blipFill rotWithShape="1">
          <a:blip r:embed="rId3">
            <a:alphaModFix/>
          </a:blip>
          <a:srcRect/>
          <a:stretch/>
        </p:blipFill>
        <p:spPr>
          <a:xfrm>
            <a:off x="9889331" y="5727319"/>
            <a:ext cx="9158167" cy="4411626"/>
          </a:xfrm>
          <a:prstGeom prst="rect">
            <a:avLst/>
          </a:prstGeom>
          <a:noFill/>
          <a:ln>
            <a:noFill/>
          </a:ln>
        </p:spPr>
      </p:pic>
      <p:pic>
        <p:nvPicPr>
          <p:cNvPr id="1361" name="Google Shape;1361;gf5d93c4d0e_3_0"/>
          <p:cNvPicPr preferRelativeResize="0"/>
          <p:nvPr/>
        </p:nvPicPr>
        <p:blipFill rotWithShape="1">
          <a:blip r:embed="rId4">
            <a:alphaModFix/>
          </a:blip>
          <a:srcRect/>
          <a:stretch/>
        </p:blipFill>
        <p:spPr>
          <a:xfrm>
            <a:off x="0" y="140265"/>
            <a:ext cx="6890320" cy="3319171"/>
          </a:xfrm>
          <a:prstGeom prst="rect">
            <a:avLst/>
          </a:prstGeom>
          <a:noFill/>
          <a:ln>
            <a:noFill/>
          </a:ln>
        </p:spPr>
      </p:pic>
      <p:pic>
        <p:nvPicPr>
          <p:cNvPr id="1362" name="Google Shape;1362;gf5d93c4d0e_3_0"/>
          <p:cNvPicPr preferRelativeResize="0"/>
          <p:nvPr/>
        </p:nvPicPr>
        <p:blipFill rotWithShape="1">
          <a:blip r:embed="rId5">
            <a:alphaModFix/>
          </a:blip>
          <a:srcRect/>
          <a:stretch/>
        </p:blipFill>
        <p:spPr>
          <a:xfrm>
            <a:off x="9889331" y="6474088"/>
            <a:ext cx="9158167" cy="4411626"/>
          </a:xfrm>
          <a:prstGeom prst="rect">
            <a:avLst/>
          </a:prstGeom>
          <a:noFill/>
          <a:ln>
            <a:noFill/>
          </a:ln>
        </p:spPr>
      </p:pic>
      <p:pic>
        <p:nvPicPr>
          <p:cNvPr id="1363" name="Google Shape;1363;gf5d93c4d0e_3_0"/>
          <p:cNvPicPr preferRelativeResize="0"/>
          <p:nvPr/>
        </p:nvPicPr>
        <p:blipFill rotWithShape="1">
          <a:blip r:embed="rId6">
            <a:alphaModFix/>
          </a:blip>
          <a:srcRect/>
          <a:stretch/>
        </p:blipFill>
        <p:spPr>
          <a:xfrm>
            <a:off x="14749859" y="6718116"/>
            <a:ext cx="47619" cy="47619"/>
          </a:xfrm>
          <a:prstGeom prst="rect">
            <a:avLst/>
          </a:prstGeom>
          <a:noFill/>
          <a:ln>
            <a:noFill/>
          </a:ln>
        </p:spPr>
      </p:pic>
      <p:pic>
        <p:nvPicPr>
          <p:cNvPr id="1364" name="Google Shape;1364;gf5d93c4d0e_3_0"/>
          <p:cNvPicPr preferRelativeResize="0"/>
          <p:nvPr/>
        </p:nvPicPr>
        <p:blipFill rotWithShape="1">
          <a:blip r:embed="rId6">
            <a:alphaModFix/>
          </a:blip>
          <a:srcRect/>
          <a:stretch/>
        </p:blipFill>
        <p:spPr>
          <a:xfrm>
            <a:off x="16156916" y="7175259"/>
            <a:ext cx="47619" cy="47619"/>
          </a:xfrm>
          <a:prstGeom prst="rect">
            <a:avLst/>
          </a:prstGeom>
          <a:noFill/>
          <a:ln>
            <a:noFill/>
          </a:ln>
        </p:spPr>
      </p:pic>
      <p:pic>
        <p:nvPicPr>
          <p:cNvPr id="1365" name="Google Shape;1365;gf5d93c4d0e_3_0"/>
          <p:cNvPicPr preferRelativeResize="0"/>
          <p:nvPr/>
        </p:nvPicPr>
        <p:blipFill rotWithShape="1">
          <a:blip r:embed="rId6">
            <a:alphaModFix/>
          </a:blip>
          <a:srcRect/>
          <a:stretch/>
        </p:blipFill>
        <p:spPr>
          <a:xfrm>
            <a:off x="14749859" y="7651449"/>
            <a:ext cx="47619" cy="47619"/>
          </a:xfrm>
          <a:prstGeom prst="rect">
            <a:avLst/>
          </a:prstGeom>
          <a:noFill/>
          <a:ln>
            <a:noFill/>
          </a:ln>
        </p:spPr>
      </p:pic>
      <p:pic>
        <p:nvPicPr>
          <p:cNvPr id="1366" name="Google Shape;1366;gf5d93c4d0e_3_0"/>
          <p:cNvPicPr preferRelativeResize="0"/>
          <p:nvPr/>
        </p:nvPicPr>
        <p:blipFill rotWithShape="1">
          <a:blip r:embed="rId6">
            <a:alphaModFix/>
          </a:blip>
          <a:srcRect/>
          <a:stretch/>
        </p:blipFill>
        <p:spPr>
          <a:xfrm>
            <a:off x="13368695" y="7203830"/>
            <a:ext cx="47619" cy="47619"/>
          </a:xfrm>
          <a:prstGeom prst="rect">
            <a:avLst/>
          </a:prstGeom>
          <a:noFill/>
          <a:ln>
            <a:noFill/>
          </a:ln>
        </p:spPr>
      </p:pic>
      <p:pic>
        <p:nvPicPr>
          <p:cNvPr id="1367" name="Google Shape;1367;gf5d93c4d0e_3_0"/>
          <p:cNvPicPr preferRelativeResize="0"/>
          <p:nvPr/>
        </p:nvPicPr>
        <p:blipFill rotWithShape="1">
          <a:blip r:embed="rId6">
            <a:alphaModFix/>
          </a:blip>
          <a:srcRect/>
          <a:stretch/>
        </p:blipFill>
        <p:spPr>
          <a:xfrm>
            <a:off x="13368695" y="6222878"/>
            <a:ext cx="47619" cy="47619"/>
          </a:xfrm>
          <a:prstGeom prst="rect">
            <a:avLst/>
          </a:prstGeom>
          <a:noFill/>
          <a:ln>
            <a:noFill/>
          </a:ln>
        </p:spPr>
      </p:pic>
      <p:pic>
        <p:nvPicPr>
          <p:cNvPr id="1368" name="Google Shape;1368;gf5d93c4d0e_3_0"/>
          <p:cNvPicPr preferRelativeResize="0"/>
          <p:nvPr/>
        </p:nvPicPr>
        <p:blipFill rotWithShape="1">
          <a:blip r:embed="rId6">
            <a:alphaModFix/>
          </a:blip>
          <a:srcRect/>
          <a:stretch/>
        </p:blipFill>
        <p:spPr>
          <a:xfrm>
            <a:off x="16137869" y="6260973"/>
            <a:ext cx="47619" cy="47619"/>
          </a:xfrm>
          <a:prstGeom prst="rect">
            <a:avLst/>
          </a:prstGeom>
          <a:noFill/>
          <a:ln>
            <a:noFill/>
          </a:ln>
        </p:spPr>
      </p:pic>
      <p:pic>
        <p:nvPicPr>
          <p:cNvPr id="1369" name="Google Shape;1369;gf5d93c4d0e_3_0"/>
          <p:cNvPicPr preferRelativeResize="0"/>
          <p:nvPr/>
        </p:nvPicPr>
        <p:blipFill rotWithShape="1">
          <a:blip r:embed="rId6">
            <a:alphaModFix/>
          </a:blip>
          <a:srcRect/>
          <a:stretch/>
        </p:blipFill>
        <p:spPr>
          <a:xfrm>
            <a:off x="14749859" y="5727320"/>
            <a:ext cx="47619" cy="47619"/>
          </a:xfrm>
          <a:prstGeom prst="rect">
            <a:avLst/>
          </a:prstGeom>
          <a:noFill/>
          <a:ln>
            <a:noFill/>
          </a:ln>
        </p:spPr>
      </p:pic>
      <p:pic>
        <p:nvPicPr>
          <p:cNvPr id="1370" name="Google Shape;1370;gf5d93c4d0e_3_0"/>
          <p:cNvPicPr preferRelativeResize="0"/>
          <p:nvPr/>
        </p:nvPicPr>
        <p:blipFill rotWithShape="1">
          <a:blip r:embed="rId6">
            <a:alphaModFix/>
          </a:blip>
          <a:srcRect/>
          <a:stretch/>
        </p:blipFill>
        <p:spPr>
          <a:xfrm>
            <a:off x="13368695" y="8158835"/>
            <a:ext cx="47619" cy="47619"/>
          </a:xfrm>
          <a:prstGeom prst="rect">
            <a:avLst/>
          </a:prstGeom>
          <a:noFill/>
          <a:ln>
            <a:noFill/>
          </a:ln>
        </p:spPr>
      </p:pic>
      <p:pic>
        <p:nvPicPr>
          <p:cNvPr id="1371" name="Google Shape;1371;gf5d93c4d0e_3_0"/>
          <p:cNvPicPr preferRelativeResize="0"/>
          <p:nvPr/>
        </p:nvPicPr>
        <p:blipFill rotWithShape="1">
          <a:blip r:embed="rId6">
            <a:alphaModFix/>
          </a:blip>
          <a:srcRect/>
          <a:stretch/>
        </p:blipFill>
        <p:spPr>
          <a:xfrm>
            <a:off x="16109297" y="8158835"/>
            <a:ext cx="47619" cy="47619"/>
          </a:xfrm>
          <a:prstGeom prst="rect">
            <a:avLst/>
          </a:prstGeom>
          <a:noFill/>
          <a:ln>
            <a:noFill/>
          </a:ln>
        </p:spPr>
      </p:pic>
      <p:pic>
        <p:nvPicPr>
          <p:cNvPr id="1372" name="Google Shape;1372;gf5d93c4d0e_3_0"/>
          <p:cNvPicPr preferRelativeResize="0"/>
          <p:nvPr/>
        </p:nvPicPr>
        <p:blipFill rotWithShape="1">
          <a:blip r:embed="rId6">
            <a:alphaModFix/>
          </a:blip>
          <a:srcRect/>
          <a:stretch/>
        </p:blipFill>
        <p:spPr>
          <a:xfrm>
            <a:off x="12006791" y="6718116"/>
            <a:ext cx="47619" cy="47619"/>
          </a:xfrm>
          <a:prstGeom prst="rect">
            <a:avLst/>
          </a:prstGeom>
          <a:noFill/>
          <a:ln>
            <a:noFill/>
          </a:ln>
        </p:spPr>
      </p:pic>
      <p:pic>
        <p:nvPicPr>
          <p:cNvPr id="25" name="Google Shape;110;p1">
            <a:extLst>
              <a:ext uri="{FF2B5EF4-FFF2-40B4-BE49-F238E27FC236}">
                <a16:creationId xmlns:a16="http://schemas.microsoft.com/office/drawing/2014/main" id="{59F136AF-6812-448A-BA20-E8F14F18977E}"/>
              </a:ext>
            </a:extLst>
          </p:cNvPr>
          <p:cNvPicPr preferRelativeResize="0"/>
          <p:nvPr/>
        </p:nvPicPr>
        <p:blipFill rotWithShape="1">
          <a:blip r:embed="rId7">
            <a:alphaModFix/>
            <a:extLst>
              <a:ext uri="{BEBA8EAE-BF5A-486C-A8C5-ECC9F3942E4B}">
                <a14:imgProps xmlns:a14="http://schemas.microsoft.com/office/drawing/2010/main">
                  <a14:imgLayer r:embed="rId8">
                    <a14:imgEffect>
                      <a14:backgroundRemoval t="30224" b="68657" l="13816" r="84737">
                        <a14:foregroundMark x1="17500" y1="45149" x2="17500" y2="45149"/>
                        <a14:foregroundMark x1="30132" y1="68657" x2="30132" y2="68657"/>
                        <a14:foregroundMark x1="14605" y1="63806" x2="14605" y2="63806"/>
                        <a14:foregroundMark x1="16711" y1="68657" x2="16711" y2="68657"/>
                        <a14:foregroundMark x1="14342" y1="57836" x2="14342" y2="57836"/>
                        <a14:foregroundMark x1="13816" y1="63433" x2="13816" y2="63433"/>
                        <a14:foregroundMark x1="47763" y1="48507" x2="47763" y2="48507"/>
                        <a14:foregroundMark x1="60789" y1="52985" x2="60789" y2="52985"/>
                        <a14:foregroundMark x1="63421" y1="36194" x2="63421" y2="36194"/>
                        <a14:foregroundMark x1="68026" y1="44030" x2="68026" y2="44030"/>
                        <a14:foregroundMark x1="77105" y1="53731" x2="77105" y2="53731"/>
                        <a14:foregroundMark x1="81974" y1="54478" x2="81974" y2="54478"/>
                        <a14:foregroundMark x1="84737" y1="44776" x2="84737" y2="44776"/>
                        <a14:foregroundMark x1="14342" y1="59701" x2="14342" y2="59701"/>
                        <a14:foregroundMark x1="14079" y1="62687" x2="14079" y2="63433"/>
                        <a14:foregroundMark x1="14079" y1="62313" x2="14079" y2="62687"/>
                        <a14:foregroundMark x1="14079" y1="63433" x2="14079" y2="63433"/>
                        <a14:foregroundMark x1="14211" y1="64179" x2="14211" y2="64925"/>
                        <a14:backgroundMark x1="13684" y1="64179" x2="13684" y2="64179"/>
                        <a14:backgroundMark x1="14079" y1="57090" x2="14079" y2="57090"/>
                        <a14:backgroundMark x1="14079" y1="57836" x2="14079" y2="57836"/>
                        <a14:backgroundMark x1="13684" y1="62687" x2="13684" y2="62687"/>
                      </a14:backgroundRemoval>
                    </a14:imgEffect>
                  </a14:imgLayer>
                </a14:imgProps>
              </a:ext>
            </a:extLst>
          </a:blip>
          <a:srcRect l="12434" t="26225" r="13333" b="26836"/>
          <a:stretch/>
        </p:blipFill>
        <p:spPr>
          <a:xfrm>
            <a:off x="15909131" y="9554644"/>
            <a:ext cx="2343164" cy="523796"/>
          </a:xfrm>
          <a:prstGeom prst="rect">
            <a:avLst/>
          </a:prstGeom>
          <a:noFill/>
          <a:ln>
            <a:noFill/>
          </a:ln>
        </p:spPr>
      </p:pic>
      <p:sp>
        <p:nvSpPr>
          <p:cNvPr id="26" name="Google Shape;210;p4">
            <a:extLst>
              <a:ext uri="{FF2B5EF4-FFF2-40B4-BE49-F238E27FC236}">
                <a16:creationId xmlns:a16="http://schemas.microsoft.com/office/drawing/2014/main" id="{573F8D87-47C7-4183-BC81-A25A5D4446CB}"/>
              </a:ext>
            </a:extLst>
          </p:cNvPr>
          <p:cNvSpPr txBox="1"/>
          <p:nvPr/>
        </p:nvSpPr>
        <p:spPr>
          <a:xfrm>
            <a:off x="1438033" y="6133122"/>
            <a:ext cx="99822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
        <p:nvSpPr>
          <p:cNvPr id="27" name="Google Shape;107;p1">
            <a:extLst>
              <a:ext uri="{FF2B5EF4-FFF2-40B4-BE49-F238E27FC236}">
                <a16:creationId xmlns:a16="http://schemas.microsoft.com/office/drawing/2014/main" id="{66410939-494B-4B29-9818-2471CA2281DF}"/>
              </a:ext>
            </a:extLst>
          </p:cNvPr>
          <p:cNvSpPr txBox="1"/>
          <p:nvPr/>
        </p:nvSpPr>
        <p:spPr>
          <a:xfrm>
            <a:off x="471737" y="237997"/>
            <a:ext cx="918899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rPr>
              <a:t>MULTICAMPUS</a:t>
            </a:r>
            <a:endParaRPr sz="2400" b="0" i="0" u="none" strike="noStrike" cap="none" dirty="0">
              <a:solidFill>
                <a:srgbClr val="A69685"/>
              </a:solidFill>
              <a:latin typeface="Noto Sans KR Light" panose="020B0300000000000000" pitchFamily="34" charset="-127"/>
              <a:ea typeface="Noto Sans KR Light" panose="020B0300000000000000" pitchFamily="34" charset="-127"/>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A69685"/>
                </a:solidFill>
                <a:latin typeface="Noto Sans KR Medium" panose="020B0600000000000000" pitchFamily="34" charset="-127"/>
                <a:ea typeface="Noto Sans KR Medium" panose="020B0600000000000000" pitchFamily="34" charset="-127"/>
                <a:sym typeface="Arial"/>
              </a:rPr>
              <a:t>Data Science &amp; Engineering</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pic>
        <p:nvPicPr>
          <p:cNvPr id="28" name="Google Shape;207;p4">
            <a:extLst>
              <a:ext uri="{FF2B5EF4-FFF2-40B4-BE49-F238E27FC236}">
                <a16:creationId xmlns:a16="http://schemas.microsoft.com/office/drawing/2014/main" id="{A826285A-86F4-4DA9-8C2D-B5F2479ABD89}"/>
              </a:ext>
            </a:extLst>
          </p:cNvPr>
          <p:cNvPicPr preferRelativeResize="0"/>
          <p:nvPr/>
        </p:nvPicPr>
        <p:blipFill rotWithShape="1">
          <a:blip r:embed="rId6">
            <a:alphaModFix/>
          </a:blip>
          <a:srcRect/>
          <a:stretch/>
        </p:blipFill>
        <p:spPr>
          <a:xfrm>
            <a:off x="3671365" y="2794135"/>
            <a:ext cx="47619" cy="47619"/>
          </a:xfrm>
          <a:prstGeom prst="rect">
            <a:avLst/>
          </a:prstGeom>
          <a:noFill/>
          <a:ln>
            <a:noFill/>
          </a:ln>
        </p:spPr>
      </p:pic>
      <p:sp>
        <p:nvSpPr>
          <p:cNvPr id="29" name="Google Shape;208;p4">
            <a:extLst>
              <a:ext uri="{FF2B5EF4-FFF2-40B4-BE49-F238E27FC236}">
                <a16:creationId xmlns:a16="http://schemas.microsoft.com/office/drawing/2014/main" id="{E872993B-A23A-4618-9EB4-7C795713EFE7}"/>
              </a:ext>
            </a:extLst>
          </p:cNvPr>
          <p:cNvSpPr txBox="1"/>
          <p:nvPr/>
        </p:nvSpPr>
        <p:spPr>
          <a:xfrm>
            <a:off x="1438023" y="2991475"/>
            <a:ext cx="8222700" cy="1108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600"/>
              <a:buFont typeface="Arial"/>
              <a:buNone/>
            </a:pPr>
            <a:r>
              <a:rPr lang="ko-KR" altLang="en-US" sz="66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발전방향 및 </a:t>
            </a:r>
            <a:r>
              <a:rPr lang="ko-KR" altLang="en-US" sz="66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느낀점</a:t>
            </a:r>
            <a:endParaRPr sz="14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0" name="Google Shape;214;p4">
            <a:extLst>
              <a:ext uri="{FF2B5EF4-FFF2-40B4-BE49-F238E27FC236}">
                <a16:creationId xmlns:a16="http://schemas.microsoft.com/office/drawing/2014/main" id="{ABF03EC3-74FE-4561-B09F-98F76BCF17D0}"/>
              </a:ext>
            </a:extLst>
          </p:cNvPr>
          <p:cNvSpPr/>
          <p:nvPr/>
        </p:nvSpPr>
        <p:spPr>
          <a:xfrm>
            <a:off x="2088550" y="458098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1" name="Google Shape;215;p4">
            <a:extLst>
              <a:ext uri="{FF2B5EF4-FFF2-40B4-BE49-F238E27FC236}">
                <a16:creationId xmlns:a16="http://schemas.microsoft.com/office/drawing/2014/main" id="{934056E1-828B-41A9-9BDF-151090F26D8D}"/>
              </a:ext>
            </a:extLst>
          </p:cNvPr>
          <p:cNvSpPr/>
          <p:nvPr/>
        </p:nvSpPr>
        <p:spPr>
          <a:xfrm>
            <a:off x="2088550" y="5247730"/>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32" name="TextBox 31">
            <a:extLst>
              <a:ext uri="{FF2B5EF4-FFF2-40B4-BE49-F238E27FC236}">
                <a16:creationId xmlns:a16="http://schemas.microsoft.com/office/drawing/2014/main" id="{AD10E4CB-0F20-4852-A24B-769F32B08E79}"/>
              </a:ext>
            </a:extLst>
          </p:cNvPr>
          <p:cNvSpPr txBox="1"/>
          <p:nvPr/>
        </p:nvSpPr>
        <p:spPr>
          <a:xfrm>
            <a:off x="1212071" y="2211915"/>
            <a:ext cx="3896743" cy="907941"/>
          </a:xfrm>
          <a:prstGeom prst="rect">
            <a:avLst/>
          </a:prstGeom>
          <a:noFill/>
        </p:spPr>
        <p:txBody>
          <a:bodyPr wrap="square" rtlCol="0">
            <a:spAutoFit/>
          </a:bodyPr>
          <a:lstStyle/>
          <a:p>
            <a:pPr marL="0" marR="0" lvl="0" indent="0" rtl="0">
              <a:lnSpc>
                <a:spcPct val="100000"/>
              </a:lnSpc>
              <a:spcBef>
                <a:spcPts val="0"/>
              </a:spcBef>
              <a:spcAft>
                <a:spcPts val="0"/>
              </a:spcAft>
              <a:buClr>
                <a:srgbClr val="000000"/>
              </a:buClr>
              <a:buSzPts val="5300"/>
              <a:buFont typeface="Arial"/>
              <a:buNone/>
            </a:pPr>
            <a:r>
              <a:rPr lang="en-US" sz="5300" b="1" dirty="0">
                <a:solidFill>
                  <a:schemeClr val="lt1"/>
                </a:solidFill>
                <a:latin typeface="Noto Sans KR Medium" panose="020B0600000000000000" pitchFamily="34" charset="-127"/>
                <a:ea typeface="Noto Sans KR Medium" panose="020B0600000000000000" pitchFamily="34" charset="-127"/>
              </a:rPr>
              <a:t>PART 4</a:t>
            </a:r>
          </a:p>
        </p:txBody>
      </p:sp>
      <p:sp>
        <p:nvSpPr>
          <p:cNvPr id="33" name="TextBox 32">
            <a:extLst>
              <a:ext uri="{FF2B5EF4-FFF2-40B4-BE49-F238E27FC236}">
                <a16:creationId xmlns:a16="http://schemas.microsoft.com/office/drawing/2014/main" id="{5BACEEA2-A1BA-4DCC-8F4B-0B32088F826F}"/>
              </a:ext>
            </a:extLst>
          </p:cNvPr>
          <p:cNvSpPr txBox="1"/>
          <p:nvPr/>
        </p:nvSpPr>
        <p:spPr>
          <a:xfrm>
            <a:off x="2491450" y="426124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dirty="0">
                <a:solidFill>
                  <a:schemeClr val="lt1"/>
                </a:solidFill>
                <a:latin typeface="Noto Sans KR Medium" panose="020B0600000000000000" pitchFamily="34" charset="-127"/>
                <a:ea typeface="Noto Sans KR Medium" panose="020B0600000000000000" pitchFamily="34" charset="-127"/>
              </a:rPr>
              <a:t>한계점 및 발전방향</a:t>
            </a:r>
          </a:p>
        </p:txBody>
      </p:sp>
      <p:sp>
        <p:nvSpPr>
          <p:cNvPr id="34" name="TextBox 33">
            <a:extLst>
              <a:ext uri="{FF2B5EF4-FFF2-40B4-BE49-F238E27FC236}">
                <a16:creationId xmlns:a16="http://schemas.microsoft.com/office/drawing/2014/main" id="{1A643FA9-AB72-4912-A686-4E83B2EBF80A}"/>
              </a:ext>
            </a:extLst>
          </p:cNvPr>
          <p:cNvSpPr txBox="1"/>
          <p:nvPr/>
        </p:nvSpPr>
        <p:spPr>
          <a:xfrm>
            <a:off x="2491450" y="4915801"/>
            <a:ext cx="6143625" cy="683136"/>
          </a:xfrm>
          <a:prstGeom prst="rect">
            <a:avLst/>
          </a:prstGeom>
          <a:noFill/>
        </p:spPr>
        <p:txBody>
          <a:bodyPr wrap="square" rtlCol="0">
            <a:spAutoFit/>
          </a:bodyPr>
          <a:lstStyle/>
          <a:p>
            <a:pPr marL="0" marR="0" lvl="0" indent="0" algn="l" rtl="0">
              <a:lnSpc>
                <a:spcPct val="150000"/>
              </a:lnSpc>
              <a:spcBef>
                <a:spcPts val="0"/>
              </a:spcBef>
              <a:spcAft>
                <a:spcPts val="0"/>
              </a:spcAft>
              <a:buClr>
                <a:srgbClr val="000000"/>
              </a:buClr>
              <a:buSzPts val="2900"/>
              <a:buFont typeface="Arial"/>
              <a:buNone/>
            </a:pPr>
            <a:r>
              <a:rPr lang="ko-KR" altLang="en-US" sz="2900" b="1"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느낀점</a:t>
            </a:r>
            <a:endParaRPr lang="ko-KR" altLang="en-US" sz="29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42" name="Google Shape;977;p30">
            <a:extLst>
              <a:ext uri="{FF2B5EF4-FFF2-40B4-BE49-F238E27FC236}">
                <a16:creationId xmlns:a16="http://schemas.microsoft.com/office/drawing/2014/main" id="{5C6FF006-31B1-42F2-AAF3-07C817F1F491}"/>
              </a:ext>
            </a:extLst>
          </p:cNvPr>
          <p:cNvSpPr/>
          <p:nvPr/>
        </p:nvSpPr>
        <p:spPr>
          <a:xfrm>
            <a:off x="2454215" y="1796774"/>
            <a:ext cx="14398512" cy="2532426"/>
          </a:xfrm>
          <a:prstGeom prst="rect">
            <a:avLst/>
          </a:prstGeom>
          <a:solidFill>
            <a:srgbClr val="DEE6E8">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1387" name="Google Shape;1387;gf5d93c4d0e_3_27"/>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388" name="Google Shape;1388;gf5d93c4d0e_3_27"/>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56</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389" name="Google Shape;1389;gf5d93c4d0e_3_27"/>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0" name="Google Shape;948;p28">
            <a:extLst>
              <a:ext uri="{FF2B5EF4-FFF2-40B4-BE49-F238E27FC236}">
                <a16:creationId xmlns:a16="http://schemas.microsoft.com/office/drawing/2014/main" id="{FD00832A-5621-4E4E-AA69-4987E9659C10}"/>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한계점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1" name="Google Shape;992;p30">
            <a:extLst>
              <a:ext uri="{FF2B5EF4-FFF2-40B4-BE49-F238E27FC236}">
                <a16:creationId xmlns:a16="http://schemas.microsoft.com/office/drawing/2014/main" id="{F9EC57A4-AA1D-4624-A517-3D6B7A2E2BC6}"/>
              </a:ext>
            </a:extLst>
          </p:cNvPr>
          <p:cNvSpPr txBox="1"/>
          <p:nvPr/>
        </p:nvSpPr>
        <p:spPr>
          <a:xfrm>
            <a:off x="592931" y="405418"/>
            <a:ext cx="65532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dirty="0">
                <a:solidFill>
                  <a:srgbClr val="212D50"/>
                </a:solidFill>
                <a:latin typeface="Noto Sans KR Medium" panose="020B0600000000000000" pitchFamily="34" charset="-127"/>
                <a:ea typeface="Noto Sans KR Medium" panose="020B0600000000000000" pitchFamily="34" charset="-127"/>
              </a:rPr>
              <a:t>4</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 name="Google Shape;948;p28">
            <a:extLst>
              <a:ext uri="{FF2B5EF4-FFF2-40B4-BE49-F238E27FC236}">
                <a16:creationId xmlns:a16="http://schemas.microsoft.com/office/drawing/2014/main" id="{BD959CE1-FA2B-4638-85E8-60A88572B3C7}"/>
              </a:ext>
            </a:extLst>
          </p:cNvPr>
          <p:cNvSpPr txBox="1"/>
          <p:nvPr/>
        </p:nvSpPr>
        <p:spPr>
          <a:xfrm>
            <a:off x="1263549" y="4756634"/>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dirty="0">
                <a:solidFill>
                  <a:srgbClr val="212D50"/>
                </a:solidFill>
                <a:latin typeface="Noto Sans KR Medium" panose="020B0600000000000000" pitchFamily="34" charset="-127"/>
                <a:ea typeface="Noto Sans KR Medium" panose="020B0600000000000000" pitchFamily="34" charset="-127"/>
              </a:rPr>
              <a:t>발전방향</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5" name="Google Shape;977;p30">
            <a:extLst>
              <a:ext uri="{FF2B5EF4-FFF2-40B4-BE49-F238E27FC236}">
                <a16:creationId xmlns:a16="http://schemas.microsoft.com/office/drawing/2014/main" id="{02A0ECDB-7C80-4923-B5D5-31E900467A89}"/>
              </a:ext>
            </a:extLst>
          </p:cNvPr>
          <p:cNvSpPr/>
          <p:nvPr/>
        </p:nvSpPr>
        <p:spPr>
          <a:xfrm>
            <a:off x="2454215" y="5449867"/>
            <a:ext cx="14398512" cy="4367001"/>
          </a:xfrm>
          <a:prstGeom prst="rect">
            <a:avLst/>
          </a:prstGeom>
          <a:solidFill>
            <a:srgbClr val="DEE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grpSp>
        <p:nvGrpSpPr>
          <p:cNvPr id="2" name="그룹 1">
            <a:extLst>
              <a:ext uri="{FF2B5EF4-FFF2-40B4-BE49-F238E27FC236}">
                <a16:creationId xmlns:a16="http://schemas.microsoft.com/office/drawing/2014/main" id="{70E03AAF-60E9-4DB6-8E9B-C08EDBA78255}"/>
              </a:ext>
            </a:extLst>
          </p:cNvPr>
          <p:cNvGrpSpPr/>
          <p:nvPr/>
        </p:nvGrpSpPr>
        <p:grpSpPr>
          <a:xfrm>
            <a:off x="3001390" y="2130519"/>
            <a:ext cx="13373100" cy="609367"/>
            <a:chOff x="2856250" y="2422907"/>
            <a:chExt cx="13373100" cy="609367"/>
          </a:xfrm>
        </p:grpSpPr>
        <p:sp>
          <p:nvSpPr>
            <p:cNvPr id="16" name="Google Shape;982;p30">
              <a:extLst>
                <a:ext uri="{FF2B5EF4-FFF2-40B4-BE49-F238E27FC236}">
                  <a16:creationId xmlns:a16="http://schemas.microsoft.com/office/drawing/2014/main" id="{26980EBB-D65A-4430-A9AE-84A47976369B}"/>
                </a:ext>
              </a:extLst>
            </p:cNvPr>
            <p:cNvSpPr txBox="1"/>
            <p:nvPr/>
          </p:nvSpPr>
          <p:spPr>
            <a:xfrm>
              <a:off x="3000868" y="242290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유튜브</a:t>
              </a:r>
              <a:r>
                <a:rPr lang="en-US" altLang="ko-KR" sz="2400" b="1" dirty="0">
                  <a:solidFill>
                    <a:srgbClr val="1F3864"/>
                  </a:solidFill>
                  <a:latin typeface="Noto Sans KR Medium" panose="020B0600000000000000" pitchFamily="34" charset="-127"/>
                  <a:ea typeface="Noto Sans KR Medium" panose="020B0600000000000000" pitchFamily="34" charset="-127"/>
                </a:rPr>
                <a:t> STT(Speech-To-Text) </a:t>
              </a:r>
              <a:r>
                <a:rPr lang="ko-KR" altLang="en-US" sz="2400" b="1" dirty="0">
                  <a:solidFill>
                    <a:srgbClr val="1F3864"/>
                  </a:solidFill>
                  <a:latin typeface="Noto Sans KR Medium" panose="020B0600000000000000" pitchFamily="34" charset="-127"/>
                  <a:ea typeface="Noto Sans KR Medium" panose="020B0600000000000000" pitchFamily="34" charset="-127"/>
                </a:rPr>
                <a:t>스크립트의 한계로 기사와 동일한 방법으로 감성점수 산정 불가</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17" name="Google Shape;260;gf59b30ca06_1_5">
              <a:extLst>
                <a:ext uri="{FF2B5EF4-FFF2-40B4-BE49-F238E27FC236}">
                  <a16:creationId xmlns:a16="http://schemas.microsoft.com/office/drawing/2014/main" id="{F521F13F-CA76-4DC8-90F1-99FFC492855A}"/>
                </a:ext>
              </a:extLst>
            </p:cNvPr>
            <p:cNvSpPr/>
            <p:nvPr/>
          </p:nvSpPr>
          <p:spPr>
            <a:xfrm>
              <a:off x="2856250" y="266279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 name="그룹 3">
            <a:extLst>
              <a:ext uri="{FF2B5EF4-FFF2-40B4-BE49-F238E27FC236}">
                <a16:creationId xmlns:a16="http://schemas.microsoft.com/office/drawing/2014/main" id="{54C8448E-F391-4F8C-8CC7-12C8887685DB}"/>
              </a:ext>
            </a:extLst>
          </p:cNvPr>
          <p:cNvGrpSpPr/>
          <p:nvPr/>
        </p:nvGrpSpPr>
        <p:grpSpPr>
          <a:xfrm>
            <a:off x="3001390" y="2774115"/>
            <a:ext cx="13373100" cy="609367"/>
            <a:chOff x="2856250" y="3732061"/>
            <a:chExt cx="13373100" cy="609367"/>
          </a:xfrm>
        </p:grpSpPr>
        <p:sp>
          <p:nvSpPr>
            <p:cNvPr id="22" name="Google Shape;982;p30">
              <a:extLst>
                <a:ext uri="{FF2B5EF4-FFF2-40B4-BE49-F238E27FC236}">
                  <a16:creationId xmlns:a16="http://schemas.microsoft.com/office/drawing/2014/main" id="{3A387129-1BB1-4516-B8B3-37259E1B4EE5}"/>
                </a:ext>
              </a:extLst>
            </p:cNvPr>
            <p:cNvSpPr txBox="1"/>
            <p:nvPr/>
          </p:nvSpPr>
          <p:spPr>
            <a:xfrm>
              <a:off x="3000868" y="3732061"/>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한정된 일간지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유튜브 채널 미디어의 데이터 수집</a:t>
              </a:r>
              <a:r>
                <a:rPr lang="en-US" altLang="ko-KR" sz="2400" b="1" dirty="0">
                  <a:solidFill>
                    <a:srgbClr val="1F3864"/>
                  </a:solidFill>
                  <a:latin typeface="Noto Sans KR Medium" panose="020B0600000000000000" pitchFamily="34" charset="-127"/>
                  <a:ea typeface="Noto Sans KR Medium" panose="020B0600000000000000" pitchFamily="34" charset="-127"/>
                </a:rPr>
                <a:t> </a:t>
              </a:r>
              <a:r>
                <a:rPr lang="ko-KR" altLang="en-US" sz="2400" b="1" dirty="0">
                  <a:solidFill>
                    <a:srgbClr val="1F3864"/>
                  </a:solidFill>
                  <a:latin typeface="Noto Sans KR Medium" panose="020B0600000000000000" pitchFamily="34" charset="-127"/>
                  <a:ea typeface="Noto Sans KR Medium" panose="020B0600000000000000" pitchFamily="34" charset="-127"/>
                </a:rPr>
                <a:t>및</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5</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개 종목만을 대상으로 </a:t>
              </a:r>
              <a:r>
                <a:rPr lang="ko-KR" altLang="en-US" sz="2400" b="1" dirty="0">
                  <a:solidFill>
                    <a:srgbClr val="1F3864"/>
                  </a:solidFill>
                  <a:latin typeface="Noto Sans KR Medium" panose="020B0600000000000000" pitchFamily="34" charset="-127"/>
                  <a:ea typeface="Noto Sans KR Medium" panose="020B0600000000000000" pitchFamily="34" charset="-127"/>
                </a:rPr>
                <a:t>함</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3" name="Google Shape;260;gf59b30ca06_1_5">
              <a:extLst>
                <a:ext uri="{FF2B5EF4-FFF2-40B4-BE49-F238E27FC236}">
                  <a16:creationId xmlns:a16="http://schemas.microsoft.com/office/drawing/2014/main" id="{D2335BBF-3C5C-4339-8121-93EE17F268A4}"/>
                </a:ext>
              </a:extLst>
            </p:cNvPr>
            <p:cNvSpPr/>
            <p:nvPr/>
          </p:nvSpPr>
          <p:spPr>
            <a:xfrm>
              <a:off x="2856250" y="3971944"/>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5" name="그룹 4">
            <a:extLst>
              <a:ext uri="{FF2B5EF4-FFF2-40B4-BE49-F238E27FC236}">
                <a16:creationId xmlns:a16="http://schemas.microsoft.com/office/drawing/2014/main" id="{288FFAE4-D94B-45E4-9474-440A549E3028}"/>
              </a:ext>
            </a:extLst>
          </p:cNvPr>
          <p:cNvGrpSpPr/>
          <p:nvPr/>
        </p:nvGrpSpPr>
        <p:grpSpPr>
          <a:xfrm>
            <a:off x="3001390" y="6364001"/>
            <a:ext cx="13373100" cy="609367"/>
            <a:chOff x="2856250" y="6276917"/>
            <a:chExt cx="13373100" cy="609367"/>
          </a:xfrm>
        </p:grpSpPr>
        <p:sp>
          <p:nvSpPr>
            <p:cNvPr id="24" name="Google Shape;982;p30">
              <a:extLst>
                <a:ext uri="{FF2B5EF4-FFF2-40B4-BE49-F238E27FC236}">
                  <a16:creationId xmlns:a16="http://schemas.microsoft.com/office/drawing/2014/main" id="{20F12C00-390E-422D-8A25-63F1065A01F1}"/>
                </a:ext>
              </a:extLst>
            </p:cNvPr>
            <p:cNvSpPr txBox="1"/>
            <p:nvPr/>
          </p:nvSpPr>
          <p:spPr>
            <a:xfrm>
              <a:off x="3000868" y="627691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400" b="1" i="0" u="none" strike="noStrike" cap="none" dirty="0">
                  <a:solidFill>
                    <a:srgbClr val="1F3864"/>
                  </a:solidFill>
                  <a:latin typeface="Noto Sans KR Medium" panose="020B0600000000000000" pitchFamily="34" charset="-127"/>
                  <a:ea typeface="Noto Sans KR Medium" panose="020B0600000000000000" pitchFamily="34" charset="-127"/>
                </a:rPr>
                <a:t>KOSPI 10</a:t>
              </a:r>
              <a:r>
                <a:rPr lang="ko-KR" altLang="en-US" sz="2400" b="1" dirty="0">
                  <a:solidFill>
                    <a:srgbClr val="1F3864"/>
                  </a:solidFill>
                  <a:latin typeface="Noto Sans KR Medium" panose="020B0600000000000000" pitchFamily="34" charset="-127"/>
                  <a:ea typeface="Noto Sans KR Medium" panose="020B0600000000000000" pitchFamily="34" charset="-127"/>
                </a:rPr>
                <a:t>대 종목 중 </a:t>
              </a:r>
              <a:r>
                <a:rPr lang="en-US" altLang="ko-KR" sz="2400" b="1" dirty="0">
                  <a:solidFill>
                    <a:srgbClr val="1F3864"/>
                  </a:solidFill>
                  <a:latin typeface="Noto Sans KR Medium" panose="020B0600000000000000" pitchFamily="34" charset="-127"/>
                  <a:ea typeface="Noto Sans KR Medium" panose="020B0600000000000000" pitchFamily="34" charset="-127"/>
                </a:rPr>
                <a:t>5</a:t>
              </a:r>
              <a:r>
                <a:rPr lang="ko-KR" altLang="en-US" sz="2400" b="1" dirty="0">
                  <a:solidFill>
                    <a:srgbClr val="1F3864"/>
                  </a:solidFill>
                  <a:latin typeface="Noto Sans KR Medium" panose="020B0600000000000000" pitchFamily="34" charset="-127"/>
                  <a:ea typeface="Noto Sans KR Medium" panose="020B0600000000000000" pitchFamily="34" charset="-127"/>
                </a:rPr>
                <a:t>개 종목 이외의 여러 종목으로 확대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5" name="Google Shape;260;gf59b30ca06_1_5">
              <a:extLst>
                <a:ext uri="{FF2B5EF4-FFF2-40B4-BE49-F238E27FC236}">
                  <a16:creationId xmlns:a16="http://schemas.microsoft.com/office/drawing/2014/main" id="{1112AB37-831C-4D92-B105-D0B1FEF785A0}"/>
                </a:ext>
              </a:extLst>
            </p:cNvPr>
            <p:cNvSpPr/>
            <p:nvPr/>
          </p:nvSpPr>
          <p:spPr>
            <a:xfrm>
              <a:off x="2856250" y="651680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6" name="그룹 5">
            <a:extLst>
              <a:ext uri="{FF2B5EF4-FFF2-40B4-BE49-F238E27FC236}">
                <a16:creationId xmlns:a16="http://schemas.microsoft.com/office/drawing/2014/main" id="{8E22CF8D-A166-4E2D-A9CD-BFDD5A715CE5}"/>
              </a:ext>
            </a:extLst>
          </p:cNvPr>
          <p:cNvGrpSpPr/>
          <p:nvPr/>
        </p:nvGrpSpPr>
        <p:grpSpPr>
          <a:xfrm>
            <a:off x="3001390" y="7025043"/>
            <a:ext cx="13373100" cy="609367"/>
            <a:chOff x="2856250" y="6927773"/>
            <a:chExt cx="13373100" cy="609367"/>
          </a:xfrm>
        </p:grpSpPr>
        <p:sp>
          <p:nvSpPr>
            <p:cNvPr id="26" name="Google Shape;982;p30">
              <a:extLst>
                <a:ext uri="{FF2B5EF4-FFF2-40B4-BE49-F238E27FC236}">
                  <a16:creationId xmlns:a16="http://schemas.microsoft.com/office/drawing/2014/main" id="{DD40E877-DCC6-4F71-8FDB-8AF0351F8A59}"/>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dirty="0">
                  <a:solidFill>
                    <a:srgbClr val="1F3864"/>
                  </a:solidFill>
                  <a:latin typeface="Noto Sans KR Medium" panose="020B0600000000000000" pitchFamily="34" charset="-127"/>
                  <a:ea typeface="Noto Sans KR Medium" panose="020B0600000000000000" pitchFamily="34" charset="-127"/>
                </a:rPr>
                <a:t>데이터 수집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경제 일간지 및 유튜브 채널의 확대로 다양한 정보 </a:t>
              </a:r>
              <a:r>
                <a:rPr lang="ko-KR" altLang="en-US" sz="2400" b="1" dirty="0">
                  <a:solidFill>
                    <a:srgbClr val="1F3864"/>
                  </a:solidFill>
                  <a:latin typeface="Noto Sans KR Medium" panose="020B0600000000000000" pitchFamily="34" charset="-127"/>
                  <a:ea typeface="Noto Sans KR Medium" panose="020B0600000000000000" pitchFamily="34" charset="-127"/>
                </a:rPr>
                <a:t>제공</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27" name="Google Shape;260;gf59b30ca06_1_5">
              <a:extLst>
                <a:ext uri="{FF2B5EF4-FFF2-40B4-BE49-F238E27FC236}">
                  <a16:creationId xmlns:a16="http://schemas.microsoft.com/office/drawing/2014/main" id="{651DA22F-0B58-4DD2-8424-179B1E902650}"/>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3" name="그룹 32">
            <a:extLst>
              <a:ext uri="{FF2B5EF4-FFF2-40B4-BE49-F238E27FC236}">
                <a16:creationId xmlns:a16="http://schemas.microsoft.com/office/drawing/2014/main" id="{51D76A1F-0594-4DBB-A070-5F1B790ED6B8}"/>
              </a:ext>
            </a:extLst>
          </p:cNvPr>
          <p:cNvGrpSpPr/>
          <p:nvPr/>
        </p:nvGrpSpPr>
        <p:grpSpPr>
          <a:xfrm>
            <a:off x="2993460" y="7686085"/>
            <a:ext cx="13373100" cy="609367"/>
            <a:chOff x="2856250" y="6927773"/>
            <a:chExt cx="13373100" cy="609367"/>
          </a:xfrm>
        </p:grpSpPr>
        <p:sp>
          <p:nvSpPr>
            <p:cNvPr id="34" name="Google Shape;982;p30">
              <a:extLst>
                <a:ext uri="{FF2B5EF4-FFF2-40B4-BE49-F238E27FC236}">
                  <a16:creationId xmlns:a16="http://schemas.microsoft.com/office/drawing/2014/main" id="{A9A0D111-6098-40A1-96CC-3B5543E35A16}"/>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종목별 분석 모델에서 범용적인 모델로 통합하여 구축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35" name="Google Shape;260;gf59b30ca06_1_5">
              <a:extLst>
                <a:ext uri="{FF2B5EF4-FFF2-40B4-BE49-F238E27FC236}">
                  <a16:creationId xmlns:a16="http://schemas.microsoft.com/office/drawing/2014/main" id="{65299363-5B90-46F0-B35B-51021C6BAD88}"/>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6" name="그룹 35">
            <a:extLst>
              <a:ext uri="{FF2B5EF4-FFF2-40B4-BE49-F238E27FC236}">
                <a16:creationId xmlns:a16="http://schemas.microsoft.com/office/drawing/2014/main" id="{27684C41-CAD1-45D5-9A2F-5C25C4E45862}"/>
              </a:ext>
            </a:extLst>
          </p:cNvPr>
          <p:cNvGrpSpPr/>
          <p:nvPr/>
        </p:nvGrpSpPr>
        <p:grpSpPr>
          <a:xfrm>
            <a:off x="3001390" y="8347127"/>
            <a:ext cx="13373100" cy="609367"/>
            <a:chOff x="2856250" y="6927773"/>
            <a:chExt cx="13373100" cy="609367"/>
          </a:xfrm>
        </p:grpSpPr>
        <p:sp>
          <p:nvSpPr>
            <p:cNvPr id="37" name="Google Shape;982;p30">
              <a:extLst>
                <a:ext uri="{FF2B5EF4-FFF2-40B4-BE49-F238E27FC236}">
                  <a16:creationId xmlns:a16="http://schemas.microsoft.com/office/drawing/2014/main" id="{03A7D949-32FC-4850-983A-DE5A0E20AC78}"/>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서비스 이용자 </a:t>
              </a:r>
              <a:r>
                <a:rPr lang="ko-KR" altLang="en-US" sz="2400" b="1" i="0" u="none" strike="noStrike" cap="none" dirty="0" err="1">
                  <a:solidFill>
                    <a:srgbClr val="1F3864"/>
                  </a:solidFill>
                  <a:latin typeface="Noto Sans KR Medium" panose="020B0600000000000000" pitchFamily="34" charset="-127"/>
                  <a:ea typeface="Noto Sans KR Medium" panose="020B0600000000000000" pitchFamily="34" charset="-127"/>
                </a:rPr>
                <a:t>긍부정</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의견을 반영하여 객관성 확보된 </a:t>
              </a:r>
              <a:r>
                <a:rPr lang="ko-KR" altLang="en-US" sz="2400" b="1" i="0" u="none" strike="noStrike" cap="none" dirty="0" err="1">
                  <a:solidFill>
                    <a:srgbClr val="1F3864"/>
                  </a:solidFill>
                  <a:latin typeface="Noto Sans KR Medium" panose="020B0600000000000000" pitchFamily="34" charset="-127"/>
                  <a:ea typeface="Noto Sans KR Medium" panose="020B0600000000000000" pitchFamily="34" charset="-127"/>
                </a:rPr>
                <a:t>라벨링</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 데이터로 모델 성능 개선</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38" name="Google Shape;260;gf59b30ca06_1_5">
              <a:extLst>
                <a:ext uri="{FF2B5EF4-FFF2-40B4-BE49-F238E27FC236}">
                  <a16:creationId xmlns:a16="http://schemas.microsoft.com/office/drawing/2014/main" id="{0606BEA7-5208-48CE-933C-B9AD559B17DE}"/>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39" name="그룹 38">
            <a:extLst>
              <a:ext uri="{FF2B5EF4-FFF2-40B4-BE49-F238E27FC236}">
                <a16:creationId xmlns:a16="http://schemas.microsoft.com/office/drawing/2014/main" id="{64774D59-83B7-4F94-BFA6-EF85BBDFD5F5}"/>
              </a:ext>
            </a:extLst>
          </p:cNvPr>
          <p:cNvGrpSpPr/>
          <p:nvPr/>
        </p:nvGrpSpPr>
        <p:grpSpPr>
          <a:xfrm>
            <a:off x="2993460" y="9008167"/>
            <a:ext cx="13373100" cy="609367"/>
            <a:chOff x="2856250" y="6927773"/>
            <a:chExt cx="13373100" cy="609367"/>
          </a:xfrm>
        </p:grpSpPr>
        <p:sp>
          <p:nvSpPr>
            <p:cNvPr id="40" name="Google Shape;982;p30">
              <a:extLst>
                <a:ext uri="{FF2B5EF4-FFF2-40B4-BE49-F238E27FC236}">
                  <a16:creationId xmlns:a16="http://schemas.microsoft.com/office/drawing/2014/main" id="{0CADA3E4-86E2-418E-BF8D-F8E26A00FE56}"/>
                </a:ext>
              </a:extLst>
            </p:cNvPr>
            <p:cNvSpPr txBox="1"/>
            <p:nvPr/>
          </p:nvSpPr>
          <p:spPr>
            <a:xfrm>
              <a:off x="3000868" y="6927773"/>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개인 맞춤 종목 분석 결과 서비스 제공</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1" name="Google Shape;260;gf59b30ca06_1_5">
              <a:extLst>
                <a:ext uri="{FF2B5EF4-FFF2-40B4-BE49-F238E27FC236}">
                  <a16:creationId xmlns:a16="http://schemas.microsoft.com/office/drawing/2014/main" id="{274362A6-680A-4953-8D2F-20838FA45DA9}"/>
                </a:ext>
              </a:extLst>
            </p:cNvPr>
            <p:cNvSpPr/>
            <p:nvPr/>
          </p:nvSpPr>
          <p:spPr>
            <a:xfrm>
              <a:off x="2856250" y="7167656"/>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3" name="그룹 42">
            <a:extLst>
              <a:ext uri="{FF2B5EF4-FFF2-40B4-BE49-F238E27FC236}">
                <a16:creationId xmlns:a16="http://schemas.microsoft.com/office/drawing/2014/main" id="{D5CECBC1-8AC0-4961-BA92-4126DC20F9A0}"/>
              </a:ext>
            </a:extLst>
          </p:cNvPr>
          <p:cNvGrpSpPr/>
          <p:nvPr/>
        </p:nvGrpSpPr>
        <p:grpSpPr>
          <a:xfrm>
            <a:off x="2993460" y="5702959"/>
            <a:ext cx="13373100" cy="609367"/>
            <a:chOff x="2856250" y="6276917"/>
            <a:chExt cx="13373100" cy="609367"/>
          </a:xfrm>
        </p:grpSpPr>
        <p:sp>
          <p:nvSpPr>
            <p:cNvPr id="44" name="Google Shape;982;p30">
              <a:extLst>
                <a:ext uri="{FF2B5EF4-FFF2-40B4-BE49-F238E27FC236}">
                  <a16:creationId xmlns:a16="http://schemas.microsoft.com/office/drawing/2014/main" id="{2078479F-2DF6-438A-97E6-810AB99B6967}"/>
                </a:ext>
              </a:extLst>
            </p:cNvPr>
            <p:cNvSpPr txBox="1"/>
            <p:nvPr/>
          </p:nvSpPr>
          <p:spPr>
            <a:xfrm>
              <a:off x="3000868" y="6276917"/>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en-US" sz="2400" b="1" i="0" u="none" strike="noStrike" cap="none" dirty="0">
                  <a:solidFill>
                    <a:srgbClr val="1F3864"/>
                  </a:solidFill>
                  <a:latin typeface="Noto Sans KR Medium" panose="020B0600000000000000" pitchFamily="34" charset="-127"/>
                  <a:ea typeface="Noto Sans KR Medium" panose="020B0600000000000000" pitchFamily="34" charset="-127"/>
                </a:rPr>
                <a:t>STT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기술 발전에 따라 서비스 </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감성 분석 및 워드 클라우드</a:t>
              </a:r>
              <a:r>
                <a:rPr lang="en-US" altLang="ko-KR" sz="2400" b="1" i="0" u="none" strike="noStrike" cap="none" dirty="0">
                  <a:solidFill>
                    <a:srgbClr val="1F3864"/>
                  </a:solidFill>
                  <a:latin typeface="Noto Sans KR Medium" panose="020B0600000000000000" pitchFamily="34" charset="-127"/>
                  <a:ea typeface="Noto Sans KR Medium" panose="020B0600000000000000" pitchFamily="34" charset="-127"/>
                </a:rPr>
                <a:t>) </a:t>
              </a: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동반 </a:t>
              </a:r>
              <a:r>
                <a:rPr lang="ko-KR" altLang="en-US" sz="2400" b="1" dirty="0">
                  <a:solidFill>
                    <a:srgbClr val="1F3864"/>
                  </a:solidFill>
                  <a:latin typeface="Noto Sans KR Medium" panose="020B0600000000000000" pitchFamily="34" charset="-127"/>
                  <a:ea typeface="Noto Sans KR Medium" panose="020B0600000000000000" pitchFamily="34" charset="-127"/>
                </a:rPr>
                <a:t>발전 가능</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5" name="Google Shape;260;gf59b30ca06_1_5">
              <a:extLst>
                <a:ext uri="{FF2B5EF4-FFF2-40B4-BE49-F238E27FC236}">
                  <a16:creationId xmlns:a16="http://schemas.microsoft.com/office/drawing/2014/main" id="{6E60EF63-4CAD-4781-8390-D4D08B324922}"/>
                </a:ext>
              </a:extLst>
            </p:cNvPr>
            <p:cNvSpPr/>
            <p:nvPr/>
          </p:nvSpPr>
          <p:spPr>
            <a:xfrm>
              <a:off x="2856250" y="6516800"/>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grpSp>
        <p:nvGrpSpPr>
          <p:cNvPr id="46" name="그룹 45">
            <a:extLst>
              <a:ext uri="{FF2B5EF4-FFF2-40B4-BE49-F238E27FC236}">
                <a16:creationId xmlns:a16="http://schemas.microsoft.com/office/drawing/2014/main" id="{BCDDA7A3-ED35-4604-9B1C-B170EA1DDEB6}"/>
              </a:ext>
            </a:extLst>
          </p:cNvPr>
          <p:cNvGrpSpPr/>
          <p:nvPr/>
        </p:nvGrpSpPr>
        <p:grpSpPr>
          <a:xfrm>
            <a:off x="3001390" y="3439672"/>
            <a:ext cx="13373100" cy="609367"/>
            <a:chOff x="2856250" y="3098175"/>
            <a:chExt cx="13373100" cy="609367"/>
          </a:xfrm>
        </p:grpSpPr>
        <p:sp>
          <p:nvSpPr>
            <p:cNvPr id="47" name="Google Shape;982;p30">
              <a:extLst>
                <a:ext uri="{FF2B5EF4-FFF2-40B4-BE49-F238E27FC236}">
                  <a16:creationId xmlns:a16="http://schemas.microsoft.com/office/drawing/2014/main" id="{572F9607-F7D2-4D0B-B624-EB67E9170E2B}"/>
                </a:ext>
              </a:extLst>
            </p:cNvPr>
            <p:cNvSpPr txBox="1"/>
            <p:nvPr/>
          </p:nvSpPr>
          <p:spPr>
            <a:xfrm>
              <a:off x="3000868" y="3098175"/>
              <a:ext cx="13228482" cy="609367"/>
            </a:xfrm>
            <a:prstGeom prst="rect">
              <a:avLst/>
            </a:prstGeom>
            <a:noFill/>
            <a:ln>
              <a:noFill/>
            </a:ln>
          </p:spPr>
          <p:txBody>
            <a:bodyPr spcFirstLastPara="1" wrap="square" lIns="91425" tIns="91425" rIns="91425" bIns="91425" anchor="t" anchorCtr="0">
              <a:spAutoFit/>
            </a:bodyPr>
            <a:lstStyle/>
            <a:p>
              <a:pPr marL="101600" marR="0" lvl="0" algn="l" rtl="0">
                <a:lnSpc>
                  <a:spcPct val="115000"/>
                </a:lnSpc>
                <a:spcBef>
                  <a:spcPts val="0"/>
                </a:spcBef>
                <a:spcAft>
                  <a:spcPts val="0"/>
                </a:spcAft>
                <a:buClr>
                  <a:srgbClr val="1F3864"/>
                </a:buClr>
                <a:buSzPts val="2000"/>
              </a:pPr>
              <a:r>
                <a:rPr lang="ko-KR" altLang="en-US" sz="2400" b="1" i="0" u="none" strike="noStrike" cap="none" dirty="0">
                  <a:solidFill>
                    <a:srgbClr val="1F3864"/>
                  </a:solidFill>
                  <a:latin typeface="Noto Sans KR Medium" panose="020B0600000000000000" pitchFamily="34" charset="-127"/>
                  <a:ea typeface="Noto Sans KR Medium" panose="020B0600000000000000" pitchFamily="34" charset="-127"/>
                </a:rPr>
                <a:t>긍정 및 부정 라벨 인코딩 데이터 수의 부족</a:t>
              </a:r>
              <a:endParaRPr sz="2400" b="1" i="0" u="none" strike="noStrike" cap="none" dirty="0">
                <a:solidFill>
                  <a:srgbClr val="1F3864"/>
                </a:solidFill>
                <a:latin typeface="Noto Sans KR Medium" panose="020B0600000000000000" pitchFamily="34" charset="-127"/>
                <a:ea typeface="Noto Sans KR Medium" panose="020B0600000000000000" pitchFamily="34" charset="-127"/>
              </a:endParaRPr>
            </a:p>
          </p:txBody>
        </p:sp>
        <p:sp>
          <p:nvSpPr>
            <p:cNvPr id="48" name="Google Shape;260;gf59b30ca06_1_5">
              <a:extLst>
                <a:ext uri="{FF2B5EF4-FFF2-40B4-BE49-F238E27FC236}">
                  <a16:creationId xmlns:a16="http://schemas.microsoft.com/office/drawing/2014/main" id="{E97805AE-9CA8-403A-8BA4-1FF8F3FEA347}"/>
                </a:ext>
              </a:extLst>
            </p:cNvPr>
            <p:cNvSpPr/>
            <p:nvPr/>
          </p:nvSpPr>
          <p:spPr>
            <a:xfrm>
              <a:off x="2856250" y="3338058"/>
              <a:ext cx="129600" cy="129600"/>
            </a:xfrm>
            <a:prstGeom prst="diamond">
              <a:avLst/>
            </a:prstGeom>
            <a:solidFill>
              <a:srgbClr val="1F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8"/>
        <p:cNvGrpSpPr/>
        <p:nvPr/>
      </p:nvGrpSpPr>
      <p:grpSpPr>
        <a:xfrm>
          <a:off x="0" y="0"/>
          <a:ext cx="0" cy="0"/>
          <a:chOff x="0" y="0"/>
          <a:chExt cx="0" cy="0"/>
        </a:xfrm>
      </p:grpSpPr>
      <p:sp>
        <p:nvSpPr>
          <p:cNvPr id="2" name="사각형: 둥근 모서리 1">
            <a:extLst>
              <a:ext uri="{FF2B5EF4-FFF2-40B4-BE49-F238E27FC236}">
                <a16:creationId xmlns:a16="http://schemas.microsoft.com/office/drawing/2014/main" id="{52666661-6748-4018-BE6D-6AA88577B245}"/>
              </a:ext>
            </a:extLst>
          </p:cNvPr>
          <p:cNvSpPr/>
          <p:nvPr/>
        </p:nvSpPr>
        <p:spPr>
          <a:xfrm>
            <a:off x="1246280" y="2777432"/>
            <a:ext cx="5220600" cy="2958789"/>
          </a:xfrm>
          <a:prstGeom prst="roundRect">
            <a:avLst>
              <a:gd name="adj" fmla="val 26212"/>
            </a:avLst>
          </a:prstGeom>
          <a:solidFill>
            <a:srgbClr val="83A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3200"/>
              <a:buFont typeface="Arial"/>
              <a:buNone/>
            </a:pPr>
            <a:r>
              <a:rPr lang="ko-KR" altLang="en-US" sz="1400" dirty="0" err="1">
                <a:solidFill>
                  <a:schemeClr val="bg1"/>
                </a:solidFill>
                <a:latin typeface="Noto Sans KR Medium" panose="020B0600000000000000" pitchFamily="34" charset="-127"/>
                <a:ea typeface="Noto Sans KR Medium" panose="020B0600000000000000" pitchFamily="34" charset="-127"/>
              </a:rPr>
              <a:t>크롤링에</a:t>
            </a:r>
            <a:r>
              <a:rPr lang="ko-KR" altLang="en-US" sz="1400" dirty="0">
                <a:solidFill>
                  <a:schemeClr val="bg1"/>
                </a:solidFill>
                <a:latin typeface="Noto Sans KR Medium" panose="020B0600000000000000" pitchFamily="34" charset="-127"/>
                <a:ea typeface="Noto Sans KR Medium" panose="020B0600000000000000" pitchFamily="34" charset="-127"/>
              </a:rPr>
              <a:t> 대해 배워보고 싶었는데</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프로젝트를 통해서 </a:t>
            </a:r>
            <a:br>
              <a:rPr lang="en-US" altLang="ko-KR" sz="1400" dirty="0">
                <a:solidFill>
                  <a:schemeClr val="bg1"/>
                </a:solidFill>
                <a:latin typeface="Noto Sans KR Medium" panose="020B0600000000000000" pitchFamily="34" charset="-127"/>
                <a:ea typeface="Noto Sans KR Medium" panose="020B0600000000000000" pitchFamily="34" charset="-127"/>
              </a:rPr>
            </a:br>
            <a:r>
              <a:rPr lang="ko-KR" altLang="en-US" sz="1400" dirty="0">
                <a:solidFill>
                  <a:schemeClr val="bg1"/>
                </a:solidFill>
                <a:latin typeface="Noto Sans KR Medium" panose="020B0600000000000000" pitchFamily="34" charset="-127"/>
                <a:ea typeface="Noto Sans KR Medium" panose="020B0600000000000000" pitchFamily="34" charset="-127"/>
              </a:rPr>
              <a:t>다양한 방법과 여러 사이트 </a:t>
            </a:r>
            <a:r>
              <a:rPr lang="ko-KR" altLang="en-US" sz="1400" dirty="0" err="1">
                <a:solidFill>
                  <a:schemeClr val="bg1"/>
                </a:solidFill>
                <a:latin typeface="Noto Sans KR Medium" panose="020B0600000000000000" pitchFamily="34" charset="-127"/>
                <a:ea typeface="Noto Sans KR Medium" panose="020B0600000000000000" pitchFamily="34" charset="-127"/>
              </a:rPr>
              <a:t>크롤링을</a:t>
            </a:r>
            <a:r>
              <a:rPr lang="ko-KR" altLang="en-US" sz="1400" dirty="0">
                <a:solidFill>
                  <a:schemeClr val="bg1"/>
                </a:solidFill>
                <a:latin typeface="Noto Sans KR Medium" panose="020B0600000000000000" pitchFamily="34" charset="-127"/>
                <a:ea typeface="Noto Sans KR Medium" panose="020B0600000000000000" pitchFamily="34" charset="-127"/>
              </a:rPr>
              <a:t> 할 수 있는 좋은 기회였습니다</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서버 측면에서는 </a:t>
            </a:r>
            <a:r>
              <a:rPr lang="en-US" altLang="ko-KR" sz="1400" dirty="0">
                <a:solidFill>
                  <a:schemeClr val="bg1"/>
                </a:solidFill>
                <a:latin typeface="Noto Sans KR Medium" panose="020B0600000000000000" pitchFamily="34" charset="-127"/>
                <a:ea typeface="Noto Sans KR Medium" panose="020B0600000000000000" pitchFamily="34" charset="-127"/>
              </a:rPr>
              <a:t>Django, SQL</a:t>
            </a:r>
            <a:r>
              <a:rPr lang="ko-KR" altLang="en-US" sz="1400" dirty="0">
                <a:solidFill>
                  <a:schemeClr val="bg1"/>
                </a:solidFill>
                <a:latin typeface="Noto Sans KR Medium" panose="020B0600000000000000" pitchFamily="34" charset="-127"/>
                <a:ea typeface="Noto Sans KR Medium" panose="020B0600000000000000" pitchFamily="34" charset="-127"/>
              </a:rPr>
              <a:t>문을 배웠고</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이를 </a:t>
            </a:r>
            <a:r>
              <a:rPr lang="en-US" altLang="ko-KR" sz="1400" dirty="0">
                <a:solidFill>
                  <a:schemeClr val="bg1"/>
                </a:solidFill>
                <a:latin typeface="Noto Sans KR Medium" panose="020B0600000000000000" pitchFamily="34" charset="-127"/>
                <a:ea typeface="Noto Sans KR Medium" panose="020B0600000000000000" pitchFamily="34" charset="-127"/>
              </a:rPr>
              <a:t>AWS</a:t>
            </a:r>
            <a:r>
              <a:rPr lang="ko-KR" altLang="en-US" sz="1400" dirty="0">
                <a:solidFill>
                  <a:schemeClr val="bg1"/>
                </a:solidFill>
                <a:latin typeface="Noto Sans KR Medium" panose="020B0600000000000000" pitchFamily="34" charset="-127"/>
                <a:ea typeface="Noto Sans KR Medium" panose="020B0600000000000000" pitchFamily="34" charset="-127"/>
              </a:rPr>
              <a:t>클라우드 환경에서 진행한 점이 많은 도움이 되었습니다</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또한</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분석 부분을 직접 수행 하지는 않았지만</a:t>
            </a:r>
            <a:r>
              <a:rPr lang="en-US" altLang="ko-KR" sz="1400" dirty="0">
                <a:solidFill>
                  <a:schemeClr val="bg1"/>
                </a:solidFill>
                <a:latin typeface="Noto Sans KR Medium" panose="020B0600000000000000" pitchFamily="34" charset="-127"/>
                <a:ea typeface="Noto Sans KR Medium" panose="020B0600000000000000" pitchFamily="34" charset="-127"/>
              </a:rPr>
              <a:t>, </a:t>
            </a:r>
            <a:r>
              <a:rPr lang="ko-KR" altLang="en-US" sz="1400" dirty="0">
                <a:solidFill>
                  <a:schemeClr val="bg1"/>
                </a:solidFill>
                <a:latin typeface="Noto Sans KR Medium" panose="020B0600000000000000" pitchFamily="34" charset="-127"/>
                <a:ea typeface="Noto Sans KR Medium" panose="020B0600000000000000" pitchFamily="34" charset="-127"/>
              </a:rPr>
              <a:t>조원분들이 정리한 내용으로 시계열분석</a:t>
            </a:r>
            <a:r>
              <a:rPr lang="en-US" altLang="ko-KR" sz="1400" dirty="0">
                <a:solidFill>
                  <a:schemeClr val="bg1"/>
                </a:solidFill>
                <a:latin typeface="Noto Sans KR Medium" panose="020B0600000000000000" pitchFamily="34" charset="-127"/>
                <a:ea typeface="Noto Sans KR Medium" panose="020B0600000000000000" pitchFamily="34" charset="-127"/>
              </a:rPr>
              <a:t>, </a:t>
            </a:r>
            <a:br>
              <a:rPr lang="en-US" altLang="ko-KR" sz="1400" dirty="0">
                <a:solidFill>
                  <a:schemeClr val="bg1"/>
                </a:solidFill>
                <a:latin typeface="Noto Sans KR Medium" panose="020B0600000000000000" pitchFamily="34" charset="-127"/>
                <a:ea typeface="Noto Sans KR Medium" panose="020B0600000000000000" pitchFamily="34" charset="-127"/>
              </a:rPr>
            </a:br>
            <a:r>
              <a:rPr lang="ko-KR" altLang="en-US" sz="1400" dirty="0">
                <a:solidFill>
                  <a:schemeClr val="bg1"/>
                </a:solidFill>
                <a:latin typeface="Noto Sans KR Medium" panose="020B0600000000000000" pitchFamily="34" charset="-127"/>
                <a:ea typeface="Noto Sans KR Medium" panose="020B0600000000000000" pitchFamily="34" charset="-127"/>
              </a:rPr>
              <a:t>감성사전 등 많은 내용을 배울 수 있었습니다</a:t>
            </a:r>
            <a:r>
              <a:rPr lang="en-US" altLang="ko-KR" sz="1400" dirty="0">
                <a:solidFill>
                  <a:schemeClr val="bg1"/>
                </a:solidFill>
                <a:latin typeface="Noto Sans KR Medium" panose="020B0600000000000000" pitchFamily="34" charset="-127"/>
                <a:ea typeface="Noto Sans KR Medium" panose="020B0600000000000000" pitchFamily="34" charset="-127"/>
              </a:rPr>
              <a:t>.</a:t>
            </a:r>
            <a:endParaRPr lang="ko-KR" altLang="en-US" sz="1400" dirty="0">
              <a:solidFill>
                <a:schemeClr val="bg1"/>
              </a:solidFill>
              <a:latin typeface="Noto Sans KR Medium" panose="020B0600000000000000" pitchFamily="34" charset="-127"/>
              <a:ea typeface="Noto Sans KR Medium" panose="020B0600000000000000" pitchFamily="34" charset="-127"/>
            </a:endParaRPr>
          </a:p>
        </p:txBody>
      </p:sp>
      <p:sp>
        <p:nvSpPr>
          <p:cNvPr id="1399" name="Google Shape;1399;gf5d93c4d0e_3_51"/>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00" name="Google Shape;1400;gf5d93c4d0e_3_51"/>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57</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401" name="Google Shape;1401;gf5d93c4d0e_3_51"/>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408" name="Google Shape;1408;gf5d93c4d0e_3_51"/>
          <p:cNvSpPr txBox="1"/>
          <p:nvPr/>
        </p:nvSpPr>
        <p:spPr>
          <a:xfrm>
            <a:off x="2965280" y="1922681"/>
            <a:ext cx="1782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정길종</a:t>
            </a:r>
            <a:endParaRPr sz="32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10" name="Google Shape;1410;gf5d93c4d0e_3_51"/>
          <p:cNvSpPr txBox="1"/>
          <p:nvPr/>
        </p:nvSpPr>
        <p:spPr>
          <a:xfrm>
            <a:off x="3057680" y="6056568"/>
            <a:ext cx="1597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인태우</a:t>
            </a:r>
            <a:endParaRPr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1412" name="Google Shape;1412;gf5d93c4d0e_3_51"/>
          <p:cNvSpPr txBox="1"/>
          <p:nvPr/>
        </p:nvSpPr>
        <p:spPr>
          <a:xfrm>
            <a:off x="14129745" y="1896434"/>
            <a:ext cx="18435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채길호</a:t>
            </a:r>
            <a:endParaRPr sz="32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sp>
        <p:nvSpPr>
          <p:cNvPr id="26" name="Google Shape;948;p28">
            <a:extLst>
              <a:ext uri="{FF2B5EF4-FFF2-40B4-BE49-F238E27FC236}">
                <a16:creationId xmlns:a16="http://schemas.microsoft.com/office/drawing/2014/main" id="{F871076C-FC24-4479-AE6D-13F470946303}"/>
              </a:ext>
            </a:extLst>
          </p:cNvPr>
          <p:cNvSpPr txBox="1"/>
          <p:nvPr/>
        </p:nvSpPr>
        <p:spPr>
          <a:xfrm>
            <a:off x="1263549" y="1113413"/>
            <a:ext cx="2119731"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느낀점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7" name="Google Shape;992;p30">
            <a:extLst>
              <a:ext uri="{FF2B5EF4-FFF2-40B4-BE49-F238E27FC236}">
                <a16:creationId xmlns:a16="http://schemas.microsoft.com/office/drawing/2014/main" id="{E6160B32-E106-4377-84CC-01957FDC512C}"/>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dirty="0">
                <a:solidFill>
                  <a:srgbClr val="212D50"/>
                </a:solidFill>
                <a:latin typeface="Noto Sans KR Medium" panose="020B0600000000000000" pitchFamily="34" charset="-127"/>
                <a:ea typeface="Noto Sans KR Medium" panose="020B0600000000000000" pitchFamily="34" charset="-127"/>
              </a:rPr>
              <a:t>4</a:t>
            </a: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28" name="Google Shape;1404;gf5d93c4d0e_3_51">
            <a:extLst>
              <a:ext uri="{FF2B5EF4-FFF2-40B4-BE49-F238E27FC236}">
                <a16:creationId xmlns:a16="http://schemas.microsoft.com/office/drawing/2014/main" id="{6FAD8F67-070C-4254-9AAA-C40F5BD48B15}"/>
              </a:ext>
            </a:extLst>
          </p:cNvPr>
          <p:cNvPicPr preferRelativeResize="0"/>
          <p:nvPr/>
        </p:nvPicPr>
        <p:blipFill rotWithShape="1">
          <a:blip r:embed="rId3">
            <a:alphaModFix/>
          </a:blip>
          <a:srcRect/>
          <a:stretch/>
        </p:blipFill>
        <p:spPr>
          <a:xfrm>
            <a:off x="3211972" y="2484002"/>
            <a:ext cx="1289216" cy="34819"/>
          </a:xfrm>
          <a:prstGeom prst="rect">
            <a:avLst/>
          </a:prstGeom>
          <a:noFill/>
          <a:ln>
            <a:noFill/>
          </a:ln>
        </p:spPr>
      </p:pic>
      <p:pic>
        <p:nvPicPr>
          <p:cNvPr id="29" name="Google Shape;1404;gf5d93c4d0e_3_51">
            <a:extLst>
              <a:ext uri="{FF2B5EF4-FFF2-40B4-BE49-F238E27FC236}">
                <a16:creationId xmlns:a16="http://schemas.microsoft.com/office/drawing/2014/main" id="{E19F5AF4-685B-4BC2-B4C3-4C0329F72302}"/>
              </a:ext>
            </a:extLst>
          </p:cNvPr>
          <p:cNvPicPr preferRelativeResize="0"/>
          <p:nvPr/>
        </p:nvPicPr>
        <p:blipFill rotWithShape="1">
          <a:blip r:embed="rId3">
            <a:alphaModFix/>
          </a:blip>
          <a:srcRect/>
          <a:stretch/>
        </p:blipFill>
        <p:spPr>
          <a:xfrm>
            <a:off x="3211972" y="6630601"/>
            <a:ext cx="1289216" cy="34819"/>
          </a:xfrm>
          <a:prstGeom prst="rect">
            <a:avLst/>
          </a:prstGeom>
          <a:noFill/>
          <a:ln>
            <a:noFill/>
          </a:ln>
        </p:spPr>
      </p:pic>
      <p:pic>
        <p:nvPicPr>
          <p:cNvPr id="32" name="Google Shape;1404;gf5d93c4d0e_3_51">
            <a:extLst>
              <a:ext uri="{FF2B5EF4-FFF2-40B4-BE49-F238E27FC236}">
                <a16:creationId xmlns:a16="http://schemas.microsoft.com/office/drawing/2014/main" id="{3B251DE4-8D97-481D-9AB8-322B3B31CCF0}"/>
              </a:ext>
            </a:extLst>
          </p:cNvPr>
          <p:cNvPicPr preferRelativeResize="0"/>
          <p:nvPr/>
        </p:nvPicPr>
        <p:blipFill rotWithShape="1">
          <a:blip r:embed="rId3">
            <a:alphaModFix/>
          </a:blip>
          <a:srcRect/>
          <a:stretch/>
        </p:blipFill>
        <p:spPr>
          <a:xfrm>
            <a:off x="14406887" y="2480420"/>
            <a:ext cx="1289216" cy="34819"/>
          </a:xfrm>
          <a:prstGeom prst="rect">
            <a:avLst/>
          </a:prstGeom>
          <a:noFill/>
          <a:ln>
            <a:noFill/>
          </a:ln>
        </p:spPr>
      </p:pic>
      <p:sp>
        <p:nvSpPr>
          <p:cNvPr id="35" name="사각형: 둥근 모서리 34">
            <a:extLst>
              <a:ext uri="{FF2B5EF4-FFF2-40B4-BE49-F238E27FC236}">
                <a16:creationId xmlns:a16="http://schemas.microsoft.com/office/drawing/2014/main" id="{77FB3439-6686-4C97-A920-6128159033C3}"/>
              </a:ext>
            </a:extLst>
          </p:cNvPr>
          <p:cNvSpPr/>
          <p:nvPr/>
        </p:nvSpPr>
        <p:spPr>
          <a:xfrm>
            <a:off x="12441195" y="2777432"/>
            <a:ext cx="5220600" cy="2958974"/>
          </a:xfrm>
          <a:prstGeom prst="roundRect">
            <a:avLst>
              <a:gd name="adj" fmla="val 26212"/>
            </a:avLst>
          </a:prstGeom>
          <a:solidFill>
            <a:srgbClr val="1F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다양한 분석을 진행함으로써 공부가 많이 되었고</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b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b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특히 텍스트 분석 부분에서 감성 사전을 구축해보는 새로운 경험을 해보아서 유익했습니다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또한 팀원간 소통이 잘 되고</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각자 맡은 업무를 잘 끝내주어서 좋았습니다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 </a:t>
            </a: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분석부터 서비스 구현까지의 프로젝트가 완성도 있게 진행된 것 같아서 </a:t>
            </a:r>
            <a:b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br>
            <a:r>
              <a:rPr lang="ko-KR" altLang="en-US" sz="1400" dirty="0">
                <a:solidFill>
                  <a:schemeClr val="bg1"/>
                </a:solidFill>
                <a:latin typeface="Noto Sans KR Medium" panose="020B0600000000000000" pitchFamily="34" charset="-127"/>
                <a:ea typeface="Noto Sans KR Medium" panose="020B0600000000000000" pitchFamily="34" charset="-127"/>
                <a:cs typeface="Calibri"/>
                <a:sym typeface="Calibri"/>
              </a:rPr>
              <a:t>추후에 실무에서도 도움이 될 </a:t>
            </a:r>
            <a:r>
              <a:rPr lang="ko-KR" altLang="en-US" sz="1400" dirty="0" err="1">
                <a:solidFill>
                  <a:schemeClr val="bg1"/>
                </a:solidFill>
                <a:latin typeface="Noto Sans KR Medium" panose="020B0600000000000000" pitchFamily="34" charset="-127"/>
                <a:ea typeface="Noto Sans KR Medium" panose="020B0600000000000000" pitchFamily="34" charset="-127"/>
                <a:cs typeface="Calibri"/>
                <a:sym typeface="Calibri"/>
              </a:rPr>
              <a:t>것같습니다</a:t>
            </a:r>
            <a:r>
              <a:rPr lang="en-US" altLang="ko-KR" sz="1400" dirty="0">
                <a:solidFill>
                  <a:schemeClr val="bg1"/>
                </a:solidFill>
                <a:latin typeface="Noto Sans KR Medium" panose="020B0600000000000000" pitchFamily="34" charset="-127"/>
                <a:ea typeface="Noto Sans KR Medium" panose="020B0600000000000000" pitchFamily="34" charset="-127"/>
                <a:cs typeface="Calibri"/>
                <a:sym typeface="Calibri"/>
              </a:rPr>
              <a:t>.</a:t>
            </a:r>
            <a:endParaRPr lang="ko-KR" altLang="en-US" sz="1400" i="0" u="none" strike="noStrike" cap="none" dirty="0">
              <a:solidFill>
                <a:schemeClr val="bg1"/>
              </a:solidFill>
              <a:latin typeface="Noto Sans KR Medium" panose="020B0600000000000000" pitchFamily="34" charset="-127"/>
              <a:ea typeface="Noto Sans KR Medium" panose="020B0600000000000000" pitchFamily="34" charset="-127"/>
              <a:sym typeface="Arial"/>
            </a:endParaRPr>
          </a:p>
        </p:txBody>
      </p:sp>
      <p:sp>
        <p:nvSpPr>
          <p:cNvPr id="36" name="사각형: 둥근 모서리 35">
            <a:extLst>
              <a:ext uri="{FF2B5EF4-FFF2-40B4-BE49-F238E27FC236}">
                <a16:creationId xmlns:a16="http://schemas.microsoft.com/office/drawing/2014/main" id="{6D7866D4-6584-4445-A189-01CA78B23074}"/>
              </a:ext>
            </a:extLst>
          </p:cNvPr>
          <p:cNvSpPr/>
          <p:nvPr/>
        </p:nvSpPr>
        <p:spPr>
          <a:xfrm>
            <a:off x="1246280" y="6907499"/>
            <a:ext cx="5220600" cy="2958789"/>
          </a:xfrm>
          <a:prstGeom prst="roundRect">
            <a:avLst>
              <a:gd name="adj" fmla="val 26212"/>
            </a:avLst>
          </a:prstGeom>
          <a:solidFill>
            <a:srgbClr val="A69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3200"/>
              <a:buFont typeface="Arial"/>
              <a:buNone/>
            </a:pPr>
            <a:r>
              <a:rPr lang="en-US" sz="1400" dirty="0" err="1">
                <a:solidFill>
                  <a:schemeClr val="bg1"/>
                </a:solidFill>
                <a:latin typeface="Noto Sans KR Medium" panose="020B0600000000000000" pitchFamily="34" charset="-127"/>
                <a:ea typeface="Noto Sans KR Medium" panose="020B0600000000000000" pitchFamily="34" charset="-127"/>
              </a:rPr>
              <a:t>이번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최종</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4개월동안 </a:t>
            </a:r>
            <a:r>
              <a:rPr lang="en-US" sz="1400" dirty="0" err="1">
                <a:solidFill>
                  <a:schemeClr val="bg1"/>
                </a:solidFill>
                <a:latin typeface="Noto Sans KR Medium" panose="020B0600000000000000" pitchFamily="34" charset="-127"/>
                <a:ea typeface="Noto Sans KR Medium" panose="020B0600000000000000" pitchFamily="34" charset="-127"/>
              </a:rPr>
              <a:t>배운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내용을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종합적으로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사용하며</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복습하는</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계기가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되었고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해보지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않았던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서비스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구현을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많은것을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배울수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있는</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기회였다고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생각합니다</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아직</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부족한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데이터분석</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쪽에서도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팀원분들이</a:t>
            </a:r>
            <a:r>
              <a:rPr lang="en-US" sz="1400" dirty="0">
                <a:solidFill>
                  <a:schemeClr val="bg1"/>
                </a:solidFill>
                <a:latin typeface="Noto Sans KR Medium" panose="020B0600000000000000" pitchFamily="34" charset="-127"/>
                <a:ea typeface="Noto Sans KR Medium" panose="020B0600000000000000" pitchFamily="34" charset="-127"/>
              </a:rPr>
              <a:t> 잘 </a:t>
            </a:r>
            <a:r>
              <a:rPr lang="en-US" sz="1400" dirty="0" err="1">
                <a:solidFill>
                  <a:schemeClr val="bg1"/>
                </a:solidFill>
                <a:latin typeface="Noto Sans KR Medium" panose="020B0600000000000000" pitchFamily="34" charset="-127"/>
                <a:ea typeface="Noto Sans KR Medium" panose="020B0600000000000000" pitchFamily="34" charset="-127"/>
              </a:rPr>
              <a:t>이끌어</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주시고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많은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도움을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받아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무사히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마친것</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같습니다</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여러가지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데이터</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수집</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방법과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분석방법</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서비스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구현까지</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실무에서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직접</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해볼법한</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일을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경험한게</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좋았고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프로젝트를</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통해</a:t>
            </a:r>
            <a:r>
              <a:rPr lang="en-US" sz="1400" dirty="0">
                <a:solidFill>
                  <a:schemeClr val="bg1"/>
                </a:solidFill>
                <a:latin typeface="Noto Sans KR Medium" panose="020B0600000000000000" pitchFamily="34" charset="-127"/>
                <a:ea typeface="Noto Sans KR Medium" panose="020B0600000000000000" pitchFamily="34" charset="-127"/>
              </a:rPr>
              <a:t> 더 </a:t>
            </a:r>
            <a:r>
              <a:rPr lang="en-US" sz="1400" dirty="0" err="1">
                <a:solidFill>
                  <a:schemeClr val="bg1"/>
                </a:solidFill>
                <a:latin typeface="Noto Sans KR Medium" panose="020B0600000000000000" pitchFamily="34" charset="-127"/>
                <a:ea typeface="Noto Sans KR Medium" panose="020B0600000000000000" pitchFamily="34" charset="-127"/>
              </a:rPr>
              <a:t>성장했다고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생각합니다</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끝까지</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함께</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해주신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팀원분들께</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감사하고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강사님께도</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그동안</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고생하셨다고</a:t>
            </a:r>
            <a:r>
              <a:rPr lang="en-US" sz="1400" dirty="0">
                <a:solidFill>
                  <a:schemeClr val="bg1"/>
                </a:solidFill>
                <a:latin typeface="Noto Sans KR Medium" panose="020B0600000000000000" pitchFamily="34" charset="-127"/>
                <a:ea typeface="Noto Sans KR Medium" panose="020B0600000000000000" pitchFamily="34" charset="-127"/>
              </a:rPr>
              <a:t> </a:t>
            </a:r>
            <a:br>
              <a:rPr lang="en-US" sz="1400" dirty="0">
                <a:solidFill>
                  <a:schemeClr val="bg1"/>
                </a:solidFill>
                <a:latin typeface="Noto Sans KR Medium" panose="020B0600000000000000" pitchFamily="34" charset="-127"/>
                <a:ea typeface="Noto Sans KR Medium" panose="020B0600000000000000" pitchFamily="34" charset="-127"/>
              </a:rPr>
            </a:br>
            <a:r>
              <a:rPr lang="en-US" sz="1400" dirty="0" err="1">
                <a:solidFill>
                  <a:schemeClr val="bg1"/>
                </a:solidFill>
                <a:latin typeface="Noto Sans KR Medium" panose="020B0600000000000000" pitchFamily="34" charset="-127"/>
                <a:ea typeface="Noto Sans KR Medium" panose="020B0600000000000000" pitchFamily="34" charset="-127"/>
              </a:rPr>
              <a:t>전해드리고</a:t>
            </a:r>
            <a:r>
              <a:rPr lang="en-US" sz="1400" dirty="0">
                <a:solidFill>
                  <a:schemeClr val="bg1"/>
                </a:solidFill>
                <a:latin typeface="Noto Sans KR Medium" panose="020B0600000000000000" pitchFamily="34" charset="-127"/>
                <a:ea typeface="Noto Sans KR Medium" panose="020B0600000000000000" pitchFamily="34" charset="-127"/>
              </a:rPr>
              <a:t> </a:t>
            </a:r>
            <a:r>
              <a:rPr lang="en-US" sz="1400" dirty="0" err="1">
                <a:solidFill>
                  <a:schemeClr val="bg1"/>
                </a:solidFill>
                <a:latin typeface="Noto Sans KR Medium" panose="020B0600000000000000" pitchFamily="34" charset="-127"/>
                <a:ea typeface="Noto Sans KR Medium" panose="020B0600000000000000" pitchFamily="34" charset="-127"/>
              </a:rPr>
              <a:t>싶습니다</a:t>
            </a:r>
            <a:r>
              <a:rPr lang="en-US" sz="1400" dirty="0">
                <a:solidFill>
                  <a:schemeClr val="bg1"/>
                </a:solidFill>
                <a:latin typeface="Noto Sans KR Medium" panose="020B0600000000000000" pitchFamily="34" charset="-127"/>
                <a:ea typeface="Noto Sans KR Medium" panose="020B0600000000000000" pitchFamily="34" charset="-127"/>
              </a:rPr>
              <a:t>.</a:t>
            </a:r>
            <a:endParaRPr lang="ko-KR" altLang="en-US" sz="1400" dirty="0">
              <a:solidFill>
                <a:schemeClr val="bg1"/>
              </a:solidFill>
              <a:latin typeface="Noto Sans KR Medium" panose="020B0600000000000000" pitchFamily="34" charset="-127"/>
              <a:ea typeface="Noto Sans KR Medium" panose="020B0600000000000000" pitchFamily="34" charset="-127"/>
            </a:endParaRPr>
          </a:p>
        </p:txBody>
      </p:sp>
      <p:grpSp>
        <p:nvGrpSpPr>
          <p:cNvPr id="3" name="그룹 2">
            <a:extLst>
              <a:ext uri="{FF2B5EF4-FFF2-40B4-BE49-F238E27FC236}">
                <a16:creationId xmlns:a16="http://schemas.microsoft.com/office/drawing/2014/main" id="{6A6554E1-E9BA-4F6E-B01A-49CD597A8F47}"/>
              </a:ext>
            </a:extLst>
          </p:cNvPr>
          <p:cNvGrpSpPr/>
          <p:nvPr/>
        </p:nvGrpSpPr>
        <p:grpSpPr>
          <a:xfrm>
            <a:off x="6843737" y="1896434"/>
            <a:ext cx="5220600" cy="7971787"/>
            <a:chOff x="6837703" y="1894500"/>
            <a:chExt cx="5220600" cy="7971787"/>
          </a:xfrm>
        </p:grpSpPr>
        <p:sp>
          <p:nvSpPr>
            <p:cNvPr id="1409" name="Google Shape;1409;gf5d93c4d0e_3_51"/>
            <p:cNvSpPr txBox="1"/>
            <p:nvPr/>
          </p:nvSpPr>
          <p:spPr>
            <a:xfrm>
              <a:off x="8556703" y="1894500"/>
              <a:ext cx="17826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김형림</a:t>
              </a:r>
              <a:endParaRPr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411" name="Google Shape;1411;gf5d93c4d0e_3_51"/>
            <p:cNvSpPr txBox="1"/>
            <p:nvPr/>
          </p:nvSpPr>
          <p:spPr>
            <a:xfrm>
              <a:off x="8649103" y="6010782"/>
              <a:ext cx="1597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윤보람</a:t>
              </a:r>
              <a:endParaRPr sz="3200" b="1" i="0" u="none" strike="noStrike" cap="none">
                <a:solidFill>
                  <a:srgbClr val="212D50"/>
                </a:solidFill>
                <a:latin typeface="Noto Sans KR Medium" panose="020B0600000000000000" pitchFamily="34" charset="-127"/>
                <a:ea typeface="Noto Sans KR Medium" panose="020B0600000000000000" pitchFamily="34" charset="-127"/>
                <a:sym typeface="Arial"/>
              </a:endParaRPr>
            </a:p>
          </p:txBody>
        </p:sp>
        <p:pic>
          <p:nvPicPr>
            <p:cNvPr id="30" name="Google Shape;1404;gf5d93c4d0e_3_51">
              <a:extLst>
                <a:ext uri="{FF2B5EF4-FFF2-40B4-BE49-F238E27FC236}">
                  <a16:creationId xmlns:a16="http://schemas.microsoft.com/office/drawing/2014/main" id="{D05AF170-DF49-4224-A363-D0DC4BD81D14}"/>
                </a:ext>
              </a:extLst>
            </p:cNvPr>
            <p:cNvPicPr preferRelativeResize="0"/>
            <p:nvPr/>
          </p:nvPicPr>
          <p:blipFill rotWithShape="1">
            <a:blip r:embed="rId3">
              <a:alphaModFix/>
            </a:blip>
            <a:srcRect/>
            <a:stretch/>
          </p:blipFill>
          <p:spPr>
            <a:xfrm>
              <a:off x="8803395" y="6595782"/>
              <a:ext cx="1289216" cy="34819"/>
            </a:xfrm>
            <a:prstGeom prst="rect">
              <a:avLst/>
            </a:prstGeom>
            <a:noFill/>
            <a:ln>
              <a:noFill/>
            </a:ln>
          </p:spPr>
        </p:pic>
        <p:pic>
          <p:nvPicPr>
            <p:cNvPr id="31" name="Google Shape;1404;gf5d93c4d0e_3_51">
              <a:extLst>
                <a:ext uri="{FF2B5EF4-FFF2-40B4-BE49-F238E27FC236}">
                  <a16:creationId xmlns:a16="http://schemas.microsoft.com/office/drawing/2014/main" id="{7944649B-F831-4561-A343-8EB5B5811254}"/>
                </a:ext>
              </a:extLst>
            </p:cNvPr>
            <p:cNvPicPr preferRelativeResize="0"/>
            <p:nvPr/>
          </p:nvPicPr>
          <p:blipFill rotWithShape="1">
            <a:blip r:embed="rId3">
              <a:alphaModFix/>
            </a:blip>
            <a:srcRect/>
            <a:stretch/>
          </p:blipFill>
          <p:spPr>
            <a:xfrm>
              <a:off x="8803395" y="2474147"/>
              <a:ext cx="1289216" cy="34819"/>
            </a:xfrm>
            <a:prstGeom prst="rect">
              <a:avLst/>
            </a:prstGeom>
            <a:noFill/>
            <a:ln>
              <a:noFill/>
            </a:ln>
          </p:spPr>
        </p:pic>
        <p:sp>
          <p:nvSpPr>
            <p:cNvPr id="34" name="사각형: 둥근 모서리 33">
              <a:extLst>
                <a:ext uri="{FF2B5EF4-FFF2-40B4-BE49-F238E27FC236}">
                  <a16:creationId xmlns:a16="http://schemas.microsoft.com/office/drawing/2014/main" id="{B7CC0334-7B63-414D-8796-24AF2FF56C0F}"/>
                </a:ext>
              </a:extLst>
            </p:cNvPr>
            <p:cNvSpPr/>
            <p:nvPr/>
          </p:nvSpPr>
          <p:spPr>
            <a:xfrm>
              <a:off x="6837703" y="2777432"/>
              <a:ext cx="5220600" cy="2958974"/>
            </a:xfrm>
            <a:prstGeom prst="roundRect">
              <a:avLst>
                <a:gd name="adj" fmla="val 26212"/>
              </a:avLst>
            </a:prstGeom>
            <a:solidFill>
              <a:srgbClr val="83A1A9">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dirty="0">
                  <a:solidFill>
                    <a:srgbClr val="83A1A9"/>
                  </a:solidFill>
                  <a:latin typeface="Noto Sans KR Medium" panose="020B0600000000000000" pitchFamily="34" charset="-127"/>
                  <a:ea typeface="Noto Sans KR Medium" panose="020B0600000000000000" pitchFamily="34" charset="-127"/>
                </a:rPr>
                <a:t>무엇보다도 텍스트 분석을 경험할 수 있어서 좋았습니다</a:t>
              </a:r>
              <a:r>
                <a:rPr lang="en-US" altLang="ko-KR" dirty="0">
                  <a:solidFill>
                    <a:srgbClr val="83A1A9"/>
                  </a:solidFill>
                  <a:latin typeface="Noto Sans KR Medium" panose="020B0600000000000000" pitchFamily="34" charset="-127"/>
                  <a:ea typeface="Noto Sans KR Medium" panose="020B0600000000000000" pitchFamily="34" charset="-127"/>
                </a:rPr>
                <a:t>. </a:t>
              </a:r>
              <a:br>
                <a:rPr lang="en-US" altLang="ko-KR" dirty="0">
                  <a:solidFill>
                    <a:srgbClr val="83A1A9"/>
                  </a:solidFill>
                  <a:latin typeface="Noto Sans KR Medium" panose="020B0600000000000000" pitchFamily="34" charset="-127"/>
                  <a:ea typeface="Noto Sans KR Medium" panose="020B0600000000000000" pitchFamily="34" charset="-127"/>
                </a:rPr>
              </a:br>
              <a:r>
                <a:rPr lang="ko-KR" altLang="en-US" dirty="0">
                  <a:solidFill>
                    <a:srgbClr val="83A1A9"/>
                  </a:solidFill>
                  <a:latin typeface="Noto Sans KR Medium" panose="020B0600000000000000" pitchFamily="34" charset="-127"/>
                  <a:ea typeface="Noto Sans KR Medium" panose="020B0600000000000000" pitchFamily="34" charset="-127"/>
                </a:rPr>
                <a:t>지난 번 프로젝트 때보다도 코드 구현 실력도 한층 업그레이드 된 것 같아 뿌듯합니다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하지만 한편으로는 감성사전 구축이라는 하나의 주제에 너무 몰두한 나머지 다른 분석 기법들에 대해서는 비교적 많이 공부하지 못한 점이 아쉽기도 합니다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프로젝트가 끝난 이후에는 이번에 사용한 모델들에 대해 조금 더 깊게 공부해보고</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더 발전시킬 수 있었으면 좋겠습니다</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또 하나 빠질 수 없는 얘기는</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팀원들 모두 무슨 능력자들인 것 같이 마법처럼 맡은 일을 해오시는 걸 보면서 나도 질 수는 없지</a:t>
              </a:r>
              <a:r>
                <a:rPr lang="en-US" altLang="ko-KR" dirty="0">
                  <a:solidFill>
                    <a:srgbClr val="83A1A9"/>
                  </a:solidFill>
                  <a:latin typeface="Noto Sans KR Medium" panose="020B0600000000000000" pitchFamily="34" charset="-127"/>
                  <a:ea typeface="Noto Sans KR Medium" panose="020B0600000000000000" pitchFamily="34" charset="-127"/>
                </a:rPr>
                <a:t>! </a:t>
              </a:r>
              <a:r>
                <a:rPr lang="ko-KR" altLang="en-US" dirty="0">
                  <a:solidFill>
                    <a:srgbClr val="83A1A9"/>
                  </a:solidFill>
                  <a:latin typeface="Noto Sans KR Medium" panose="020B0600000000000000" pitchFamily="34" charset="-127"/>
                  <a:ea typeface="Noto Sans KR Medium" panose="020B0600000000000000" pitchFamily="34" charset="-127"/>
                </a:rPr>
                <a:t>라고 </a:t>
              </a:r>
              <a:br>
                <a:rPr lang="en-US" altLang="ko-KR" dirty="0">
                  <a:solidFill>
                    <a:srgbClr val="83A1A9"/>
                  </a:solidFill>
                  <a:latin typeface="Noto Sans KR Medium" panose="020B0600000000000000" pitchFamily="34" charset="-127"/>
                  <a:ea typeface="Noto Sans KR Medium" panose="020B0600000000000000" pitchFamily="34" charset="-127"/>
                </a:rPr>
              </a:br>
              <a:r>
                <a:rPr lang="ko-KR" altLang="en-US" dirty="0">
                  <a:solidFill>
                    <a:srgbClr val="83A1A9"/>
                  </a:solidFill>
                  <a:latin typeface="Noto Sans KR Medium" panose="020B0600000000000000" pitchFamily="34" charset="-127"/>
                  <a:ea typeface="Noto Sans KR Medium" panose="020B0600000000000000" pitchFamily="34" charset="-127"/>
                </a:rPr>
                <a:t>생각하며 좋은 시너지 효과를 낼 수 있었습니다</a:t>
              </a:r>
              <a:r>
                <a:rPr lang="en-US" altLang="ko-KR" dirty="0">
                  <a:solidFill>
                    <a:srgbClr val="83A1A9"/>
                  </a:solidFill>
                  <a:latin typeface="Noto Sans KR Medium" panose="020B0600000000000000" pitchFamily="34" charset="-127"/>
                  <a:ea typeface="Noto Sans KR Medium" panose="020B0600000000000000" pitchFamily="34" charset="-127"/>
                </a:rPr>
                <a:t>. </a:t>
              </a:r>
            </a:p>
            <a:p>
              <a:pPr marL="0" lvl="0" indent="0" algn="ctr" rtl="0">
                <a:spcBef>
                  <a:spcPts val="0"/>
                </a:spcBef>
                <a:spcAft>
                  <a:spcPts val="0"/>
                </a:spcAft>
                <a:buClr>
                  <a:schemeClr val="dk1"/>
                </a:buClr>
                <a:buSzPts val="1400"/>
                <a:buFont typeface="Arial"/>
                <a:buNone/>
              </a:pPr>
              <a:r>
                <a:rPr lang="ko-KR" altLang="en-US" dirty="0">
                  <a:solidFill>
                    <a:srgbClr val="83A1A9"/>
                  </a:solidFill>
                  <a:latin typeface="Noto Sans KR Medium" panose="020B0600000000000000" pitchFamily="34" charset="-127"/>
                  <a:ea typeface="Noto Sans KR Medium" panose="020B0600000000000000" pitchFamily="34" charset="-127"/>
                </a:rPr>
                <a:t>모든 팀원들께 감사합니다</a:t>
              </a:r>
              <a:r>
                <a:rPr lang="en-US" altLang="ko-KR" dirty="0">
                  <a:solidFill>
                    <a:srgbClr val="83A1A9"/>
                  </a:solidFill>
                  <a:latin typeface="Noto Sans KR Medium" panose="020B0600000000000000" pitchFamily="34" charset="-127"/>
                  <a:ea typeface="Noto Sans KR Medium" panose="020B0600000000000000" pitchFamily="34" charset="-127"/>
                </a:rPr>
                <a:t>.</a:t>
              </a:r>
              <a:endParaRPr lang="ko-KR" altLang="en-US"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7" name="사각형: 둥근 모서리 36">
              <a:extLst>
                <a:ext uri="{FF2B5EF4-FFF2-40B4-BE49-F238E27FC236}">
                  <a16:creationId xmlns:a16="http://schemas.microsoft.com/office/drawing/2014/main" id="{68545159-755B-44CE-8E80-A4D813824531}"/>
                </a:ext>
              </a:extLst>
            </p:cNvPr>
            <p:cNvSpPr/>
            <p:nvPr/>
          </p:nvSpPr>
          <p:spPr>
            <a:xfrm>
              <a:off x="6837703" y="6907498"/>
              <a:ext cx="5220600" cy="2958789"/>
            </a:xfrm>
            <a:prstGeom prst="roundRect">
              <a:avLst>
                <a:gd name="adj" fmla="val 26212"/>
              </a:avLst>
            </a:prstGeom>
            <a:solidFill>
              <a:srgbClr val="BAA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Clr>
                  <a:schemeClr val="dk1"/>
                </a:buClr>
                <a:buSzPts val="1400"/>
                <a:buFont typeface="Arial"/>
                <a:buNone/>
              </a:pPr>
              <a:r>
                <a:rPr lang="ko-KR" altLang="en-US" sz="1200" dirty="0">
                  <a:solidFill>
                    <a:schemeClr val="bg1"/>
                  </a:solidFill>
                  <a:latin typeface="Noto Sans KR Medium" panose="020B0600000000000000" pitchFamily="34" charset="-127"/>
                  <a:ea typeface="Noto Sans KR Medium" panose="020B0600000000000000" pitchFamily="34" charset="-127"/>
                </a:rPr>
                <a:t>데이터 수집과 분석</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그리고 서비스 구현까지 모든 과정을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경험해볼 수 있어서 굉장히 유익한 시간이었습니다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지난 </a:t>
              </a:r>
              <a:r>
                <a:rPr lang="en-US" altLang="ko-KR" sz="1200" dirty="0">
                  <a:solidFill>
                    <a:schemeClr val="bg1"/>
                  </a:solidFill>
                  <a:latin typeface="Noto Sans KR Medium" panose="020B0600000000000000" pitchFamily="34" charset="-127"/>
                  <a:ea typeface="Noto Sans KR Medium" panose="020B0600000000000000" pitchFamily="34" charset="-127"/>
                </a:rPr>
                <a:t>5</a:t>
              </a:r>
              <a:r>
                <a:rPr lang="ko-KR" altLang="en-US" sz="1200" dirty="0">
                  <a:solidFill>
                    <a:schemeClr val="bg1"/>
                  </a:solidFill>
                  <a:latin typeface="Noto Sans KR Medium" panose="020B0600000000000000" pitchFamily="34" charset="-127"/>
                  <a:ea typeface="Noto Sans KR Medium" panose="020B0600000000000000" pitchFamily="34" charset="-127"/>
                </a:rPr>
                <a:t>개월 동안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배운 것들을 되돌아보며 더 발전할 수 있는 계기가 된 것 같습니다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특히 이번 프로젝트에서 </a:t>
              </a:r>
              <a:r>
                <a:rPr lang="en-US" altLang="ko-KR" sz="1200" dirty="0">
                  <a:solidFill>
                    <a:schemeClr val="bg1"/>
                  </a:solidFill>
                  <a:latin typeface="Noto Sans KR Medium" panose="020B0600000000000000" pitchFamily="34" charset="-127"/>
                  <a:ea typeface="Noto Sans KR Medium" panose="020B0600000000000000" pitchFamily="34" charset="-127"/>
                </a:rPr>
                <a:t>BI, </a:t>
              </a:r>
              <a:r>
                <a:rPr lang="ko-KR" altLang="en-US" sz="1200" dirty="0">
                  <a:solidFill>
                    <a:schemeClr val="bg1"/>
                  </a:solidFill>
                  <a:latin typeface="Noto Sans KR Medium" panose="020B0600000000000000" pitchFamily="34" charset="-127"/>
                  <a:ea typeface="Noto Sans KR Medium" panose="020B0600000000000000" pitchFamily="34" charset="-127"/>
                </a:rPr>
                <a:t>데이터 시각화 부분을 배우고 실습할 수 있어서 앞으로 이 분야에 대한 업무를 하게 되면 큰 도움이 될 것 같습니다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훌륭한 팀원분들 덕분에 옆에서 많이 배울 수 있었고</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다들 열심히 하시는 모습이 정말 인상적이었습니다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제가 부족한 부분을 깨닫고 앞으로 보완해갈 수 있는 좋은 길잡이가 되어 주셔서 고생하셨다는 말과 함께 감사의 인사를 전하고 싶습니다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길면서 짧았던 시간동안 열성적으로 지도해주신 강사님들께도 진심으로 감사드립니다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그리고 멀티캠퍼스 매니저님</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초반에 많은 도움 주셨던 </a:t>
              </a:r>
              <a:r>
                <a:rPr lang="en-US" altLang="ko-KR" sz="1200" dirty="0">
                  <a:solidFill>
                    <a:schemeClr val="bg1"/>
                  </a:solidFill>
                  <a:latin typeface="Noto Sans KR Medium" panose="020B0600000000000000" pitchFamily="34" charset="-127"/>
                  <a:ea typeface="Noto Sans KR Medium" panose="020B0600000000000000" pitchFamily="34" charset="-127"/>
                </a:rPr>
                <a:t>FT</a:t>
              </a:r>
              <a:r>
                <a:rPr lang="ko-KR" altLang="en-US" sz="1200" dirty="0" err="1">
                  <a:solidFill>
                    <a:schemeClr val="bg1"/>
                  </a:solidFill>
                  <a:latin typeface="Noto Sans KR Medium" panose="020B0600000000000000" pitchFamily="34" charset="-127"/>
                  <a:ea typeface="Noto Sans KR Medium" panose="020B0600000000000000" pitchFamily="34" charset="-127"/>
                </a:rPr>
                <a:t>님들께도</a:t>
              </a:r>
              <a:r>
                <a:rPr lang="ko-KR" altLang="en-US" sz="1200" dirty="0">
                  <a:solidFill>
                    <a:schemeClr val="bg1"/>
                  </a:solidFill>
                  <a:latin typeface="Noto Sans KR Medium" panose="020B0600000000000000" pitchFamily="34" charset="-127"/>
                  <a:ea typeface="Noto Sans KR Medium" panose="020B0600000000000000" pitchFamily="34" charset="-127"/>
                </a:rPr>
                <a:t> 감사드립니다</a:t>
              </a:r>
              <a:r>
                <a:rPr lang="en-US" altLang="ko-KR" sz="1200" dirty="0">
                  <a:solidFill>
                    <a:schemeClr val="bg1"/>
                  </a:solidFill>
                  <a:latin typeface="Noto Sans KR Medium" panose="020B0600000000000000" pitchFamily="34" charset="-127"/>
                  <a:ea typeface="Noto Sans KR Medium" panose="020B0600000000000000" pitchFamily="34" charset="-127"/>
                </a:rPr>
                <a:t>.</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마지막으로 다들 원하는 곳에서 일할 수 있는 </a:t>
              </a:r>
              <a:br>
                <a:rPr lang="en-US" altLang="ko-KR" sz="1200" dirty="0">
                  <a:solidFill>
                    <a:schemeClr val="bg1"/>
                  </a:solidFill>
                  <a:latin typeface="Noto Sans KR Medium" panose="020B0600000000000000" pitchFamily="34" charset="-127"/>
                  <a:ea typeface="Noto Sans KR Medium" panose="020B0600000000000000" pitchFamily="34" charset="-127"/>
                </a:rPr>
              </a:br>
              <a:r>
                <a:rPr lang="ko-KR" altLang="en-US" sz="1200" dirty="0">
                  <a:solidFill>
                    <a:schemeClr val="bg1"/>
                  </a:solidFill>
                  <a:latin typeface="Noto Sans KR Medium" panose="020B0600000000000000" pitchFamily="34" charset="-127"/>
                  <a:ea typeface="Noto Sans KR Medium" panose="020B0600000000000000" pitchFamily="34" charset="-127"/>
                </a:rPr>
                <a:t>좋은 결과 </a:t>
              </a:r>
              <a:r>
                <a:rPr lang="ko-KR" altLang="en-US" sz="1200" dirty="0" err="1">
                  <a:solidFill>
                    <a:schemeClr val="bg1"/>
                  </a:solidFill>
                  <a:latin typeface="Noto Sans KR Medium" panose="020B0600000000000000" pitchFamily="34" charset="-127"/>
                  <a:ea typeface="Noto Sans KR Medium" panose="020B0600000000000000" pitchFamily="34" charset="-127"/>
                </a:rPr>
                <a:t>있으시길</a:t>
              </a:r>
              <a:r>
                <a:rPr lang="ko-KR" altLang="en-US" sz="1200" dirty="0">
                  <a:solidFill>
                    <a:schemeClr val="bg1"/>
                  </a:solidFill>
                  <a:latin typeface="Noto Sans KR Medium" panose="020B0600000000000000" pitchFamily="34" charset="-127"/>
                  <a:ea typeface="Noto Sans KR Medium" panose="020B0600000000000000" pitchFamily="34" charset="-127"/>
                </a:rPr>
                <a:t> 바랍니다</a:t>
              </a:r>
              <a:r>
                <a:rPr lang="en-US" altLang="ko-KR" sz="1200" dirty="0">
                  <a:solidFill>
                    <a:schemeClr val="bg1"/>
                  </a:solidFill>
                  <a:latin typeface="Noto Sans KR Medium" panose="020B0600000000000000" pitchFamily="34" charset="-127"/>
                  <a:ea typeface="Noto Sans KR Medium" panose="020B0600000000000000" pitchFamily="34" charset="-127"/>
                </a:rPr>
                <a:t>. </a:t>
              </a:r>
              <a:r>
                <a:rPr lang="ko-KR" altLang="en-US" sz="1200" dirty="0">
                  <a:solidFill>
                    <a:schemeClr val="bg1"/>
                  </a:solidFill>
                  <a:latin typeface="Noto Sans KR Medium" panose="020B0600000000000000" pitchFamily="34" charset="-127"/>
                  <a:ea typeface="Noto Sans KR Medium" panose="020B0600000000000000" pitchFamily="34" charset="-127"/>
                </a:rPr>
                <a:t>수고하셨습니다</a:t>
              </a:r>
              <a:r>
                <a:rPr lang="en-US" altLang="ko-KR" sz="1200" dirty="0">
                  <a:solidFill>
                    <a:schemeClr val="bg1"/>
                  </a:solidFill>
                  <a:latin typeface="Noto Sans KR Medium" panose="020B0600000000000000" pitchFamily="34" charset="-127"/>
                  <a:ea typeface="Noto Sans KR Medium" panose="020B0600000000000000" pitchFamily="34" charset="-127"/>
                </a:rPr>
                <a:t>.</a:t>
              </a:r>
              <a:endParaRPr lang="ko-KR" altLang="en-US" sz="1200" i="0" u="none" strike="noStrike" cap="none" dirty="0">
                <a:solidFill>
                  <a:schemeClr val="bg1"/>
                </a:solidFill>
                <a:latin typeface="Noto Sans KR Medium" panose="020B0600000000000000" pitchFamily="34" charset="-127"/>
                <a:ea typeface="Noto Sans KR Medium" panose="020B0600000000000000" pitchFamily="34" charset="-127"/>
                <a:sym typeface="Arial"/>
              </a:endParaRPr>
            </a:p>
          </p:txBody>
        </p:sp>
      </p:grpSp>
      <p:pic>
        <p:nvPicPr>
          <p:cNvPr id="38" name="Google Shape;298;p6">
            <a:extLst>
              <a:ext uri="{FF2B5EF4-FFF2-40B4-BE49-F238E27FC236}">
                <a16:creationId xmlns:a16="http://schemas.microsoft.com/office/drawing/2014/main" id="{9B8577C5-665B-4A13-87B6-21045E3E32FF}"/>
              </a:ext>
            </a:extLst>
          </p:cNvPr>
          <p:cNvPicPr preferRelativeResize="0"/>
          <p:nvPr/>
        </p:nvPicPr>
        <p:blipFill rotWithShape="1">
          <a:blip r:embed="rId4">
            <a:alphaModFix/>
          </a:blip>
          <a:srcRect r="52718"/>
          <a:stretch/>
        </p:blipFill>
        <p:spPr>
          <a:xfrm>
            <a:off x="16560812" y="6729583"/>
            <a:ext cx="1687869" cy="1376592"/>
          </a:xfrm>
          <a:prstGeom prst="rect">
            <a:avLst/>
          </a:prstGeom>
          <a:noFill/>
          <a:ln>
            <a:noFill/>
          </a:ln>
          <a:scene3d>
            <a:camera prst="perspectiveFront"/>
            <a:lightRig rig="threePt" dir="t"/>
          </a:scene3d>
        </p:spPr>
      </p:pic>
      <p:pic>
        <p:nvPicPr>
          <p:cNvPr id="39" name="Google Shape;299;p6">
            <a:extLst>
              <a:ext uri="{FF2B5EF4-FFF2-40B4-BE49-F238E27FC236}">
                <a16:creationId xmlns:a16="http://schemas.microsoft.com/office/drawing/2014/main" id="{15502731-FDDC-4DB5-B281-DAE2EED74AE5}"/>
              </a:ext>
            </a:extLst>
          </p:cNvPr>
          <p:cNvPicPr preferRelativeResize="0"/>
          <p:nvPr/>
        </p:nvPicPr>
        <p:blipFill rotWithShape="1">
          <a:blip r:embed="rId5">
            <a:alphaModFix/>
          </a:blip>
          <a:srcRect/>
          <a:stretch/>
        </p:blipFill>
        <p:spPr>
          <a:xfrm>
            <a:off x="13220456" y="6729583"/>
            <a:ext cx="1365081" cy="1365081"/>
          </a:xfrm>
          <a:prstGeom prst="rect">
            <a:avLst/>
          </a:prstGeom>
          <a:noFill/>
          <a:ln>
            <a:noFill/>
          </a:ln>
          <a:scene3d>
            <a:camera prst="perspectiveFront"/>
            <a:lightRig rig="threePt" dir="t"/>
          </a:scene3d>
        </p:spPr>
      </p:pic>
      <p:pic>
        <p:nvPicPr>
          <p:cNvPr id="40" name="Google Shape;300;p6">
            <a:extLst>
              <a:ext uri="{FF2B5EF4-FFF2-40B4-BE49-F238E27FC236}">
                <a16:creationId xmlns:a16="http://schemas.microsoft.com/office/drawing/2014/main" id="{84FFDE55-A9BE-449F-8F33-669F74F9E978}"/>
              </a:ext>
            </a:extLst>
          </p:cNvPr>
          <p:cNvPicPr preferRelativeResize="0"/>
          <p:nvPr/>
        </p:nvPicPr>
        <p:blipFill rotWithShape="1">
          <a:blip r:embed="rId6">
            <a:alphaModFix/>
          </a:blip>
          <a:srcRect/>
          <a:stretch/>
        </p:blipFill>
        <p:spPr>
          <a:xfrm>
            <a:off x="15758054" y="8305986"/>
            <a:ext cx="1365081" cy="1325704"/>
          </a:xfrm>
          <a:prstGeom prst="rect">
            <a:avLst/>
          </a:prstGeom>
          <a:noFill/>
          <a:ln>
            <a:noFill/>
          </a:ln>
          <a:scene3d>
            <a:camera prst="perspectiveFront"/>
            <a:lightRig rig="threePt" dir="t"/>
          </a:scene3d>
        </p:spPr>
      </p:pic>
      <p:pic>
        <p:nvPicPr>
          <p:cNvPr id="41" name="Google Shape;301;p6">
            <a:extLst>
              <a:ext uri="{FF2B5EF4-FFF2-40B4-BE49-F238E27FC236}">
                <a16:creationId xmlns:a16="http://schemas.microsoft.com/office/drawing/2014/main" id="{6825E907-6FC7-4B89-AF8D-89428E0EC1B0}"/>
              </a:ext>
            </a:extLst>
          </p:cNvPr>
          <p:cNvPicPr preferRelativeResize="0"/>
          <p:nvPr/>
        </p:nvPicPr>
        <p:blipFill rotWithShape="1">
          <a:blip r:embed="rId7">
            <a:alphaModFix/>
          </a:blip>
          <a:srcRect/>
          <a:stretch/>
        </p:blipFill>
        <p:spPr>
          <a:xfrm>
            <a:off x="13822174" y="8280542"/>
            <a:ext cx="1376592" cy="1376592"/>
          </a:xfrm>
          <a:prstGeom prst="rect">
            <a:avLst/>
          </a:prstGeom>
          <a:noFill/>
          <a:ln>
            <a:noFill/>
          </a:ln>
          <a:scene3d>
            <a:camera prst="perspectiveFront"/>
            <a:lightRig rig="threePt" dir="t"/>
          </a:scene3d>
        </p:spPr>
      </p:pic>
      <p:pic>
        <p:nvPicPr>
          <p:cNvPr id="42" name="Google Shape;302;p6">
            <a:extLst>
              <a:ext uri="{FF2B5EF4-FFF2-40B4-BE49-F238E27FC236}">
                <a16:creationId xmlns:a16="http://schemas.microsoft.com/office/drawing/2014/main" id="{17DB8F7D-A59A-4843-ADFB-2777EDFE1260}"/>
              </a:ext>
            </a:extLst>
          </p:cNvPr>
          <p:cNvPicPr preferRelativeResize="0"/>
          <p:nvPr/>
        </p:nvPicPr>
        <p:blipFill rotWithShape="1">
          <a:blip r:embed="rId8">
            <a:alphaModFix/>
          </a:blip>
          <a:srcRect/>
          <a:stretch/>
        </p:blipFill>
        <p:spPr>
          <a:xfrm>
            <a:off x="14884446" y="6303282"/>
            <a:ext cx="1575245" cy="1325702"/>
          </a:xfrm>
          <a:prstGeom prst="rect">
            <a:avLst/>
          </a:prstGeom>
          <a:noFill/>
          <a:ln>
            <a:noFill/>
          </a:ln>
          <a:scene3d>
            <a:camera prst="perspectiveFront"/>
            <a:lightRig rig="threePt" dir="t"/>
          </a:scene3d>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gf5d93c4d0e_2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1428" name="Google Shape;1428;gf5d93c4d0e_2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0</a:t>
            </a:r>
            <a:fld id="{00000000-1234-1234-1234-123412341234}" type="slidenum">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58</a:t>
            </a:fld>
            <a:r>
              <a:rPr lang="en-US" sz="1050" b="1">
                <a:solidFill>
                  <a:srgbClr val="212D50"/>
                </a:solidFill>
                <a:latin typeface="Noto Sans KR Medium" panose="020B0600000000000000" pitchFamily="34" charset="-127"/>
                <a:ea typeface="Noto Sans KR Medium" panose="020B0600000000000000" pitchFamily="34" charset="-127"/>
                <a:cs typeface="Arial"/>
                <a:sym typeface="Arial"/>
              </a:rPr>
              <a:t>P</a:t>
            </a:r>
            <a:endParaRPr>
              <a:latin typeface="Noto Sans KR Medium" panose="020B0600000000000000" pitchFamily="34" charset="-127"/>
              <a:ea typeface="Noto Sans KR Medium" panose="020B0600000000000000" pitchFamily="34" charset="-127"/>
            </a:endParaRPr>
          </a:p>
        </p:txBody>
      </p:sp>
      <p:cxnSp>
        <p:nvCxnSpPr>
          <p:cNvPr id="1429" name="Google Shape;1429;gf5d93c4d0e_2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sp>
        <p:nvSpPr>
          <p:cNvPr id="1430" name="Google Shape;1430;gf5d93c4d0e_2_0"/>
          <p:cNvSpPr txBox="1"/>
          <p:nvPr/>
        </p:nvSpPr>
        <p:spPr>
          <a:xfrm>
            <a:off x="1780517" y="2487748"/>
            <a:ext cx="12849884" cy="1107965"/>
          </a:xfrm>
          <a:prstGeom prst="rect">
            <a:avLst/>
          </a:prstGeom>
          <a:noFill/>
          <a:ln>
            <a:noFill/>
          </a:ln>
        </p:spPr>
        <p:txBody>
          <a:bodyPr spcFirstLastPara="1" wrap="square" lIns="91425" tIns="91425" rIns="91425" bIns="91425" anchor="t" anchorCtr="0">
            <a:spAutoFit/>
          </a:bodyPr>
          <a:lstStyle/>
          <a:p>
            <a:pPr marL="88900" marR="0" lvl="0" algn="l" rtl="0">
              <a:lnSpc>
                <a:spcPct val="150000"/>
              </a:lnSpc>
              <a:spcBef>
                <a:spcPts val="0"/>
              </a:spcBef>
              <a:spcAft>
                <a:spcPts val="0"/>
              </a:spcAft>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KOSELF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1600" dirty="0">
                <a:solidFill>
                  <a:srgbClr val="83A1A9"/>
                </a:solidFill>
                <a:latin typeface="Noto Sans KR Medium" panose="020B0600000000000000" pitchFamily="34" charset="-127"/>
                <a:ea typeface="Noto Sans KR Medium" panose="020B0600000000000000" pitchFamily="34" charset="-127"/>
                <a:cs typeface="Roboto"/>
                <a:sym typeface="Roboto"/>
              </a:rPr>
              <a:t>https://sites.google.com/view/cheolwon-yang/koself?authuser=0</a:t>
            </a:r>
            <a:endParaRPr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marR="0" lvl="0" algn="l" rtl="0">
              <a:lnSpc>
                <a:spcPct val="150000"/>
              </a:lnSpc>
              <a:spcBef>
                <a:spcPts val="0"/>
              </a:spcBef>
              <a:spcAft>
                <a:spcPts val="0"/>
              </a:spcAft>
              <a:buSzPts val="2200"/>
            </a:pP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긍부정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라벨링</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훈련</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데이터</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자료</a:t>
            </a:r>
            <a:r>
              <a:rPr lang="en-US"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Roboto"/>
                <a:sym typeface="Roboto"/>
              </a:rPr>
              <a:t> </a:t>
            </a:r>
            <a:r>
              <a:rPr lang="en-US"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Malgun Gothic"/>
                <a:sym typeface="Malgun Gothic"/>
              </a:rPr>
              <a:t>https://github.com/e9t/nsmc/</a:t>
            </a:r>
            <a:endParaRPr sz="1600" dirty="0">
              <a:solidFill>
                <a:srgbClr val="83A1A9"/>
              </a:solidFill>
              <a:highlight>
                <a:srgbClr val="FFFFFF"/>
              </a:highlight>
              <a:latin typeface="Noto Sans KR Medium" panose="020B0600000000000000" pitchFamily="34" charset="-127"/>
              <a:ea typeface="Noto Sans KR Medium" panose="020B0600000000000000" pitchFamily="34" charset="-127"/>
              <a:cs typeface="Malgun Gothic"/>
              <a:sym typeface="Malgun Gothic"/>
            </a:endParaRPr>
          </a:p>
        </p:txBody>
      </p:sp>
      <p:sp>
        <p:nvSpPr>
          <p:cNvPr id="7" name="Google Shape;948;p28">
            <a:extLst>
              <a:ext uri="{FF2B5EF4-FFF2-40B4-BE49-F238E27FC236}">
                <a16:creationId xmlns:a16="http://schemas.microsoft.com/office/drawing/2014/main" id="{2D6D005C-C5A4-4835-8F95-F992DDFD7346}"/>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ko-KR" altLang="en-US" sz="3200" b="1" i="0" u="none" strike="noStrike" cap="none" dirty="0">
                <a:solidFill>
                  <a:srgbClr val="212D50"/>
                </a:solidFill>
                <a:latin typeface="Noto Sans KR Medium" panose="020B0600000000000000" pitchFamily="34" charset="-127"/>
                <a:ea typeface="Noto Sans KR Medium" panose="020B0600000000000000" pitchFamily="34" charset="-127"/>
                <a:cs typeface="Nanum Gothic"/>
                <a:sym typeface="Nanum Gothic"/>
              </a:rPr>
              <a:t>참고 자료</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8" name="Google Shape;992;p30">
            <a:extLst>
              <a:ext uri="{FF2B5EF4-FFF2-40B4-BE49-F238E27FC236}">
                <a16:creationId xmlns:a16="http://schemas.microsoft.com/office/drawing/2014/main" id="{6200AB36-D499-4C30-9A89-28B2731EA67D}"/>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dirty="0">
                <a:solidFill>
                  <a:srgbClr val="212D50"/>
                </a:solidFill>
                <a:latin typeface="Noto Sans KR Medium" panose="020B0600000000000000" pitchFamily="34" charset="-127"/>
                <a:ea typeface="Noto Sans KR Medium" panose="020B0600000000000000" pitchFamily="34" charset="-127"/>
              </a:rPr>
              <a:t>4</a:t>
            </a: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dirty="0">
                <a:solidFill>
                  <a:srgbClr val="212D50"/>
                </a:solidFill>
                <a:latin typeface="Noto Sans KR Medium" panose="020B0600000000000000" pitchFamily="34" charset="-127"/>
                <a:ea typeface="Noto Sans KR Medium" panose="020B0600000000000000" pitchFamily="34" charset="-127"/>
              </a:rPr>
              <a:t>발전방향 및 </a:t>
            </a:r>
            <a:r>
              <a:rPr lang="ko-KR" altLang="en-US" sz="4000" b="1" dirty="0" err="1">
                <a:solidFill>
                  <a:srgbClr val="212D50"/>
                </a:solidFill>
                <a:latin typeface="Noto Sans KR Medium" panose="020B0600000000000000" pitchFamily="34" charset="-127"/>
                <a:ea typeface="Noto Sans KR Medium" panose="020B0600000000000000" pitchFamily="34" charset="-127"/>
              </a:rPr>
              <a:t>느낀점</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9" name="Google Shape;373;p8">
            <a:extLst>
              <a:ext uri="{FF2B5EF4-FFF2-40B4-BE49-F238E27FC236}">
                <a16:creationId xmlns:a16="http://schemas.microsoft.com/office/drawing/2014/main" id="{8A96EC44-A8CD-4A5E-BA49-A530CD58AE4E}"/>
              </a:ext>
            </a:extLst>
          </p:cNvPr>
          <p:cNvSpPr txBox="1"/>
          <p:nvPr/>
        </p:nvSpPr>
        <p:spPr>
          <a:xfrm>
            <a:off x="1327375" y="1890216"/>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데이터 자료 참고</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0" name="Google Shape;373;p8">
            <a:extLst>
              <a:ext uri="{FF2B5EF4-FFF2-40B4-BE49-F238E27FC236}">
                <a16:creationId xmlns:a16="http://schemas.microsoft.com/office/drawing/2014/main" id="{5A9BA9E7-C03B-446A-BC99-9309B47EA837}"/>
              </a:ext>
            </a:extLst>
          </p:cNvPr>
          <p:cNvSpPr txBox="1"/>
          <p:nvPr/>
        </p:nvSpPr>
        <p:spPr>
          <a:xfrm>
            <a:off x="1327375" y="3679395"/>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모델링 자료 참고</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1" name="Google Shape;373;p8">
            <a:extLst>
              <a:ext uri="{FF2B5EF4-FFF2-40B4-BE49-F238E27FC236}">
                <a16:creationId xmlns:a16="http://schemas.microsoft.com/office/drawing/2014/main" id="{74ED8C38-FDFB-45B0-97D3-172B82F84E34}"/>
              </a:ext>
            </a:extLst>
          </p:cNvPr>
          <p:cNvSpPr txBox="1"/>
          <p:nvPr/>
        </p:nvSpPr>
        <p:spPr>
          <a:xfrm>
            <a:off x="1327375" y="6395807"/>
            <a:ext cx="3701826" cy="60936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200"/>
              <a:buFont typeface="Arial"/>
              <a:buNone/>
            </a:pPr>
            <a:r>
              <a:rPr lang="ko-KR" altLang="en-US" sz="2400" b="1" dirty="0">
                <a:solidFill>
                  <a:schemeClr val="accent2"/>
                </a:solidFill>
                <a:latin typeface="Noto Sans KR Medium" panose="020B0600000000000000" pitchFamily="34" charset="-127"/>
                <a:ea typeface="Noto Sans KR Medium" panose="020B0600000000000000" pitchFamily="34" charset="-127"/>
                <a:cs typeface="Roboto"/>
                <a:sym typeface="Roboto"/>
              </a:rPr>
              <a:t>논문 및 연구 자료</a:t>
            </a:r>
            <a:endParaRPr lang="ko-KR" altLang="en-US" sz="1600" b="1" i="0" u="none" strike="noStrike" cap="none" dirty="0">
              <a:solidFill>
                <a:schemeClr val="dk2"/>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12" name="Google Shape;1430;gf5d93c4d0e_2_0">
            <a:extLst>
              <a:ext uri="{FF2B5EF4-FFF2-40B4-BE49-F238E27FC236}">
                <a16:creationId xmlns:a16="http://schemas.microsoft.com/office/drawing/2014/main" id="{474A2499-C5B4-42EC-9902-01E24A35FF3D}"/>
              </a:ext>
            </a:extLst>
          </p:cNvPr>
          <p:cNvSpPr txBox="1"/>
          <p:nvPr/>
        </p:nvSpPr>
        <p:spPr>
          <a:xfrm>
            <a:off x="1780517" y="6913868"/>
            <a:ext cx="17190427" cy="2954625"/>
          </a:xfrm>
          <a:prstGeom prst="rect">
            <a:avLst/>
          </a:prstGeom>
          <a:noFill/>
          <a:ln>
            <a:noFill/>
          </a:ln>
        </p:spPr>
        <p:txBody>
          <a:bodyPr spcFirstLastPara="1" wrap="square" lIns="91425" tIns="91425" rIns="91425" bIns="91425" anchor="t" anchorCtr="0">
            <a:spAutoFit/>
          </a:bodyPr>
          <a:lstStyle/>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서울대학교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강유</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3인, 「Accurate Multivariate Stock Movement Prediction via Data-Axis Transformer with Multi-Level Contexts」</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2017,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숭실대학교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대학원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김기준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분석과</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시계열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기반의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주가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등락</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한국증권학회지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조수지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2인,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기업</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재무분석을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위한</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(KOSELF)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2021,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한국은행</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통계기획팀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뉴스심리지수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(NSI)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개요</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및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특성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2020,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서울시립대학교</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전종준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3인,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경제용어</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구축방안</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연구</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lvl="0" algn="l" rtl="0">
              <a:lnSpc>
                <a:spcPct val="150000"/>
              </a:lnSpc>
              <a:spcBef>
                <a:spcPts val="0"/>
              </a:spcBef>
              <a:spcAft>
                <a:spcPts val="0"/>
              </a:spcAft>
              <a:buClr>
                <a:schemeClr val="dk1"/>
              </a:buClr>
              <a:buSzPts val="2200"/>
            </a:pP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2018,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한국빅데이터학회지</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김다예</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외 1인, 「Word2Vec을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활용한</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뉴스</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기반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주가지수</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방향성</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예측용</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감성사전</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sz="2000" dirty="0" err="1">
                <a:solidFill>
                  <a:srgbClr val="83A1A9"/>
                </a:solidFill>
                <a:latin typeface="Noto Sans KR Medium" panose="020B0600000000000000" pitchFamily="34" charset="-127"/>
                <a:ea typeface="Noto Sans KR Medium" panose="020B0600000000000000" pitchFamily="34" charset="-127"/>
                <a:cs typeface="Roboto"/>
                <a:sym typeface="Roboto"/>
              </a:rPr>
              <a:t>구축</a:t>
            </a:r>
            <a:r>
              <a:rPr 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a:t>
            </a:r>
            <a:endParaRPr sz="2000" dirty="0">
              <a:solidFill>
                <a:srgbClr val="83A1A9"/>
              </a:solidFill>
              <a:latin typeface="Noto Sans KR Medium" panose="020B0600000000000000" pitchFamily="34" charset="-127"/>
              <a:ea typeface="Noto Sans KR Medium" panose="020B0600000000000000" pitchFamily="34" charset="-127"/>
              <a:cs typeface="Roboto"/>
            </a:endParaRPr>
          </a:p>
        </p:txBody>
      </p:sp>
      <p:sp>
        <p:nvSpPr>
          <p:cNvPr id="14" name="TextBox 13">
            <a:extLst>
              <a:ext uri="{FF2B5EF4-FFF2-40B4-BE49-F238E27FC236}">
                <a16:creationId xmlns:a16="http://schemas.microsoft.com/office/drawing/2014/main" id="{8767BF03-72BD-4D0F-9368-DF1538E3EC84}"/>
              </a:ext>
            </a:extLst>
          </p:cNvPr>
          <p:cNvSpPr txBox="1"/>
          <p:nvPr/>
        </p:nvSpPr>
        <p:spPr>
          <a:xfrm>
            <a:off x="1780517" y="4312385"/>
            <a:ext cx="11993880" cy="1884811"/>
          </a:xfrm>
          <a:prstGeom prst="rect">
            <a:avLst/>
          </a:prstGeom>
          <a:noFill/>
        </p:spPr>
        <p:txBody>
          <a:bodyPr wrap="square">
            <a:spAutoFit/>
          </a:bodyPr>
          <a:lstStyle/>
          <a:p>
            <a:pPr marL="88900">
              <a:lnSpc>
                <a:spcPct val="150000"/>
              </a:lnSpc>
              <a:buSzPts val="2200"/>
            </a:pP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자연어 처리</a:t>
            </a: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https://wikidocs.net/21698</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Malgun Gothic"/>
            </a:endParaRPr>
          </a:p>
          <a:p>
            <a:pPr marL="88900">
              <a:lnSpc>
                <a:spcPct val="150000"/>
              </a:lnSpc>
              <a:buSzPts val="2200"/>
            </a:pP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VADER </a:t>
            </a: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사용법</a:t>
            </a: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https://nicola-ml.tistory.com/45</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a:lnSpc>
                <a:spcPct val="150000"/>
              </a:lnSpc>
              <a:buSzPts val="2200"/>
            </a:pPr>
            <a:r>
              <a:rPr lang="en-US" altLang="ko-KR" sz="2000" dirty="0">
                <a:solidFill>
                  <a:srgbClr val="83A1A9"/>
                </a:solidFill>
                <a:latin typeface="Noto Sans KR Medium" panose="020B0600000000000000" pitchFamily="34" charset="-127"/>
                <a:ea typeface="Noto Sans KR Medium" panose="020B0600000000000000" pitchFamily="34" charset="-127"/>
                <a:cs typeface="Roboto"/>
                <a:sym typeface="Roboto"/>
              </a:rPr>
              <a:t>ARIMA </a:t>
            </a: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모형 정상성 확인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sym typeface="Roboto"/>
              </a:rPr>
              <a:t>https://dinonotes.com/archives/2476 , https://skyeong.net/285</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sym typeface="Roboto"/>
            </a:endParaRPr>
          </a:p>
          <a:p>
            <a:pPr marL="88900">
              <a:lnSpc>
                <a:spcPct val="150000"/>
              </a:lnSpc>
              <a:buSzPts val="2200"/>
            </a:pPr>
            <a:r>
              <a:rPr lang="ko-KR" altLang="en-US" sz="2000" dirty="0">
                <a:solidFill>
                  <a:srgbClr val="83A1A9"/>
                </a:solidFill>
                <a:latin typeface="Noto Sans KR Medium" panose="020B0600000000000000" pitchFamily="34" charset="-127"/>
                <a:ea typeface="Noto Sans KR Medium" panose="020B0600000000000000" pitchFamily="34" charset="-127"/>
                <a:cs typeface="Roboto"/>
                <a:sym typeface="Roboto"/>
              </a:rPr>
              <a:t>유사도 파악 </a:t>
            </a:r>
            <a:r>
              <a:rPr lang="en-US" altLang="ko-KR" sz="1600" dirty="0">
                <a:solidFill>
                  <a:srgbClr val="83A1A9"/>
                </a:solidFill>
                <a:latin typeface="Noto Sans KR Medium" panose="020B0600000000000000" pitchFamily="34" charset="-127"/>
                <a:ea typeface="Noto Sans KR Medium" panose="020B0600000000000000" pitchFamily="34" charset="-127"/>
                <a:cs typeface="Roboto"/>
              </a:rPr>
              <a:t>https://inahjeon.github.io/fasttext/</a:t>
            </a:r>
            <a:endParaRPr lang="ko-KR" altLang="en-US" sz="1600" dirty="0">
              <a:solidFill>
                <a:srgbClr val="83A1A9"/>
              </a:solidFill>
              <a:latin typeface="Noto Sans KR Medium" panose="020B0600000000000000" pitchFamily="34" charset="-127"/>
              <a:ea typeface="Noto Sans KR Medium" panose="020B0600000000000000" pitchFamily="34" charset="-127"/>
              <a:cs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Google Shape;948;p28">
            <a:extLst>
              <a:ext uri="{FF2B5EF4-FFF2-40B4-BE49-F238E27FC236}">
                <a16:creationId xmlns:a16="http://schemas.microsoft.com/office/drawing/2014/main" id="{1F4A28AE-BA43-45DD-80CA-3EFCE23B44D7}"/>
              </a:ext>
            </a:extLst>
          </p:cNvPr>
          <p:cNvSpPr txBox="1"/>
          <p:nvPr/>
        </p:nvSpPr>
        <p:spPr>
          <a:xfrm>
            <a:off x="1263549" y="1113413"/>
            <a:ext cx="10606984" cy="584735"/>
          </a:xfrm>
          <a:prstGeom prst="rect">
            <a:avLst/>
          </a:prstGeom>
          <a:noFill/>
          <a:ln>
            <a:noFill/>
          </a:ln>
        </p:spPr>
        <p:txBody>
          <a:bodyPr spcFirstLastPara="1" wrap="square" lIns="91425" tIns="45700" rIns="91425" bIns="45700" anchor="t" anchorCtr="0">
            <a:spAutoFit/>
          </a:bodyPr>
          <a:lstStyle/>
          <a:p>
            <a:pPr>
              <a:buSzPts val="3200"/>
            </a:pPr>
            <a:r>
              <a:rPr lang="en-US" altLang="ko-KR" sz="3200" b="1" dirty="0">
                <a:solidFill>
                  <a:srgbClr val="212D50"/>
                </a:solidFill>
                <a:latin typeface="Noto Sans KR Medium" panose="020B0600000000000000" pitchFamily="34" charset="-127"/>
                <a:ea typeface="Noto Sans KR Medium" panose="020B0600000000000000" pitchFamily="34" charset="-127"/>
                <a:cs typeface="Nanum Gothic"/>
                <a:sym typeface="Nanum Gothic"/>
              </a:rPr>
              <a:t>2021. 10. 07. </a:t>
            </a:r>
            <a:r>
              <a:rPr lang="ko-KR" altLang="en-US" sz="3200" b="1" dirty="0">
                <a:solidFill>
                  <a:srgbClr val="212D50"/>
                </a:solidFill>
                <a:latin typeface="Noto Sans KR Medium" panose="020B0600000000000000" pitchFamily="34" charset="-127"/>
                <a:ea typeface="Noto Sans KR Medium" panose="020B0600000000000000" pitchFamily="34" charset="-127"/>
                <a:cs typeface="Nanum Gothic"/>
                <a:sym typeface="Nanum Gothic"/>
              </a:rPr>
              <a:t>실제 주가 등락과 예측 확률 비교</a:t>
            </a:r>
            <a:endParaRPr lang="ko-KR" altLang="en-US" sz="2400" b="1" i="0" u="none" strike="noStrike" cap="none" dirty="0">
              <a:solidFill>
                <a:srgbClr val="C0504D"/>
              </a:solidFill>
              <a:latin typeface="Noto Sans KR Medium" panose="020B0600000000000000" pitchFamily="34" charset="-127"/>
              <a:ea typeface="Noto Sans KR Medium" panose="020B0600000000000000" pitchFamily="34" charset="-127"/>
              <a:cs typeface="Nanum Gothic"/>
              <a:sym typeface="Nanum Gothic"/>
            </a:endParaRPr>
          </a:p>
        </p:txBody>
      </p:sp>
      <p:sp>
        <p:nvSpPr>
          <p:cNvPr id="28" name="Google Shape;992;p30">
            <a:extLst>
              <a:ext uri="{FF2B5EF4-FFF2-40B4-BE49-F238E27FC236}">
                <a16:creationId xmlns:a16="http://schemas.microsoft.com/office/drawing/2014/main" id="{55E9FD15-16C5-4975-8B7E-46414920F337}"/>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altLang="ko-KR"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A</a:t>
            </a:r>
            <a:r>
              <a:rPr lang="en-US" altLang="ko-KR" sz="4000" b="1" dirty="0">
                <a:solidFill>
                  <a:srgbClr val="212D50"/>
                </a:solidFill>
                <a:latin typeface="Noto Sans KR Medium" panose="020B0600000000000000" pitchFamily="34" charset="-127"/>
                <a:ea typeface="Noto Sans KR Medium" panose="020B0600000000000000" pitchFamily="34" charset="-127"/>
              </a:rPr>
              <a:t>ppendix.</a:t>
            </a:r>
            <a:endParaRPr lang="ko-KR" altLang="en-US"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pic>
        <p:nvPicPr>
          <p:cNvPr id="1026" name="Picture 2">
            <a:extLst>
              <a:ext uri="{FF2B5EF4-FFF2-40B4-BE49-F238E27FC236}">
                <a16:creationId xmlns:a16="http://schemas.microsoft.com/office/drawing/2014/main" id="{C5E8B451-62B5-4E01-9678-1585EEF567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48" t="18167" r="2106" b="11261"/>
          <a:stretch/>
        </p:blipFill>
        <p:spPr bwMode="auto">
          <a:xfrm>
            <a:off x="1689657" y="3427604"/>
            <a:ext cx="2274548" cy="13776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A60715B2-9557-44D0-9138-C61E9A9A4E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9164" y="5466564"/>
            <a:ext cx="2332715" cy="13776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B1420D1-E626-4366-BB26-12D89EEDD0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104" t="20795" r="1689" b="6480"/>
          <a:stretch/>
        </p:blipFill>
        <p:spPr bwMode="auto">
          <a:xfrm>
            <a:off x="4690124" y="3265270"/>
            <a:ext cx="2509013" cy="163268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419D783E-480C-442C-9A58-360E0E451A5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9847"/>
          <a:stretch/>
        </p:blipFill>
        <p:spPr bwMode="auto">
          <a:xfrm>
            <a:off x="4563860" y="5396773"/>
            <a:ext cx="2813137" cy="1706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0BB2013-04A1-4C4A-9682-A7B22D67D21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1906" t="19572" r="2432" b="9284"/>
          <a:stretch/>
        </p:blipFill>
        <p:spPr bwMode="auto">
          <a:xfrm>
            <a:off x="7817068" y="3278612"/>
            <a:ext cx="2756020" cy="152664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62883967-6752-49F8-9441-3D344B4820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0977" y="5378149"/>
            <a:ext cx="2973927" cy="17036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69F2F93-81AA-447A-BDA4-F28416368AC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2336" t="23597" r="1977" b="7320"/>
          <a:stretch/>
        </p:blipFill>
        <p:spPr bwMode="auto">
          <a:xfrm>
            <a:off x="11035151" y="3350249"/>
            <a:ext cx="2496601" cy="138294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655CBFAF-8DB2-4DDC-9EF1-9A2F43824D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93363" y="5378149"/>
            <a:ext cx="29908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694B560-68DC-4004-AEB8-E28982BB122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658" t="13846"/>
          <a:stretch/>
        </p:blipFill>
        <p:spPr bwMode="auto">
          <a:xfrm>
            <a:off x="14254644" y="3214089"/>
            <a:ext cx="2637422" cy="17163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414952A9-6364-4322-8C94-F577627507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204260" y="5326266"/>
            <a:ext cx="3326900" cy="1709233"/>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575;p15">
            <a:extLst>
              <a:ext uri="{FF2B5EF4-FFF2-40B4-BE49-F238E27FC236}">
                <a16:creationId xmlns:a16="http://schemas.microsoft.com/office/drawing/2014/main" id="{AB0155A4-7F69-498A-83E0-4948EDAE1411}"/>
              </a:ext>
            </a:extLst>
          </p:cNvPr>
          <p:cNvSpPr txBox="1"/>
          <p:nvPr/>
        </p:nvSpPr>
        <p:spPr>
          <a:xfrm>
            <a:off x="1502227" y="2443275"/>
            <a:ext cx="267385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삼성전자</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49" name="Google Shape;593;p15">
            <a:extLst>
              <a:ext uri="{FF2B5EF4-FFF2-40B4-BE49-F238E27FC236}">
                <a16:creationId xmlns:a16="http://schemas.microsoft.com/office/drawing/2014/main" id="{B7EFC426-C4FF-4176-A3BA-6F992AE6311E}"/>
              </a:ext>
            </a:extLst>
          </p:cNvPr>
          <p:cNvSpPr txBox="1"/>
          <p:nvPr/>
        </p:nvSpPr>
        <p:spPr>
          <a:xfrm>
            <a:off x="4431697" y="2445395"/>
            <a:ext cx="2941244"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SK하이닉스</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57" name="Google Shape;594;p15">
            <a:extLst>
              <a:ext uri="{FF2B5EF4-FFF2-40B4-BE49-F238E27FC236}">
                <a16:creationId xmlns:a16="http://schemas.microsoft.com/office/drawing/2014/main" id="{77BE2467-A331-4A8A-B634-5627BBBE3579}"/>
              </a:ext>
            </a:extLst>
          </p:cNvPr>
          <p:cNvSpPr txBox="1"/>
          <p:nvPr/>
        </p:nvSpPr>
        <p:spPr>
          <a:xfrm>
            <a:off x="7799389" y="2443275"/>
            <a:ext cx="2673858"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LG화학</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65" name="Google Shape;595;p15">
            <a:extLst>
              <a:ext uri="{FF2B5EF4-FFF2-40B4-BE49-F238E27FC236}">
                <a16:creationId xmlns:a16="http://schemas.microsoft.com/office/drawing/2014/main" id="{4536AFB1-F3E7-446B-845F-278641B8227C}"/>
              </a:ext>
            </a:extLst>
          </p:cNvPr>
          <p:cNvSpPr txBox="1"/>
          <p:nvPr/>
        </p:nvSpPr>
        <p:spPr>
          <a:xfrm>
            <a:off x="11337408" y="2443275"/>
            <a:ext cx="2008909"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현대차</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73" name="Google Shape;596;p15">
            <a:extLst>
              <a:ext uri="{FF2B5EF4-FFF2-40B4-BE49-F238E27FC236}">
                <a16:creationId xmlns:a16="http://schemas.microsoft.com/office/drawing/2014/main" id="{7F01754E-8357-473D-B763-3456AF67317C}"/>
              </a:ext>
            </a:extLst>
          </p:cNvPr>
          <p:cNvSpPr txBox="1"/>
          <p:nvPr/>
        </p:nvSpPr>
        <p:spPr>
          <a:xfrm>
            <a:off x="14420340" y="2437732"/>
            <a:ext cx="22098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dirty="0" err="1">
                <a:solidFill>
                  <a:srgbClr val="4B6972"/>
                </a:solidFill>
                <a:latin typeface="Noto Sans KR Medium" panose="020B0600000000000000" pitchFamily="34" charset="-127"/>
                <a:ea typeface="Noto Sans KR Medium" panose="020B0600000000000000" pitchFamily="34" charset="-127"/>
              </a:rPr>
              <a:t>셀트리온</a:t>
            </a:r>
            <a:endParaRPr sz="3200" b="1" i="0" u="none" strike="noStrike" cap="none" dirty="0">
              <a:solidFill>
                <a:srgbClr val="4B6972"/>
              </a:solidFill>
              <a:latin typeface="Noto Sans KR Medium" panose="020B0600000000000000" pitchFamily="34" charset="-127"/>
              <a:ea typeface="Noto Sans KR Medium" panose="020B0600000000000000" pitchFamily="34" charset="-127"/>
              <a:sym typeface="Arial"/>
            </a:endParaRPr>
          </a:p>
        </p:txBody>
      </p:sp>
      <p:sp>
        <p:nvSpPr>
          <p:cNvPr id="80" name="Google Shape;954;p28">
            <a:extLst>
              <a:ext uri="{FF2B5EF4-FFF2-40B4-BE49-F238E27FC236}">
                <a16:creationId xmlns:a16="http://schemas.microsoft.com/office/drawing/2014/main" id="{2E831347-2345-47BC-88EB-F20D0FFBE24E}"/>
              </a:ext>
            </a:extLst>
          </p:cNvPr>
          <p:cNvSpPr/>
          <p:nvPr/>
        </p:nvSpPr>
        <p:spPr>
          <a:xfrm>
            <a:off x="4312380"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1" name="Google Shape;954;p28">
            <a:extLst>
              <a:ext uri="{FF2B5EF4-FFF2-40B4-BE49-F238E27FC236}">
                <a16:creationId xmlns:a16="http://schemas.microsoft.com/office/drawing/2014/main" id="{2503BAC9-FC3B-4CDB-BF6A-247F5DB4A4B0}"/>
              </a:ext>
            </a:extLst>
          </p:cNvPr>
          <p:cNvSpPr/>
          <p:nvPr/>
        </p:nvSpPr>
        <p:spPr>
          <a:xfrm>
            <a:off x="7618359"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82" name="Google Shape;954;p28">
            <a:extLst>
              <a:ext uri="{FF2B5EF4-FFF2-40B4-BE49-F238E27FC236}">
                <a16:creationId xmlns:a16="http://schemas.microsoft.com/office/drawing/2014/main" id="{186F52CF-A7BF-4207-8E66-FF298A848E3A}"/>
              </a:ext>
            </a:extLst>
          </p:cNvPr>
          <p:cNvSpPr/>
          <p:nvPr/>
        </p:nvSpPr>
        <p:spPr>
          <a:xfrm>
            <a:off x="13939489" y="2213202"/>
            <a:ext cx="3183935" cy="5218112"/>
          </a:xfrm>
          <a:prstGeom prst="rect">
            <a:avLst/>
          </a:prstGeom>
          <a:noFill/>
          <a:ln w="57150"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pic>
        <p:nvPicPr>
          <p:cNvPr id="83" name="Google Shape;1167;gf598ca5f18_5_11">
            <a:extLst>
              <a:ext uri="{FF2B5EF4-FFF2-40B4-BE49-F238E27FC236}">
                <a16:creationId xmlns:a16="http://schemas.microsoft.com/office/drawing/2014/main" id="{0B8E516F-A416-43A9-9358-61DBAE79A9BB}"/>
              </a:ext>
            </a:extLst>
          </p:cNvPr>
          <p:cNvPicPr preferRelativeResize="0"/>
          <p:nvPr/>
        </p:nvPicPr>
        <p:blipFill rotWithShape="1">
          <a:blip r:embed="rId13">
            <a:alphaModFix/>
          </a:blip>
          <a:srcRect/>
          <a:stretch/>
        </p:blipFill>
        <p:spPr>
          <a:xfrm>
            <a:off x="3945731" y="7881663"/>
            <a:ext cx="11125200" cy="2201909"/>
          </a:xfrm>
          <a:prstGeom prst="rect">
            <a:avLst/>
          </a:prstGeom>
          <a:noFill/>
          <a:ln>
            <a:noFill/>
          </a:ln>
        </p:spPr>
      </p:pic>
      <p:sp>
        <p:nvSpPr>
          <p:cNvPr id="89" name="직사각형 88">
            <a:extLst>
              <a:ext uri="{FF2B5EF4-FFF2-40B4-BE49-F238E27FC236}">
                <a16:creationId xmlns:a16="http://schemas.microsoft.com/office/drawing/2014/main" id="{541B12C0-98EA-4D5C-8E4A-3FA5E5902C17}"/>
              </a:ext>
            </a:extLst>
          </p:cNvPr>
          <p:cNvSpPr/>
          <p:nvPr/>
        </p:nvSpPr>
        <p:spPr>
          <a:xfrm>
            <a:off x="8678927" y="8164030"/>
            <a:ext cx="5941048" cy="1638341"/>
          </a:xfrm>
          <a:prstGeom prst="rect">
            <a:avLst/>
          </a:pr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0" name="Google Shape;1168;gf598ca5f18_5_11">
            <a:extLst>
              <a:ext uri="{FF2B5EF4-FFF2-40B4-BE49-F238E27FC236}">
                <a16:creationId xmlns:a16="http://schemas.microsoft.com/office/drawing/2014/main" id="{2333CDCA-D2CF-4B15-9C99-B78ECC1336EC}"/>
              </a:ext>
            </a:extLst>
          </p:cNvPr>
          <p:cNvSpPr txBox="1"/>
          <p:nvPr/>
        </p:nvSpPr>
        <p:spPr>
          <a:xfrm>
            <a:off x="4113214" y="8578900"/>
            <a:ext cx="5010496"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ko-KR" altLang="en-US" sz="3600" b="1" dirty="0">
                <a:solidFill>
                  <a:srgbClr val="FFD966"/>
                </a:solidFill>
                <a:latin typeface="Noto Sans KR Medium" panose="020B0600000000000000" pitchFamily="34" charset="-127"/>
                <a:ea typeface="Noto Sans KR Medium" panose="020B0600000000000000" pitchFamily="34" charset="-127"/>
                <a:cs typeface="Roboto"/>
                <a:sym typeface="Roboto"/>
              </a:rPr>
              <a:t>실제 예측 결과</a:t>
            </a:r>
            <a:r>
              <a:rPr lang="en-US" sz="3600" b="1" dirty="0">
                <a:solidFill>
                  <a:srgbClr val="FFFFFF"/>
                </a:solidFill>
                <a:latin typeface="Noto Sans KR Medium" panose="020B0600000000000000" pitchFamily="34" charset="-127"/>
                <a:ea typeface="Noto Sans KR Medium" panose="020B0600000000000000" pitchFamily="34" charset="-127"/>
                <a:cs typeface="Roboto"/>
                <a:sym typeface="Roboto"/>
              </a:rPr>
              <a:t> </a:t>
            </a:r>
            <a:r>
              <a:rPr lang="en-US" sz="3600" b="1" dirty="0">
                <a:solidFill>
                  <a:schemeClr val="lt1"/>
                </a:solidFill>
                <a:latin typeface="Noto Sans KR Medium" panose="020B0600000000000000" pitchFamily="34" charset="-127"/>
                <a:ea typeface="Noto Sans KR Medium" panose="020B0600000000000000" pitchFamily="34" charset="-127"/>
                <a:cs typeface="Roboto"/>
                <a:sym typeface="Roboto"/>
              </a:rPr>
              <a:t>⇒</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92" name="Google Shape;1168;gf598ca5f18_5_11">
            <a:extLst>
              <a:ext uri="{FF2B5EF4-FFF2-40B4-BE49-F238E27FC236}">
                <a16:creationId xmlns:a16="http://schemas.microsoft.com/office/drawing/2014/main" id="{01F327D6-9773-4AC3-85D6-62AEB6D0FA68}"/>
              </a:ext>
            </a:extLst>
          </p:cNvPr>
          <p:cNvSpPr txBox="1"/>
          <p:nvPr/>
        </p:nvSpPr>
        <p:spPr>
          <a:xfrm>
            <a:off x="9867856" y="8989766"/>
            <a:ext cx="3764459"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altLang="ko-KR" sz="3600" b="1" dirty="0">
                <a:solidFill>
                  <a:srgbClr val="C00000"/>
                </a:solidFill>
                <a:latin typeface="Noto Sans KR Medium" panose="020B0600000000000000" pitchFamily="34" charset="-127"/>
                <a:ea typeface="Noto Sans KR Medium" panose="020B0600000000000000" pitchFamily="34" charset="-127"/>
                <a:cs typeface="Roboto"/>
                <a:sym typeface="Roboto"/>
              </a:rPr>
              <a:t>60%</a:t>
            </a:r>
            <a:r>
              <a:rPr lang="en-US" altLang="ko-KR" sz="3600" b="1" dirty="0">
                <a:solidFill>
                  <a:srgbClr val="1F2A4B"/>
                </a:solidFill>
                <a:latin typeface="Noto Sans KR Medium" panose="020B0600000000000000" pitchFamily="34" charset="-127"/>
                <a:ea typeface="Noto Sans KR Medium" panose="020B0600000000000000" pitchFamily="34" charset="-127"/>
                <a:cs typeface="Roboto"/>
                <a:sym typeface="Roboto"/>
              </a:rPr>
              <a:t> </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정확도</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
        <p:nvSpPr>
          <p:cNvPr id="93" name="Google Shape;1168;gf598ca5f18_5_11">
            <a:extLst>
              <a:ext uri="{FF2B5EF4-FFF2-40B4-BE49-F238E27FC236}">
                <a16:creationId xmlns:a16="http://schemas.microsoft.com/office/drawing/2014/main" id="{92275F6E-CE30-47BC-8390-421619981394}"/>
              </a:ext>
            </a:extLst>
          </p:cNvPr>
          <p:cNvSpPr txBox="1"/>
          <p:nvPr/>
        </p:nvSpPr>
        <p:spPr>
          <a:xfrm>
            <a:off x="8593484" y="8253300"/>
            <a:ext cx="6111933" cy="82173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None/>
            </a:pPr>
            <a:r>
              <a:rPr lang="en-US" altLang="ko-KR" sz="3600" b="1" dirty="0">
                <a:solidFill>
                  <a:srgbClr val="1F2A4B"/>
                </a:solidFill>
                <a:latin typeface="Noto Sans KR Medium" panose="020B0600000000000000" pitchFamily="34" charset="-127"/>
                <a:ea typeface="Noto Sans KR Medium" panose="020B0600000000000000" pitchFamily="34" charset="-127"/>
                <a:cs typeface="Roboto"/>
                <a:sym typeface="Roboto"/>
              </a:rPr>
              <a:t>5</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개 종목 중 </a:t>
            </a:r>
            <a:r>
              <a:rPr lang="en-US" altLang="ko-KR" sz="3600" b="1" dirty="0">
                <a:solidFill>
                  <a:srgbClr val="C00000"/>
                </a:solidFill>
                <a:latin typeface="Noto Sans KR Medium" panose="020B0600000000000000" pitchFamily="34" charset="-127"/>
                <a:ea typeface="Noto Sans KR Medium" panose="020B0600000000000000" pitchFamily="34" charset="-127"/>
                <a:cs typeface="Roboto"/>
                <a:sym typeface="Roboto"/>
              </a:rPr>
              <a:t>3</a:t>
            </a:r>
            <a:r>
              <a:rPr lang="ko-KR" altLang="en-US" sz="3600" b="1" dirty="0">
                <a:solidFill>
                  <a:srgbClr val="C00000"/>
                </a:solidFill>
                <a:latin typeface="Noto Sans KR Medium" panose="020B0600000000000000" pitchFamily="34" charset="-127"/>
                <a:ea typeface="Noto Sans KR Medium" panose="020B0600000000000000" pitchFamily="34" charset="-127"/>
                <a:cs typeface="Roboto"/>
                <a:sym typeface="Roboto"/>
              </a:rPr>
              <a:t>개 종목</a:t>
            </a:r>
            <a:r>
              <a:rPr lang="ko-KR" altLang="en-US" sz="3600" b="1" dirty="0">
                <a:solidFill>
                  <a:srgbClr val="1F2A4B"/>
                </a:solidFill>
                <a:latin typeface="Noto Sans KR Medium" panose="020B0600000000000000" pitchFamily="34" charset="-127"/>
                <a:ea typeface="Noto Sans KR Medium" panose="020B0600000000000000" pitchFamily="34" charset="-127"/>
                <a:cs typeface="Roboto"/>
                <a:sym typeface="Roboto"/>
              </a:rPr>
              <a:t> 예측</a:t>
            </a:r>
            <a:endParaRPr sz="3600" b="1" i="0" u="none" strike="noStrike" cap="none" dirty="0">
              <a:solidFill>
                <a:srgbClr val="A69685"/>
              </a:solidFill>
              <a:highlight>
                <a:srgbClr val="FFE599"/>
              </a:highlight>
              <a:latin typeface="Noto Sans KR Medium" panose="020B0600000000000000" pitchFamily="34" charset="-127"/>
              <a:ea typeface="Noto Sans KR Medium" panose="020B0600000000000000" pitchFamily="34" charset="-127"/>
              <a:cs typeface="Roboto"/>
              <a:sym typeface="Roboto"/>
            </a:endParaRPr>
          </a:p>
        </p:txBody>
      </p:sp>
    </p:spTree>
    <p:extLst>
      <p:ext uri="{BB962C8B-B14F-4D97-AF65-F5344CB8AC3E}">
        <p14:creationId xmlns:p14="http://schemas.microsoft.com/office/powerpoint/2010/main" val="406772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6"/>
        <p:cNvGrpSpPr/>
        <p:nvPr/>
      </p:nvGrpSpPr>
      <p:grpSpPr>
        <a:xfrm>
          <a:off x="0" y="0"/>
          <a:ext cx="0" cy="0"/>
          <a:chOff x="0" y="0"/>
          <a:chExt cx="0" cy="0"/>
        </a:xfrm>
      </p:grpSpPr>
      <p:pic>
        <p:nvPicPr>
          <p:cNvPr id="237" name="Google Shape;237;gf59b30ca06_1_5"/>
          <p:cNvPicPr preferRelativeResize="0"/>
          <p:nvPr/>
        </p:nvPicPr>
        <p:blipFill rotWithShape="1">
          <a:blip r:embed="rId3">
            <a:alphaModFix/>
          </a:blip>
          <a:srcRect/>
          <a:stretch/>
        </p:blipFill>
        <p:spPr>
          <a:xfrm>
            <a:off x="7051452" y="2552348"/>
            <a:ext cx="5029200" cy="3833409"/>
          </a:xfrm>
          <a:prstGeom prst="rect">
            <a:avLst/>
          </a:prstGeom>
          <a:noFill/>
          <a:ln>
            <a:noFill/>
          </a:ln>
        </p:spPr>
      </p:pic>
      <p:pic>
        <p:nvPicPr>
          <p:cNvPr id="238" name="Google Shape;238;gf59b30ca06_1_5"/>
          <p:cNvPicPr preferRelativeResize="0"/>
          <p:nvPr/>
        </p:nvPicPr>
        <p:blipFill rotWithShape="1">
          <a:blip r:embed="rId4">
            <a:alphaModFix/>
          </a:blip>
          <a:srcRect r="4970"/>
          <a:stretch/>
        </p:blipFill>
        <p:spPr>
          <a:xfrm>
            <a:off x="7205589" y="2729524"/>
            <a:ext cx="4713365" cy="3447735"/>
          </a:xfrm>
          <a:prstGeom prst="rect">
            <a:avLst/>
          </a:prstGeom>
          <a:noFill/>
          <a:ln>
            <a:noFill/>
          </a:ln>
        </p:spPr>
      </p:pic>
      <p:pic>
        <p:nvPicPr>
          <p:cNvPr id="239" name="Google Shape;239;gf59b30ca06_1_5"/>
          <p:cNvPicPr preferRelativeResize="0"/>
          <p:nvPr/>
        </p:nvPicPr>
        <p:blipFill rotWithShape="1">
          <a:blip r:embed="rId5">
            <a:alphaModFix/>
          </a:blip>
          <a:srcRect/>
          <a:stretch/>
        </p:blipFill>
        <p:spPr>
          <a:xfrm>
            <a:off x="6507504" y="4654332"/>
            <a:ext cx="556776" cy="76190"/>
          </a:xfrm>
          <a:prstGeom prst="rect">
            <a:avLst/>
          </a:prstGeom>
          <a:noFill/>
          <a:ln>
            <a:noFill/>
          </a:ln>
        </p:spPr>
      </p:pic>
      <p:pic>
        <p:nvPicPr>
          <p:cNvPr id="240" name="Google Shape;240;gf59b30ca06_1_5"/>
          <p:cNvPicPr preferRelativeResize="0"/>
          <p:nvPr/>
        </p:nvPicPr>
        <p:blipFill rotWithShape="1">
          <a:blip r:embed="rId3">
            <a:alphaModFix/>
          </a:blip>
          <a:srcRect/>
          <a:stretch/>
        </p:blipFill>
        <p:spPr>
          <a:xfrm>
            <a:off x="1478304" y="2555563"/>
            <a:ext cx="5029200" cy="3833409"/>
          </a:xfrm>
          <a:prstGeom prst="rect">
            <a:avLst/>
          </a:prstGeom>
          <a:noFill/>
          <a:ln>
            <a:noFill/>
          </a:ln>
        </p:spPr>
      </p:pic>
      <p:pic>
        <p:nvPicPr>
          <p:cNvPr id="241" name="Google Shape;241;gf59b30ca06_1_5"/>
          <p:cNvPicPr preferRelativeResize="0"/>
          <p:nvPr/>
        </p:nvPicPr>
        <p:blipFill rotWithShape="1">
          <a:blip r:embed="rId6">
            <a:alphaModFix/>
          </a:blip>
          <a:srcRect/>
          <a:stretch/>
        </p:blipFill>
        <p:spPr>
          <a:xfrm rot="5400000">
            <a:off x="5366350" y="6043436"/>
            <a:ext cx="2837316" cy="129507"/>
          </a:xfrm>
          <a:prstGeom prst="rect">
            <a:avLst/>
          </a:prstGeom>
          <a:noFill/>
          <a:ln>
            <a:noFill/>
          </a:ln>
        </p:spPr>
      </p:pic>
      <p:sp>
        <p:nvSpPr>
          <p:cNvPr id="242" name="Google Shape;242;gf59b30ca06_1_5"/>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43" name="Google Shape;243;gf59b30ca06_1_5"/>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6</a:t>
            </a:fld>
            <a:r>
              <a:rPr lang="en-US" sz="1050" b="1">
                <a:solidFill>
                  <a:srgbClr val="212D50"/>
                </a:solidFill>
                <a:cs typeface="Arial"/>
                <a:sym typeface="Arial"/>
              </a:rPr>
              <a:t>P</a:t>
            </a:r>
            <a:endParaRPr/>
          </a:p>
        </p:txBody>
      </p:sp>
      <p:cxnSp>
        <p:nvCxnSpPr>
          <p:cNvPr id="244" name="Google Shape;244;gf59b30ca06_1_5"/>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246" name="Google Shape;246;gf59b30ca06_1_5"/>
          <p:cNvPicPr preferRelativeResize="0"/>
          <p:nvPr/>
        </p:nvPicPr>
        <p:blipFill rotWithShape="1">
          <a:blip r:embed="rId5">
            <a:alphaModFix/>
          </a:blip>
          <a:srcRect/>
          <a:stretch/>
        </p:blipFill>
        <p:spPr>
          <a:xfrm>
            <a:off x="15906923" y="5699573"/>
            <a:ext cx="556776" cy="76190"/>
          </a:xfrm>
          <a:prstGeom prst="rect">
            <a:avLst/>
          </a:prstGeom>
          <a:noFill/>
          <a:ln>
            <a:noFill/>
          </a:ln>
        </p:spPr>
      </p:pic>
      <p:pic>
        <p:nvPicPr>
          <p:cNvPr id="247" name="Google Shape;247;gf59b30ca06_1_5"/>
          <p:cNvPicPr preferRelativeResize="0"/>
          <p:nvPr/>
        </p:nvPicPr>
        <p:blipFill rotWithShape="1">
          <a:blip r:embed="rId3">
            <a:alphaModFix/>
          </a:blip>
          <a:srcRect/>
          <a:stretch/>
        </p:blipFill>
        <p:spPr>
          <a:xfrm>
            <a:off x="12576969" y="2558773"/>
            <a:ext cx="5029200" cy="3833409"/>
          </a:xfrm>
          <a:prstGeom prst="rect">
            <a:avLst/>
          </a:prstGeom>
          <a:noFill/>
          <a:ln>
            <a:noFill/>
          </a:ln>
        </p:spPr>
      </p:pic>
      <p:pic>
        <p:nvPicPr>
          <p:cNvPr id="248" name="Google Shape;248;gf59b30ca06_1_5"/>
          <p:cNvPicPr preferRelativeResize="0"/>
          <p:nvPr/>
        </p:nvPicPr>
        <p:blipFill rotWithShape="1">
          <a:blip r:embed="rId5">
            <a:alphaModFix/>
          </a:blip>
          <a:srcRect/>
          <a:stretch/>
        </p:blipFill>
        <p:spPr>
          <a:xfrm>
            <a:off x="12060265" y="4654992"/>
            <a:ext cx="556776" cy="76190"/>
          </a:xfrm>
          <a:prstGeom prst="rect">
            <a:avLst/>
          </a:prstGeom>
          <a:noFill/>
          <a:ln>
            <a:noFill/>
          </a:ln>
        </p:spPr>
      </p:pic>
      <p:pic>
        <p:nvPicPr>
          <p:cNvPr id="249" name="Google Shape;249;gf59b30ca06_1_5"/>
          <p:cNvPicPr preferRelativeResize="0"/>
          <p:nvPr/>
        </p:nvPicPr>
        <p:blipFill rotWithShape="1">
          <a:blip r:embed="rId6">
            <a:alphaModFix/>
          </a:blip>
          <a:srcRect/>
          <a:stretch/>
        </p:blipFill>
        <p:spPr>
          <a:xfrm rot="5400000">
            <a:off x="10919111" y="6044096"/>
            <a:ext cx="2837316" cy="129507"/>
          </a:xfrm>
          <a:prstGeom prst="rect">
            <a:avLst/>
          </a:prstGeom>
          <a:noFill/>
          <a:ln>
            <a:noFill/>
          </a:ln>
        </p:spPr>
      </p:pic>
      <p:sp>
        <p:nvSpPr>
          <p:cNvPr id="250" name="Google Shape;250;gf59b30ca06_1_5"/>
          <p:cNvSpPr/>
          <p:nvPr/>
        </p:nvSpPr>
        <p:spPr>
          <a:xfrm>
            <a:off x="3132098" y="7560375"/>
            <a:ext cx="12595500" cy="2051700"/>
          </a:xfrm>
          <a:prstGeom prst="rect">
            <a:avLst/>
          </a:prstGeom>
          <a:solidFill>
            <a:srgbClr val="A6968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None/>
            </a:pPr>
            <a:r>
              <a:rPr lang="en-US" sz="2600" b="1" dirty="0">
                <a:solidFill>
                  <a:schemeClr val="lt1"/>
                </a:solidFill>
                <a:latin typeface="Noto Sans KR Medium" panose="020B0600000000000000" pitchFamily="34" charset="-127"/>
                <a:ea typeface="Noto Sans KR Medium" panose="020B0600000000000000" pitchFamily="34" charset="-127"/>
              </a:rPr>
              <a:t>    </a:t>
            </a:r>
            <a:endParaRPr sz="1800" b="1" i="0" u="none" strike="noStrike" cap="none" dirty="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251" name="Google Shape;251;gf59b30ca06_1_5"/>
          <p:cNvPicPr preferRelativeResize="0"/>
          <p:nvPr/>
        </p:nvPicPr>
        <p:blipFill rotWithShape="1">
          <a:blip r:embed="rId7">
            <a:alphaModFix/>
          </a:blip>
          <a:srcRect/>
          <a:stretch/>
        </p:blipFill>
        <p:spPr>
          <a:xfrm>
            <a:off x="1584255" y="2806330"/>
            <a:ext cx="4817298" cy="3004975"/>
          </a:xfrm>
          <a:prstGeom prst="rect">
            <a:avLst/>
          </a:prstGeom>
          <a:noFill/>
          <a:ln>
            <a:noFill/>
          </a:ln>
        </p:spPr>
      </p:pic>
      <p:pic>
        <p:nvPicPr>
          <p:cNvPr id="252" name="Google Shape;252;gf59b30ca06_1_5"/>
          <p:cNvPicPr preferRelativeResize="0"/>
          <p:nvPr/>
        </p:nvPicPr>
        <p:blipFill rotWithShape="1">
          <a:blip r:embed="rId8">
            <a:alphaModFix/>
          </a:blip>
          <a:srcRect r="17450" b="2752"/>
          <a:stretch/>
        </p:blipFill>
        <p:spPr>
          <a:xfrm>
            <a:off x="12853042" y="2761807"/>
            <a:ext cx="4551061" cy="3474193"/>
          </a:xfrm>
          <a:prstGeom prst="rect">
            <a:avLst/>
          </a:prstGeom>
          <a:noFill/>
          <a:ln>
            <a:noFill/>
          </a:ln>
        </p:spPr>
      </p:pic>
      <p:sp>
        <p:nvSpPr>
          <p:cNvPr id="253" name="Google Shape;253;gf59b30ca06_1_5"/>
          <p:cNvSpPr/>
          <p:nvPr/>
        </p:nvSpPr>
        <p:spPr>
          <a:xfrm>
            <a:off x="2321247" y="6200731"/>
            <a:ext cx="33768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4" name="Google Shape;254;gf59b30ca06_1_5"/>
          <p:cNvSpPr/>
          <p:nvPr/>
        </p:nvSpPr>
        <p:spPr>
          <a:xfrm>
            <a:off x="8048295" y="6189491"/>
            <a:ext cx="30699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5" name="Google Shape;255;gf59b30ca06_1_5"/>
          <p:cNvSpPr/>
          <p:nvPr/>
        </p:nvSpPr>
        <p:spPr>
          <a:xfrm>
            <a:off x="13318053" y="6291605"/>
            <a:ext cx="3376800" cy="580800"/>
          </a:xfrm>
          <a:prstGeom prst="rect">
            <a:avLst/>
          </a:prstGeom>
          <a:solidFill>
            <a:srgbClr val="28325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56" name="Google Shape;256;gf59b30ca06_1_5"/>
          <p:cNvSpPr txBox="1"/>
          <p:nvPr/>
        </p:nvSpPr>
        <p:spPr>
          <a:xfrm>
            <a:off x="2716374" y="6290963"/>
            <a:ext cx="2584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주식</a:t>
            </a:r>
            <a:r>
              <a:rPr lang="en-US"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입문자의</a:t>
            </a:r>
            <a:r>
              <a:rPr lang="en-US"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증가</a:t>
            </a:r>
            <a:endParaRPr sz="2000" b="0"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57" name="Google Shape;257;gf59b30ca06_1_5"/>
          <p:cNvSpPr txBox="1"/>
          <p:nvPr/>
        </p:nvSpPr>
        <p:spPr>
          <a:xfrm>
            <a:off x="8295800" y="6290975"/>
            <a:ext cx="25845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Noto Sans KR Medium" panose="020B0600000000000000" pitchFamily="34" charset="-127"/>
                <a:ea typeface="Noto Sans KR Medium" panose="020B0600000000000000" pitchFamily="34" charset="-127"/>
                <a:sym typeface="Arial"/>
              </a:rPr>
              <a:t>주식 콘텐츠 수 증가</a:t>
            </a:r>
            <a:endParaRPr sz="2000" b="0"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58" name="Google Shape;258;gf59b30ca06_1_5"/>
          <p:cNvSpPr txBox="1"/>
          <p:nvPr/>
        </p:nvSpPr>
        <p:spPr>
          <a:xfrm>
            <a:off x="13477953" y="6370063"/>
            <a:ext cx="30570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Noto Sans KR Medium" panose="020B0600000000000000" pitchFamily="34" charset="-127"/>
                <a:ea typeface="Noto Sans KR Medium" panose="020B0600000000000000" pitchFamily="34" charset="-127"/>
                <a:sym typeface="Arial"/>
              </a:rPr>
              <a:t>개인 투자자 및 빚투 급증</a:t>
            </a:r>
            <a:endParaRPr sz="2000" b="0" i="0" u="none" strike="noStrike" cap="none">
              <a:solidFill>
                <a:schemeClr val="lt1"/>
              </a:solidFill>
              <a:latin typeface="Noto Sans KR Medium" panose="020B0600000000000000" pitchFamily="34" charset="-127"/>
              <a:ea typeface="Noto Sans KR Medium" panose="020B0600000000000000" pitchFamily="34" charset="-127"/>
              <a:sym typeface="Arial"/>
            </a:endParaRPr>
          </a:p>
        </p:txBody>
      </p:sp>
      <p:sp>
        <p:nvSpPr>
          <p:cNvPr id="260" name="Google Shape;260;gf59b30ca06_1_5"/>
          <p:cNvSpPr/>
          <p:nvPr/>
        </p:nvSpPr>
        <p:spPr>
          <a:xfrm>
            <a:off x="3897848" y="8143325"/>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61" name="Google Shape;261;gf59b30ca06_1_5"/>
          <p:cNvSpPr/>
          <p:nvPr/>
        </p:nvSpPr>
        <p:spPr>
          <a:xfrm>
            <a:off x="3897848" y="8886275"/>
            <a:ext cx="129600" cy="129600"/>
          </a:xfrm>
          <a:prstGeom prst="diamond">
            <a:avLst/>
          </a:prstGeom>
          <a:solidFill>
            <a:srgbClr val="EB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ans KR Medium" panose="020B0600000000000000" pitchFamily="34" charset="-127"/>
              <a:ea typeface="Noto Sans KR Medium" panose="020B0600000000000000" pitchFamily="34" charset="-127"/>
            </a:endParaRPr>
          </a:p>
        </p:txBody>
      </p:sp>
      <p:sp>
        <p:nvSpPr>
          <p:cNvPr id="27" name="Google Shape;224;p5">
            <a:extLst>
              <a:ext uri="{FF2B5EF4-FFF2-40B4-BE49-F238E27FC236}">
                <a16:creationId xmlns:a16="http://schemas.microsoft.com/office/drawing/2014/main" id="{6092C7B4-C987-427E-91BD-2EFF66DC1102}"/>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28" name="Google Shape;225;p5">
            <a:extLst>
              <a:ext uri="{FF2B5EF4-FFF2-40B4-BE49-F238E27FC236}">
                <a16:creationId xmlns:a16="http://schemas.microsoft.com/office/drawing/2014/main" id="{E396FEA6-1397-4A96-9009-7C59CF63FB57}"/>
              </a:ext>
            </a:extLst>
          </p:cNvPr>
          <p:cNvSpPr txBox="1"/>
          <p:nvPr/>
        </p:nvSpPr>
        <p:spPr>
          <a:xfrm>
            <a:off x="1191331" y="1113418"/>
            <a:ext cx="65532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32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기획</a:t>
            </a:r>
            <a:r>
              <a:rPr lang="en-US"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rPr>
              <a:t> </a:t>
            </a:r>
            <a:r>
              <a:rPr lang="en-US" sz="3200" b="1" i="0" u="none" strike="noStrike" cap="none" dirty="0" err="1">
                <a:solidFill>
                  <a:srgbClr val="B3A291"/>
                </a:solidFill>
                <a:latin typeface="Noto Sans KR Medium" panose="020B0600000000000000" pitchFamily="34" charset="-127"/>
                <a:ea typeface="Noto Sans KR Medium" panose="020B0600000000000000" pitchFamily="34" charset="-127"/>
                <a:sym typeface="Arial"/>
              </a:rPr>
              <a:t>배경</a:t>
            </a:r>
            <a:endParaRPr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
        <p:nvSpPr>
          <p:cNvPr id="4" name="TextBox 3">
            <a:extLst>
              <a:ext uri="{FF2B5EF4-FFF2-40B4-BE49-F238E27FC236}">
                <a16:creationId xmlns:a16="http://schemas.microsoft.com/office/drawing/2014/main" id="{89FFBE30-CB17-47CC-8CBF-6F0219076557}"/>
              </a:ext>
            </a:extLst>
          </p:cNvPr>
          <p:cNvSpPr txBox="1"/>
          <p:nvPr/>
        </p:nvSpPr>
        <p:spPr>
          <a:xfrm>
            <a:off x="4294374" y="7998003"/>
            <a:ext cx="10648950" cy="461665"/>
          </a:xfrm>
          <a:prstGeom prst="rect">
            <a:avLst/>
          </a:prstGeom>
          <a:noFill/>
        </p:spPr>
        <p:txBody>
          <a:bodyPr wrap="square" rtlCol="0">
            <a:spAutoFit/>
          </a:bodyPr>
          <a:lstStyle/>
          <a:p>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주식 투자에 대한 관심이 높아지면서 개인 투자자</a:t>
            </a:r>
            <a:r>
              <a:rPr lang="en-US" altLang="ko-K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주식 입문자가 증가함</a:t>
            </a:r>
          </a:p>
        </p:txBody>
      </p:sp>
      <p:sp>
        <p:nvSpPr>
          <p:cNvPr id="34" name="TextBox 33">
            <a:extLst>
              <a:ext uri="{FF2B5EF4-FFF2-40B4-BE49-F238E27FC236}">
                <a16:creationId xmlns:a16="http://schemas.microsoft.com/office/drawing/2014/main" id="{E8C4ED55-67AB-4A39-A126-0A66D3476E7F}"/>
              </a:ext>
            </a:extLst>
          </p:cNvPr>
          <p:cNvSpPr txBox="1"/>
          <p:nvPr/>
        </p:nvSpPr>
        <p:spPr>
          <a:xfrm>
            <a:off x="4278654" y="8740025"/>
            <a:ext cx="10648950" cy="461665"/>
          </a:xfrm>
          <a:prstGeom prst="rect">
            <a:avLst/>
          </a:prstGeom>
          <a:noFill/>
        </p:spPr>
        <p:txBody>
          <a:bodyPr wrap="square" rtlCol="0">
            <a:spAutoFit/>
          </a:bodyPr>
          <a:lstStyle/>
          <a:p>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유튜브 등 다양한 주식 관련 콘텐츠가 등장하며 </a:t>
            </a:r>
            <a:r>
              <a:rPr lang="ko-KR" altLang="en-US" sz="2400" b="1" dirty="0">
                <a:solidFill>
                  <a:schemeClr val="lt1"/>
                </a:solidFill>
                <a:latin typeface="Noto Sans KR Medium" panose="020B0600000000000000" pitchFamily="34" charset="-127"/>
                <a:ea typeface="Noto Sans KR Medium" panose="020B0600000000000000" pitchFamily="34" charset="-127"/>
              </a:rPr>
              <a:t>점차 </a:t>
            </a:r>
            <a:r>
              <a:rPr lang="ko-KR" altLang="en-US"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rPr>
              <a:t>증가하는 추세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F2A4B"/>
        </a:solidFill>
        <a:effectLst/>
      </p:bgPr>
    </p:bg>
    <p:spTree>
      <p:nvGrpSpPr>
        <p:cNvPr id="1" name="Shape 1435"/>
        <p:cNvGrpSpPr/>
        <p:nvPr/>
      </p:nvGrpSpPr>
      <p:grpSpPr>
        <a:xfrm>
          <a:off x="0" y="0"/>
          <a:ext cx="0" cy="0"/>
          <a:chOff x="0" y="0"/>
          <a:chExt cx="0" cy="0"/>
        </a:xfrm>
      </p:grpSpPr>
      <p:pic>
        <p:nvPicPr>
          <p:cNvPr id="1436" name="Google Shape;1436;p48"/>
          <p:cNvPicPr preferRelativeResize="0"/>
          <p:nvPr/>
        </p:nvPicPr>
        <p:blipFill rotWithShape="1">
          <a:blip r:embed="rId3">
            <a:alphaModFix/>
          </a:blip>
          <a:srcRect/>
          <a:stretch/>
        </p:blipFill>
        <p:spPr>
          <a:xfrm>
            <a:off x="4402931" y="2495088"/>
            <a:ext cx="15800991" cy="7611573"/>
          </a:xfrm>
          <a:prstGeom prst="rect">
            <a:avLst/>
          </a:prstGeom>
          <a:noFill/>
          <a:ln>
            <a:noFill/>
          </a:ln>
        </p:spPr>
      </p:pic>
      <p:pic>
        <p:nvPicPr>
          <p:cNvPr id="1437" name="Google Shape;1437;p48"/>
          <p:cNvPicPr preferRelativeResize="0"/>
          <p:nvPr/>
        </p:nvPicPr>
        <p:blipFill rotWithShape="1">
          <a:blip r:embed="rId4">
            <a:alphaModFix/>
          </a:blip>
          <a:srcRect/>
          <a:stretch/>
        </p:blipFill>
        <p:spPr>
          <a:xfrm>
            <a:off x="4402931" y="3241857"/>
            <a:ext cx="15800991" cy="7611573"/>
          </a:xfrm>
          <a:prstGeom prst="rect">
            <a:avLst/>
          </a:prstGeom>
          <a:noFill/>
          <a:ln>
            <a:noFill/>
          </a:ln>
        </p:spPr>
      </p:pic>
      <p:pic>
        <p:nvPicPr>
          <p:cNvPr id="1438" name="Google Shape;1438;p48"/>
          <p:cNvPicPr preferRelativeResize="0"/>
          <p:nvPr/>
        </p:nvPicPr>
        <p:blipFill rotWithShape="1">
          <a:blip r:embed="rId5">
            <a:alphaModFix/>
          </a:blip>
          <a:srcRect r="13959"/>
          <a:stretch/>
        </p:blipFill>
        <p:spPr>
          <a:xfrm>
            <a:off x="1938849" y="6682389"/>
            <a:ext cx="5009712" cy="1879477"/>
          </a:xfrm>
          <a:prstGeom prst="rect">
            <a:avLst/>
          </a:prstGeom>
          <a:noFill/>
          <a:ln>
            <a:noFill/>
          </a:ln>
        </p:spPr>
      </p:pic>
      <p:sp>
        <p:nvSpPr>
          <p:cNvPr id="1439" name="Google Shape;1439;p48"/>
          <p:cNvSpPr txBox="1"/>
          <p:nvPr/>
        </p:nvSpPr>
        <p:spPr>
          <a:xfrm>
            <a:off x="2040731" y="8268712"/>
            <a:ext cx="998220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Sentiment analysis of news articles and YouTube texts and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475F74"/>
                </a:solidFill>
                <a:latin typeface="Noto Sans KR" panose="020B0500000000000000" pitchFamily="34" charset="-127"/>
                <a:ea typeface="Noto Sans KR" panose="020B0500000000000000" pitchFamily="34" charset="-127"/>
                <a:sym typeface="Arial"/>
              </a:rPr>
              <a:t>prediction of stock price fluctuations using deep learning models </a:t>
            </a:r>
            <a:endParaRPr sz="1400" b="0" i="0" u="none" strike="noStrike" cap="none" dirty="0">
              <a:solidFill>
                <a:srgbClr val="000000"/>
              </a:solidFill>
              <a:latin typeface="Noto Sans KR" panose="020B0500000000000000" pitchFamily="34" charset="-127"/>
              <a:ea typeface="Noto Sans KR" panose="020B0500000000000000" pitchFamily="34" charset="-127"/>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5"/>
        <p:cNvGrpSpPr/>
        <p:nvPr/>
      </p:nvGrpSpPr>
      <p:grpSpPr>
        <a:xfrm>
          <a:off x="0" y="0"/>
          <a:ext cx="0" cy="0"/>
          <a:chOff x="0" y="0"/>
          <a:chExt cx="0" cy="0"/>
        </a:xfrm>
      </p:grpSpPr>
      <p:pic>
        <p:nvPicPr>
          <p:cNvPr id="266" name="Google Shape;266;p2"/>
          <p:cNvPicPr preferRelativeResize="0"/>
          <p:nvPr/>
        </p:nvPicPr>
        <p:blipFill rotWithShape="1">
          <a:blip r:embed="rId3">
            <a:alphaModFix/>
          </a:blip>
          <a:srcRect t="31250"/>
          <a:stretch/>
        </p:blipFill>
        <p:spPr>
          <a:xfrm>
            <a:off x="0" y="-1"/>
            <a:ext cx="19016663" cy="10696576"/>
          </a:xfrm>
          <a:prstGeom prst="rect">
            <a:avLst/>
          </a:prstGeom>
          <a:noFill/>
          <a:ln>
            <a:noFill/>
          </a:ln>
        </p:spPr>
      </p:pic>
      <p:pic>
        <p:nvPicPr>
          <p:cNvPr id="267" name="Google Shape;267;p2"/>
          <p:cNvPicPr preferRelativeResize="0"/>
          <p:nvPr/>
        </p:nvPicPr>
        <p:blipFill rotWithShape="1">
          <a:blip r:embed="rId4">
            <a:alphaModFix/>
          </a:blip>
          <a:srcRect l="29622"/>
          <a:stretch/>
        </p:blipFill>
        <p:spPr>
          <a:xfrm>
            <a:off x="-473870" y="1496056"/>
            <a:ext cx="14097000" cy="8541411"/>
          </a:xfrm>
          <a:prstGeom prst="rect">
            <a:avLst/>
          </a:prstGeom>
          <a:noFill/>
          <a:ln>
            <a:noFill/>
          </a:ln>
        </p:spPr>
      </p:pic>
      <p:sp>
        <p:nvSpPr>
          <p:cNvPr id="268" name="Google Shape;268;p2"/>
          <p:cNvSpPr txBox="1"/>
          <p:nvPr/>
        </p:nvSpPr>
        <p:spPr>
          <a:xfrm>
            <a:off x="16061531" y="10935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lt1"/>
                </a:solidFill>
                <a:latin typeface="Arial"/>
                <a:ea typeface="Arial"/>
                <a:cs typeface="Arial"/>
                <a:sym typeface="Arial"/>
              </a:rPr>
              <a:t>Stock change prediction Service</a:t>
            </a:r>
            <a:endParaRPr sz="1400" b="0" i="0" u="none" strike="noStrike" cap="none">
              <a:solidFill>
                <a:srgbClr val="000000"/>
              </a:solidFill>
              <a:latin typeface="Arial"/>
              <a:ea typeface="Arial"/>
              <a:cs typeface="Arial"/>
              <a:sym typeface="Arial"/>
            </a:endParaRPr>
          </a:p>
        </p:txBody>
      </p:sp>
      <p:cxnSp>
        <p:nvCxnSpPr>
          <p:cNvPr id="269" name="Google Shape;269;p2"/>
          <p:cNvCxnSpPr/>
          <p:nvPr/>
        </p:nvCxnSpPr>
        <p:spPr>
          <a:xfrm rot="10800000">
            <a:off x="131" y="11062152"/>
            <a:ext cx="15680400" cy="0"/>
          </a:xfrm>
          <a:prstGeom prst="straightConnector1">
            <a:avLst/>
          </a:prstGeom>
          <a:noFill/>
          <a:ln w="19050" cap="flat" cmpd="sng">
            <a:solidFill>
              <a:schemeClr val="lt1"/>
            </a:solidFill>
            <a:prstDash val="solid"/>
            <a:round/>
            <a:headEnd type="none" w="sm" len="sm"/>
            <a:tailEnd type="none" w="sm" len="sm"/>
          </a:ln>
        </p:spPr>
      </p:cxnSp>
      <p:sp>
        <p:nvSpPr>
          <p:cNvPr id="270" name="Google Shape;270;p2"/>
          <p:cNvSpPr txBox="1"/>
          <p:nvPr/>
        </p:nvSpPr>
        <p:spPr>
          <a:xfrm>
            <a:off x="516731" y="5043487"/>
            <a:ext cx="10513219" cy="144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뉴스</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기사</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및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유튜브</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텍스트의</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감성</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분석과</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b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b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딥러닝을</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이용한</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주가</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등락</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예측</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서비스</a:t>
            </a:r>
            <a:r>
              <a:rPr lang="en-US"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rPr>
              <a:t> </a:t>
            </a:r>
            <a:r>
              <a:rPr lang="en-US" sz="4400" b="0" i="0" u="none" strike="noStrike" cap="none" dirty="0" err="1">
                <a:solidFill>
                  <a:schemeClr val="lt1"/>
                </a:solidFill>
                <a:latin typeface="Noto Sans KR Medium" panose="020B0600000000000000" pitchFamily="34" charset="-127"/>
                <a:ea typeface="Noto Sans KR Medium" panose="020B0600000000000000" pitchFamily="34" charset="-127"/>
                <a:sym typeface="Arial"/>
              </a:rPr>
              <a:t>구현</a:t>
            </a:r>
            <a:endParaRPr sz="4400" b="0"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74"/>
        <p:cNvGrpSpPr/>
        <p:nvPr/>
      </p:nvGrpSpPr>
      <p:grpSpPr>
        <a:xfrm>
          <a:off x="0" y="0"/>
          <a:ext cx="0" cy="0"/>
          <a:chOff x="0" y="0"/>
          <a:chExt cx="0" cy="0"/>
        </a:xfrm>
      </p:grpSpPr>
      <p:sp>
        <p:nvSpPr>
          <p:cNvPr id="275" name="Google Shape;275;gf599c4557c_1_0"/>
          <p:cNvSpPr txBox="1"/>
          <p:nvPr/>
        </p:nvSpPr>
        <p:spPr>
          <a:xfrm>
            <a:off x="16061531" y="10173194"/>
            <a:ext cx="25146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76" name="Google Shape;276;gf599c4557c_1_0"/>
          <p:cNvSpPr txBox="1">
            <a:spLocks noGrp="1"/>
          </p:cNvSpPr>
          <p:nvPr>
            <p:ph type="sldNum" idx="12"/>
          </p:nvPr>
        </p:nvSpPr>
        <p:spPr>
          <a:xfrm>
            <a:off x="17737931" y="10117590"/>
            <a:ext cx="10215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8</a:t>
            </a:fld>
            <a:r>
              <a:rPr lang="en-US" sz="1050" b="1">
                <a:solidFill>
                  <a:srgbClr val="212D50"/>
                </a:solidFill>
                <a:cs typeface="Arial"/>
                <a:sym typeface="Arial"/>
              </a:rPr>
              <a:t>P</a:t>
            </a:r>
            <a:endParaRPr/>
          </a:p>
        </p:txBody>
      </p:sp>
      <p:cxnSp>
        <p:nvCxnSpPr>
          <p:cNvPr id="277" name="Google Shape;277;gf599c4557c_1_0"/>
          <p:cNvCxnSpPr/>
          <p:nvPr/>
        </p:nvCxnSpPr>
        <p:spPr>
          <a:xfrm rot="10800000">
            <a:off x="131" y="10300152"/>
            <a:ext cx="15680400" cy="0"/>
          </a:xfrm>
          <a:prstGeom prst="straightConnector1">
            <a:avLst/>
          </a:prstGeom>
          <a:noFill/>
          <a:ln w="19050" cap="flat" cmpd="sng">
            <a:solidFill>
              <a:srgbClr val="212D50"/>
            </a:solidFill>
            <a:prstDash val="solid"/>
            <a:round/>
            <a:headEnd type="none" w="sm" len="sm"/>
            <a:tailEnd type="none" w="sm" len="sm"/>
          </a:ln>
        </p:spPr>
      </p:cxnSp>
      <p:pic>
        <p:nvPicPr>
          <p:cNvPr id="280" name="Google Shape;280;gf599c4557c_1_0"/>
          <p:cNvPicPr preferRelativeResize="0"/>
          <p:nvPr/>
        </p:nvPicPr>
        <p:blipFill rotWithShape="1">
          <a:blip r:embed="rId3">
            <a:alphaModFix/>
          </a:blip>
          <a:srcRect r="14973" b="10176"/>
          <a:stretch/>
        </p:blipFill>
        <p:spPr>
          <a:xfrm>
            <a:off x="12030075" y="3400800"/>
            <a:ext cx="5572124" cy="4066125"/>
          </a:xfrm>
          <a:prstGeom prst="rect">
            <a:avLst/>
          </a:prstGeom>
          <a:noFill/>
          <a:ln>
            <a:noFill/>
          </a:ln>
        </p:spPr>
      </p:pic>
      <p:sp>
        <p:nvSpPr>
          <p:cNvPr id="281" name="Google Shape;281;gf599c4557c_1_0"/>
          <p:cNvSpPr txBox="1"/>
          <p:nvPr/>
        </p:nvSpPr>
        <p:spPr>
          <a:xfrm>
            <a:off x="184545" y="9639992"/>
            <a:ext cx="105156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200">
                <a:solidFill>
                  <a:srgbClr val="BFBFBF"/>
                </a:solidFill>
                <a:latin typeface="Noto Sans KR Light" panose="020B0300000000000000" pitchFamily="34" charset="-127"/>
                <a:ea typeface="Noto Sans KR Light" panose="020B0300000000000000" pitchFamily="34" charset="-127"/>
              </a:rPr>
              <a:t>김기준. "뉴스 감성 분석과 시계열 예측 기반의 주가 등락 예측." 국내석사학위논문 숭실대학교 대학원, 2017. 서울</a:t>
            </a:r>
            <a:endParaRPr sz="1200">
              <a:solidFill>
                <a:srgbClr val="BFBFBF"/>
              </a:solidFill>
              <a:latin typeface="Noto Sans KR Light" panose="020B0300000000000000" pitchFamily="34" charset="-127"/>
              <a:ea typeface="Noto Sans KR Light" panose="020B0300000000000000" pitchFamily="34" charset="-127"/>
            </a:endParaRPr>
          </a:p>
        </p:txBody>
      </p:sp>
      <p:pic>
        <p:nvPicPr>
          <p:cNvPr id="282" name="Google Shape;282;gf599c4557c_1_0"/>
          <p:cNvPicPr preferRelativeResize="0"/>
          <p:nvPr/>
        </p:nvPicPr>
        <p:blipFill>
          <a:blip r:embed="rId4">
            <a:alphaModFix/>
          </a:blip>
          <a:stretch>
            <a:fillRect/>
          </a:stretch>
        </p:blipFill>
        <p:spPr>
          <a:xfrm>
            <a:off x="1134175" y="3400802"/>
            <a:ext cx="10667299" cy="4066111"/>
          </a:xfrm>
          <a:prstGeom prst="rect">
            <a:avLst/>
          </a:prstGeom>
          <a:noFill/>
          <a:ln>
            <a:noFill/>
          </a:ln>
        </p:spPr>
      </p:pic>
      <p:sp>
        <p:nvSpPr>
          <p:cNvPr id="283" name="Google Shape;283;gf599c4557c_1_0"/>
          <p:cNvSpPr txBox="1"/>
          <p:nvPr/>
        </p:nvSpPr>
        <p:spPr>
          <a:xfrm>
            <a:off x="184550" y="9840700"/>
            <a:ext cx="187512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BFBFBF"/>
                </a:solidFill>
                <a:highlight>
                  <a:srgbClr val="FFFFFF"/>
                </a:highlight>
                <a:latin typeface="Noto Sans KR Light" panose="020B0300000000000000" pitchFamily="34" charset="-127"/>
                <a:ea typeface="Noto Sans KR Light" panose="020B0300000000000000" pitchFamily="34" charset="-127"/>
              </a:rPr>
              <a:t>Yoo, J., Soun, Y., Park, Y. C., &amp; Kang, U. (2021, August). Accurate Multivariate Stock Movement Prediction via Data-Axis Transformer with Multi-Level Contexts.In </a:t>
            </a:r>
            <a:r>
              <a:rPr lang="en-US" sz="1200" i="1">
                <a:solidFill>
                  <a:srgbClr val="BFBFBF"/>
                </a:solidFill>
                <a:highlight>
                  <a:srgbClr val="FFFFFF"/>
                </a:highlight>
                <a:latin typeface="Noto Sans KR Light" panose="020B0300000000000000" pitchFamily="34" charset="-127"/>
                <a:ea typeface="Noto Sans KR Light" panose="020B0300000000000000" pitchFamily="34" charset="-127"/>
              </a:rPr>
              <a:t>Proceedings of the 27th ACM SIGKDD Conference on Knowledge Discovery &amp; Data Mining</a:t>
            </a:r>
            <a:r>
              <a:rPr lang="en-US" sz="1200">
                <a:solidFill>
                  <a:srgbClr val="BFBFBF"/>
                </a:solidFill>
                <a:highlight>
                  <a:srgbClr val="FFFFFF"/>
                </a:highlight>
                <a:latin typeface="Noto Sans KR Light" panose="020B0300000000000000" pitchFamily="34" charset="-127"/>
                <a:ea typeface="Noto Sans KR Light" panose="020B0300000000000000" pitchFamily="34" charset="-127"/>
              </a:rPr>
              <a:t> (pp. 2037-2045).</a:t>
            </a:r>
            <a:endParaRPr sz="1200">
              <a:solidFill>
                <a:srgbClr val="BFBFBF"/>
              </a:solidFill>
              <a:latin typeface="Noto Sans KR Light" panose="020B0300000000000000" pitchFamily="34" charset="-127"/>
              <a:ea typeface="Noto Sans KR Light" panose="020B0300000000000000" pitchFamily="34" charset="-127"/>
            </a:endParaRPr>
          </a:p>
        </p:txBody>
      </p:sp>
      <p:sp>
        <p:nvSpPr>
          <p:cNvPr id="284" name="Google Shape;284;gf599c4557c_1_0"/>
          <p:cNvSpPr/>
          <p:nvPr/>
        </p:nvSpPr>
        <p:spPr>
          <a:xfrm>
            <a:off x="2890525" y="4061500"/>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85" name="Google Shape;285;gf599c4557c_1_0"/>
          <p:cNvSpPr/>
          <p:nvPr/>
        </p:nvSpPr>
        <p:spPr>
          <a:xfrm>
            <a:off x="5824225" y="4064213"/>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86" name="Google Shape;286;gf599c4557c_1_0"/>
          <p:cNvSpPr/>
          <p:nvPr/>
        </p:nvSpPr>
        <p:spPr>
          <a:xfrm>
            <a:off x="8757925" y="4064213"/>
            <a:ext cx="1509900" cy="3354300"/>
          </a:xfrm>
          <a:prstGeom prst="rect">
            <a:avLst/>
          </a:prstGeom>
          <a:noFill/>
          <a:ln w="38100" cap="flat" cmpd="sng">
            <a:solidFill>
              <a:srgbClr val="A696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pic>
        <p:nvPicPr>
          <p:cNvPr id="287" name="Google Shape;287;gf599c4557c_1_0"/>
          <p:cNvPicPr preferRelativeResize="0"/>
          <p:nvPr/>
        </p:nvPicPr>
        <p:blipFill>
          <a:blip r:embed="rId5">
            <a:alphaModFix/>
          </a:blip>
          <a:stretch>
            <a:fillRect/>
          </a:stretch>
        </p:blipFill>
        <p:spPr>
          <a:xfrm>
            <a:off x="2667000" y="2396262"/>
            <a:ext cx="7381875" cy="638175"/>
          </a:xfrm>
          <a:prstGeom prst="rect">
            <a:avLst/>
          </a:prstGeom>
          <a:noFill/>
          <a:ln>
            <a:noFill/>
          </a:ln>
        </p:spPr>
      </p:pic>
      <p:pic>
        <p:nvPicPr>
          <p:cNvPr id="288" name="Google Shape;288;gf599c4557c_1_0"/>
          <p:cNvPicPr preferRelativeResize="0"/>
          <p:nvPr/>
        </p:nvPicPr>
        <p:blipFill>
          <a:blip r:embed="rId6">
            <a:alphaModFix/>
          </a:blip>
          <a:stretch>
            <a:fillRect/>
          </a:stretch>
        </p:blipFill>
        <p:spPr>
          <a:xfrm>
            <a:off x="12296775" y="2396250"/>
            <a:ext cx="5038725" cy="381000"/>
          </a:xfrm>
          <a:prstGeom prst="rect">
            <a:avLst/>
          </a:prstGeom>
          <a:noFill/>
          <a:ln>
            <a:noFill/>
          </a:ln>
        </p:spPr>
      </p:pic>
      <p:pic>
        <p:nvPicPr>
          <p:cNvPr id="289" name="Google Shape;289;gf599c4557c_1_0"/>
          <p:cNvPicPr preferRelativeResize="0"/>
          <p:nvPr/>
        </p:nvPicPr>
        <p:blipFill>
          <a:blip r:embed="rId7">
            <a:alphaModFix/>
          </a:blip>
          <a:stretch>
            <a:fillRect/>
          </a:stretch>
        </p:blipFill>
        <p:spPr>
          <a:xfrm>
            <a:off x="12125325" y="2777250"/>
            <a:ext cx="5381625" cy="352425"/>
          </a:xfrm>
          <a:prstGeom prst="rect">
            <a:avLst/>
          </a:prstGeom>
          <a:noFill/>
          <a:ln>
            <a:noFill/>
          </a:ln>
        </p:spPr>
      </p:pic>
      <p:sp>
        <p:nvSpPr>
          <p:cNvPr id="17" name="Google Shape;224;p5">
            <a:extLst>
              <a:ext uri="{FF2B5EF4-FFF2-40B4-BE49-F238E27FC236}">
                <a16:creationId xmlns:a16="http://schemas.microsoft.com/office/drawing/2014/main" id="{05BAF55E-2343-4709-80F2-226CD69EBEC0}"/>
              </a:ext>
            </a:extLst>
          </p:cNvPr>
          <p:cNvSpPr txBox="1"/>
          <p:nvPr/>
        </p:nvSpPr>
        <p:spPr>
          <a:xfrm>
            <a:off x="592931" y="405418"/>
            <a:ext cx="65532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18" name="Google Shape;225;p5">
            <a:extLst>
              <a:ext uri="{FF2B5EF4-FFF2-40B4-BE49-F238E27FC236}">
                <a16:creationId xmlns:a16="http://schemas.microsoft.com/office/drawing/2014/main" id="{32E50D9D-4B9A-4C5C-96F1-3FDEC4EE2450}"/>
              </a:ext>
            </a:extLst>
          </p:cNvPr>
          <p:cNvSpPr txBox="1"/>
          <p:nvPr/>
        </p:nvSpPr>
        <p:spPr>
          <a:xfrm>
            <a:off x="1191330" y="1113418"/>
            <a:ext cx="1153406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29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en-US" sz="2400" b="1" dirty="0" err="1">
                <a:solidFill>
                  <a:schemeClr val="accent2"/>
                </a:solidFill>
                <a:latin typeface="Noto Sans KR Medium" panose="020B0600000000000000" pitchFamily="34" charset="-127"/>
                <a:ea typeface="Noto Sans KR Medium" panose="020B0600000000000000" pitchFamily="34" charset="-127"/>
              </a:rPr>
              <a:t>주가</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등락</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예측</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선행연구의</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예측</a:t>
            </a:r>
            <a:r>
              <a:rPr lang="en-US" sz="2400" b="1" dirty="0">
                <a:solidFill>
                  <a:schemeClr val="accent2"/>
                </a:solidFill>
                <a:latin typeface="Noto Sans KR Medium" panose="020B0600000000000000" pitchFamily="34" charset="-127"/>
                <a:ea typeface="Noto Sans KR Medium" panose="020B0600000000000000" pitchFamily="34" charset="-127"/>
              </a:rPr>
              <a:t> </a:t>
            </a:r>
            <a:r>
              <a:rPr lang="en-US" sz="2400" b="1" dirty="0" err="1">
                <a:solidFill>
                  <a:schemeClr val="accent2"/>
                </a:solidFill>
                <a:latin typeface="Noto Sans KR Medium" panose="020B0600000000000000" pitchFamily="34" charset="-127"/>
                <a:ea typeface="Noto Sans KR Medium" panose="020B0600000000000000" pitchFamily="34" charset="-127"/>
              </a:rPr>
              <a:t>정확도</a:t>
            </a:r>
            <a:r>
              <a:rPr lang="en-US" sz="24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endParaRPr sz="24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
        <p:nvSpPr>
          <p:cNvPr id="20" name="Google Shape;250;gf59b30ca06_1_5">
            <a:extLst>
              <a:ext uri="{FF2B5EF4-FFF2-40B4-BE49-F238E27FC236}">
                <a16:creationId xmlns:a16="http://schemas.microsoft.com/office/drawing/2014/main" id="{462E2DDE-8634-449D-8919-F2828284ADBC}"/>
              </a:ext>
            </a:extLst>
          </p:cNvPr>
          <p:cNvSpPr/>
          <p:nvPr/>
        </p:nvSpPr>
        <p:spPr>
          <a:xfrm>
            <a:off x="3210581" y="8127086"/>
            <a:ext cx="12595500" cy="1034862"/>
          </a:xfrm>
          <a:prstGeom prst="rect">
            <a:avLst/>
          </a:prstGeom>
          <a:solidFill>
            <a:srgbClr val="A69685">
              <a:alpha val="69804"/>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Noto Sans KR Medium" panose="020B0600000000000000" pitchFamily="34" charset="-127"/>
              <a:ea typeface="Noto Sans KR Medium" panose="020B0600000000000000" pitchFamily="34" charset="-127"/>
              <a:sym typeface="Arial"/>
            </a:endParaRPr>
          </a:p>
          <a:p>
            <a:pPr marL="457200" marR="0" lvl="0" indent="0" algn="l" rtl="0">
              <a:lnSpc>
                <a:spcPct val="100000"/>
              </a:lnSpc>
              <a:spcBef>
                <a:spcPts val="0"/>
              </a:spcBef>
              <a:spcAft>
                <a:spcPts val="0"/>
              </a:spcAft>
              <a:buNone/>
            </a:pPr>
            <a:r>
              <a:rPr lang="en-US" sz="2600" b="1" dirty="0">
                <a:solidFill>
                  <a:schemeClr val="lt1"/>
                </a:solidFill>
                <a:latin typeface="Noto Sans KR Medium" panose="020B0600000000000000" pitchFamily="34" charset="-127"/>
                <a:ea typeface="Noto Sans KR Medium" panose="020B0600000000000000" pitchFamily="34" charset="-127"/>
              </a:rPr>
              <a:t>    </a:t>
            </a:r>
            <a:endParaRPr sz="1800" b="1" i="0" u="none" strike="noStrike" cap="none" dirty="0">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1" name="Google Shape;1132;gf5d93c4d0e_0_275">
            <a:extLst>
              <a:ext uri="{FF2B5EF4-FFF2-40B4-BE49-F238E27FC236}">
                <a16:creationId xmlns:a16="http://schemas.microsoft.com/office/drawing/2014/main" id="{B88C49AB-1DA8-40AC-84CC-72AED8C8D7AC}"/>
              </a:ext>
            </a:extLst>
          </p:cNvPr>
          <p:cNvSpPr txBox="1"/>
          <p:nvPr/>
        </p:nvSpPr>
        <p:spPr>
          <a:xfrm>
            <a:off x="4591096" y="8280253"/>
            <a:ext cx="9507900" cy="71555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ko-KR" altLang="en-US" sz="3000"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주가 등락 </a:t>
            </a:r>
            <a:r>
              <a:rPr lang="ko-KR" altLang="en-US" sz="3000" b="1" u="none" strike="noStrike" cap="none" dirty="0">
                <a:solidFill>
                  <a:schemeClr val="bg1"/>
                </a:solidFill>
                <a:latin typeface="Noto Sans KR Medium" panose="020B0600000000000000" pitchFamily="34" charset="-127"/>
                <a:ea typeface="Noto Sans KR Medium" panose="020B0600000000000000" pitchFamily="34" charset="-127"/>
                <a:cs typeface="Roboto"/>
                <a:sym typeface="Roboto"/>
              </a:rPr>
              <a:t>예측 정확도</a:t>
            </a:r>
            <a:r>
              <a:rPr lang="ko-KR" altLang="en-US" sz="3000" u="none" strike="noStrike" cap="none" dirty="0">
                <a:solidFill>
                  <a:srgbClr val="C4D2D6"/>
                </a:solidFill>
                <a:latin typeface="Noto Sans KR Medium" panose="020B0600000000000000" pitchFamily="34" charset="-127"/>
                <a:ea typeface="Noto Sans KR Medium" panose="020B0600000000000000" pitchFamily="34" charset="-127"/>
                <a:cs typeface="Roboto"/>
                <a:sym typeface="Roboto"/>
              </a:rPr>
              <a:t> </a:t>
            </a:r>
            <a:r>
              <a:rPr lang="ko-KR" altLang="en-US" sz="3000" u="none" strike="noStrike" cap="none" dirty="0">
                <a:solidFill>
                  <a:srgbClr val="83A1A9"/>
                </a:solidFill>
                <a:latin typeface="Noto Sans KR Medium" panose="020B0600000000000000" pitchFamily="34" charset="-127"/>
                <a:ea typeface="Noto Sans KR Medium" panose="020B0600000000000000" pitchFamily="34" charset="-127"/>
                <a:cs typeface="Roboto"/>
                <a:sym typeface="Roboto"/>
              </a:rPr>
              <a:t>일반적으로</a:t>
            </a:r>
            <a:r>
              <a:rPr lang="ko-KR" altLang="en-US" sz="3000" u="none" strike="noStrike" cap="none" dirty="0">
                <a:solidFill>
                  <a:srgbClr val="C4D2D6"/>
                </a:solidFill>
                <a:latin typeface="Noto Sans KR Medium" panose="020B0600000000000000" pitchFamily="34" charset="-127"/>
                <a:ea typeface="Noto Sans KR Medium" panose="020B0600000000000000" pitchFamily="34" charset="-127"/>
                <a:cs typeface="Roboto"/>
                <a:sym typeface="Roboto"/>
              </a:rPr>
              <a:t> </a:t>
            </a:r>
            <a:r>
              <a:rPr lang="en-US" altLang="ko-KR" sz="3000" b="1" dirty="0">
                <a:solidFill>
                  <a:srgbClr val="1F3864"/>
                </a:solidFill>
                <a:latin typeface="Noto Sans KR Medium" panose="020B0600000000000000" pitchFamily="34" charset="-127"/>
                <a:ea typeface="Noto Sans KR Medium" panose="020B0600000000000000" pitchFamily="34" charset="-127"/>
                <a:cs typeface="Roboto"/>
                <a:sym typeface="Roboto"/>
              </a:rPr>
              <a:t>45~55%</a:t>
            </a:r>
            <a:r>
              <a:rPr lang="en-US" altLang="ko-KR" sz="3000" dirty="0">
                <a:solidFill>
                  <a:srgbClr val="1F3864"/>
                </a:solidFill>
                <a:latin typeface="Noto Sans KR Medium" panose="020B0600000000000000" pitchFamily="34" charset="-127"/>
                <a:ea typeface="Noto Sans KR Medium" panose="020B0600000000000000" pitchFamily="34" charset="-127"/>
                <a:cs typeface="Roboto"/>
                <a:sym typeface="Roboto"/>
              </a:rPr>
              <a:t> </a:t>
            </a:r>
            <a:r>
              <a:rPr lang="ko-KR" altLang="en-US" sz="3000" dirty="0">
                <a:solidFill>
                  <a:srgbClr val="83A1A9"/>
                </a:solidFill>
                <a:latin typeface="Noto Sans KR Medium" panose="020B0600000000000000" pitchFamily="34" charset="-127"/>
                <a:ea typeface="Noto Sans KR Medium" panose="020B0600000000000000" pitchFamily="34" charset="-127"/>
                <a:cs typeface="Roboto"/>
                <a:sym typeface="Roboto"/>
              </a:rPr>
              <a:t>수준</a:t>
            </a:r>
            <a:endParaRPr sz="3000" u="none" strike="noStrike" cap="none" dirty="0">
              <a:solidFill>
                <a:srgbClr val="83A1A9"/>
              </a:solidFill>
              <a:latin typeface="Noto Sans KR Medium" panose="020B0600000000000000" pitchFamily="34" charset="-127"/>
              <a:ea typeface="Noto Sans KR Medium" panose="020B0600000000000000" pitchFamily="34" charset="-127"/>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3"/>
        <p:cNvGrpSpPr/>
        <p:nvPr/>
      </p:nvGrpSpPr>
      <p:grpSpPr>
        <a:xfrm>
          <a:off x="0" y="0"/>
          <a:ext cx="0" cy="0"/>
          <a:chOff x="0" y="0"/>
          <a:chExt cx="0" cy="0"/>
        </a:xfrm>
      </p:grpSpPr>
      <p:sp>
        <p:nvSpPr>
          <p:cNvPr id="45" name="직사각형 44">
            <a:extLst>
              <a:ext uri="{FF2B5EF4-FFF2-40B4-BE49-F238E27FC236}">
                <a16:creationId xmlns:a16="http://schemas.microsoft.com/office/drawing/2014/main" id="{FA2FF5B1-DEAC-4192-BAC9-4F685268B55C}"/>
              </a:ext>
            </a:extLst>
          </p:cNvPr>
          <p:cNvSpPr/>
          <p:nvPr/>
        </p:nvSpPr>
        <p:spPr>
          <a:xfrm>
            <a:off x="11196071" y="2066323"/>
            <a:ext cx="4171383" cy="595501"/>
          </a:xfrm>
          <a:prstGeom prst="rect">
            <a:avLst/>
          </a:prstGeom>
          <a:solidFill>
            <a:srgbClr val="83A1A9">
              <a:alpha val="50196"/>
            </a:srgbClr>
          </a:solidFill>
          <a:ln>
            <a:noFill/>
          </a:ln>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oto Sans KR Medium" panose="020B0600000000000000" pitchFamily="34" charset="-127"/>
              <a:ea typeface="Noto Sans KR Medium" panose="020B0600000000000000" pitchFamily="34" charset="-127"/>
            </a:endParaRPr>
          </a:p>
        </p:txBody>
      </p:sp>
      <p:sp>
        <p:nvSpPr>
          <p:cNvPr id="2" name="직사각형 1">
            <a:extLst>
              <a:ext uri="{FF2B5EF4-FFF2-40B4-BE49-F238E27FC236}">
                <a16:creationId xmlns:a16="http://schemas.microsoft.com/office/drawing/2014/main" id="{C9887CCB-E4C2-44C2-AF69-3B43ED00856D}"/>
              </a:ext>
            </a:extLst>
          </p:cNvPr>
          <p:cNvSpPr/>
          <p:nvPr/>
        </p:nvSpPr>
        <p:spPr>
          <a:xfrm>
            <a:off x="2040731" y="2071687"/>
            <a:ext cx="4171383" cy="595501"/>
          </a:xfrm>
          <a:prstGeom prst="rect">
            <a:avLst/>
          </a:prstGeom>
          <a:solidFill>
            <a:srgbClr val="83A1A9">
              <a:alpha val="50196"/>
            </a:srgbClr>
          </a:solidFill>
          <a:ln>
            <a:noFill/>
          </a:ln>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Noto Sans KR Medium" panose="020B0600000000000000" pitchFamily="34" charset="-127"/>
              <a:ea typeface="Noto Sans KR Medium" panose="020B0600000000000000" pitchFamily="34" charset="-127"/>
            </a:endParaRPr>
          </a:p>
        </p:txBody>
      </p:sp>
      <p:sp>
        <p:nvSpPr>
          <p:cNvPr id="294" name="Google Shape;294;p6"/>
          <p:cNvSpPr/>
          <p:nvPr/>
        </p:nvSpPr>
        <p:spPr>
          <a:xfrm>
            <a:off x="1360439" y="7553755"/>
            <a:ext cx="5725871" cy="1757695"/>
          </a:xfrm>
          <a:prstGeom prst="rect">
            <a:avLst/>
          </a:prstGeom>
          <a:noFill/>
          <a:ln w="28575" cap="flat" cmpd="sng">
            <a:solidFill>
              <a:srgbClr val="DEE6E8"/>
            </a:solidFill>
            <a:prstDash val="solid"/>
            <a:round/>
            <a:headEnd type="none" w="sm" len="sm"/>
            <a:tailEnd type="none" w="sm" len="sm"/>
          </a:ln>
          <a:scene3d>
            <a:camera prst="perspectiveFront"/>
            <a:lightRig rig="threePt" dir="t"/>
          </a:scene3d>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295" name="Google Shape;295;p6"/>
          <p:cNvSpPr txBox="1"/>
          <p:nvPr/>
        </p:nvSpPr>
        <p:spPr>
          <a:xfrm>
            <a:off x="16061531" y="10173194"/>
            <a:ext cx="2514599" cy="253916"/>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212D50"/>
                </a:solidFill>
                <a:latin typeface="Noto Sans KR Medium" panose="020B0600000000000000" pitchFamily="34" charset="-127"/>
                <a:ea typeface="Noto Sans KR Medium" panose="020B0600000000000000" pitchFamily="34" charset="-127"/>
                <a:sym typeface="Arial"/>
              </a:rPr>
              <a:t>Stock change prediction Service</a:t>
            </a:r>
            <a:endParaRPr sz="14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296" name="Google Shape;296;p6"/>
          <p:cNvSpPr txBox="1">
            <a:spLocks noGrp="1"/>
          </p:cNvSpPr>
          <p:nvPr>
            <p:ph type="sldNum" idx="12"/>
          </p:nvPr>
        </p:nvSpPr>
        <p:spPr>
          <a:xfrm>
            <a:off x="17737931" y="10117590"/>
            <a:ext cx="1021502" cy="365125"/>
          </a:xfrm>
          <a:prstGeom prst="rect">
            <a:avLst/>
          </a:prstGeom>
          <a:noFill/>
          <a:ln>
            <a:noFill/>
          </a:ln>
          <a:scene3d>
            <a:camera prst="perspectiveFront"/>
            <a:lightRig rig="threePt" dir="t"/>
          </a:scene3d>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r>
              <a:rPr lang="en-US" sz="1050" b="1">
                <a:solidFill>
                  <a:srgbClr val="212D50"/>
                </a:solidFill>
                <a:cs typeface="Arial"/>
                <a:sym typeface="Arial"/>
              </a:rPr>
              <a:t>0</a:t>
            </a:r>
            <a:fld id="{00000000-1234-1234-1234-123412341234}" type="slidenum">
              <a:rPr lang="en-US" sz="1050" b="1">
                <a:solidFill>
                  <a:srgbClr val="212D50"/>
                </a:solidFill>
                <a:cs typeface="Arial"/>
                <a:sym typeface="Arial"/>
              </a:rPr>
              <a:t>9</a:t>
            </a:fld>
            <a:r>
              <a:rPr lang="en-US" sz="1050" b="1">
                <a:solidFill>
                  <a:srgbClr val="212D50"/>
                </a:solidFill>
                <a:cs typeface="Arial"/>
                <a:sym typeface="Arial"/>
              </a:rPr>
              <a:t>P</a:t>
            </a:r>
            <a:endParaRPr/>
          </a:p>
        </p:txBody>
      </p:sp>
      <p:cxnSp>
        <p:nvCxnSpPr>
          <p:cNvPr id="297" name="Google Shape;297;p6"/>
          <p:cNvCxnSpPr/>
          <p:nvPr/>
        </p:nvCxnSpPr>
        <p:spPr>
          <a:xfrm rot="10800000">
            <a:off x="0" y="10300152"/>
            <a:ext cx="15680532" cy="0"/>
          </a:xfrm>
          <a:prstGeom prst="straightConnector1">
            <a:avLst/>
          </a:prstGeom>
          <a:noFill/>
          <a:ln w="19050" cap="flat" cmpd="sng">
            <a:solidFill>
              <a:srgbClr val="212D50"/>
            </a:solidFill>
            <a:prstDash val="solid"/>
            <a:round/>
            <a:headEnd type="none" w="sm" len="sm"/>
            <a:tailEnd type="none" w="sm" len="sm"/>
          </a:ln>
          <a:scene3d>
            <a:camera prst="perspectiveFront"/>
            <a:lightRig rig="threePt" dir="t"/>
          </a:scene3d>
        </p:spPr>
      </p:cxnSp>
      <p:pic>
        <p:nvPicPr>
          <p:cNvPr id="298" name="Google Shape;298;p6"/>
          <p:cNvPicPr preferRelativeResize="0"/>
          <p:nvPr/>
        </p:nvPicPr>
        <p:blipFill rotWithShape="1">
          <a:blip r:embed="rId3">
            <a:alphaModFix/>
          </a:blip>
          <a:srcRect r="52718"/>
          <a:stretch/>
        </p:blipFill>
        <p:spPr>
          <a:xfrm>
            <a:off x="14949928" y="3099236"/>
            <a:ext cx="3014984" cy="2458961"/>
          </a:xfrm>
          <a:prstGeom prst="rect">
            <a:avLst/>
          </a:prstGeom>
          <a:noFill/>
          <a:ln>
            <a:noFill/>
          </a:ln>
          <a:scene3d>
            <a:camera prst="perspectiveFront"/>
            <a:lightRig rig="threePt" dir="t"/>
          </a:scene3d>
        </p:spPr>
      </p:pic>
      <p:pic>
        <p:nvPicPr>
          <p:cNvPr id="299" name="Google Shape;299;p6"/>
          <p:cNvPicPr preferRelativeResize="0"/>
          <p:nvPr/>
        </p:nvPicPr>
        <p:blipFill rotWithShape="1">
          <a:blip r:embed="rId4">
            <a:alphaModFix/>
          </a:blip>
          <a:srcRect/>
          <a:stretch/>
        </p:blipFill>
        <p:spPr>
          <a:xfrm>
            <a:off x="1526948" y="3109516"/>
            <a:ext cx="2438400" cy="2438400"/>
          </a:xfrm>
          <a:prstGeom prst="rect">
            <a:avLst/>
          </a:prstGeom>
          <a:noFill/>
          <a:ln>
            <a:noFill/>
          </a:ln>
          <a:scene3d>
            <a:camera prst="perspectiveFront"/>
            <a:lightRig rig="threePt" dir="t"/>
          </a:scene3d>
        </p:spPr>
      </p:pic>
      <p:pic>
        <p:nvPicPr>
          <p:cNvPr id="300" name="Google Shape;300;p6"/>
          <p:cNvPicPr preferRelativeResize="0"/>
          <p:nvPr/>
        </p:nvPicPr>
        <p:blipFill rotWithShape="1">
          <a:blip r:embed="rId5">
            <a:alphaModFix/>
          </a:blip>
          <a:srcRect/>
          <a:stretch/>
        </p:blipFill>
        <p:spPr>
          <a:xfrm>
            <a:off x="11718131" y="3144685"/>
            <a:ext cx="2438400" cy="2368062"/>
          </a:xfrm>
          <a:prstGeom prst="rect">
            <a:avLst/>
          </a:prstGeom>
          <a:noFill/>
          <a:ln>
            <a:noFill/>
          </a:ln>
          <a:scene3d>
            <a:camera prst="perspectiveFront"/>
            <a:lightRig rig="threePt" dir="t"/>
          </a:scene3d>
        </p:spPr>
      </p:pic>
      <p:pic>
        <p:nvPicPr>
          <p:cNvPr id="301" name="Google Shape;301;p6"/>
          <p:cNvPicPr preferRelativeResize="0"/>
          <p:nvPr/>
        </p:nvPicPr>
        <p:blipFill rotWithShape="1">
          <a:blip r:embed="rId6">
            <a:alphaModFix/>
          </a:blip>
          <a:srcRect/>
          <a:stretch/>
        </p:blipFill>
        <p:spPr>
          <a:xfrm>
            <a:off x="4031923" y="3205988"/>
            <a:ext cx="2352208" cy="2352208"/>
          </a:xfrm>
          <a:prstGeom prst="rect">
            <a:avLst/>
          </a:prstGeom>
          <a:noFill/>
          <a:ln>
            <a:noFill/>
          </a:ln>
          <a:scene3d>
            <a:camera prst="perspectiveFront"/>
            <a:lightRig rig="threePt" dir="t"/>
          </a:scene3d>
        </p:spPr>
      </p:pic>
      <p:pic>
        <p:nvPicPr>
          <p:cNvPr id="302" name="Google Shape;302;p6"/>
          <p:cNvPicPr preferRelativeResize="0"/>
          <p:nvPr/>
        </p:nvPicPr>
        <p:blipFill rotWithShape="1">
          <a:blip r:embed="rId7">
            <a:alphaModFix/>
          </a:blip>
          <a:srcRect/>
          <a:stretch/>
        </p:blipFill>
        <p:spPr>
          <a:xfrm>
            <a:off x="8542363" y="3144687"/>
            <a:ext cx="2813809" cy="2368058"/>
          </a:xfrm>
          <a:prstGeom prst="rect">
            <a:avLst/>
          </a:prstGeom>
          <a:noFill/>
          <a:ln>
            <a:noFill/>
          </a:ln>
          <a:scene3d>
            <a:camera prst="perspectiveFront"/>
            <a:lightRig rig="threePt" dir="t"/>
          </a:scene3d>
        </p:spPr>
      </p:pic>
      <p:pic>
        <p:nvPicPr>
          <p:cNvPr id="303" name="Google Shape;303;p6"/>
          <p:cNvPicPr preferRelativeResize="0"/>
          <p:nvPr/>
        </p:nvPicPr>
        <p:blipFill rotWithShape="1">
          <a:blip r:embed="rId8">
            <a:alphaModFix/>
          </a:blip>
          <a:srcRect/>
          <a:stretch/>
        </p:blipFill>
        <p:spPr>
          <a:xfrm>
            <a:off x="1864389" y="6792917"/>
            <a:ext cx="1763519" cy="47629"/>
          </a:xfrm>
          <a:prstGeom prst="rect">
            <a:avLst/>
          </a:prstGeom>
          <a:noFill/>
          <a:ln>
            <a:noFill/>
          </a:ln>
          <a:scene3d>
            <a:camera prst="perspectiveFront"/>
            <a:lightRig rig="threePt" dir="t"/>
          </a:scene3d>
        </p:spPr>
      </p:pic>
      <p:pic>
        <p:nvPicPr>
          <p:cNvPr id="304" name="Google Shape;304;p6"/>
          <p:cNvPicPr preferRelativeResize="0"/>
          <p:nvPr/>
        </p:nvPicPr>
        <p:blipFill rotWithShape="1">
          <a:blip r:embed="rId8">
            <a:alphaModFix/>
          </a:blip>
          <a:srcRect/>
          <a:stretch/>
        </p:blipFill>
        <p:spPr>
          <a:xfrm>
            <a:off x="4852842" y="6792917"/>
            <a:ext cx="1763519" cy="47629"/>
          </a:xfrm>
          <a:prstGeom prst="rect">
            <a:avLst/>
          </a:prstGeom>
          <a:noFill/>
          <a:ln>
            <a:noFill/>
          </a:ln>
          <a:scene3d>
            <a:camera prst="perspectiveFront"/>
            <a:lightRig rig="threePt" dir="t"/>
          </a:scene3d>
        </p:spPr>
      </p:pic>
      <p:pic>
        <p:nvPicPr>
          <p:cNvPr id="305" name="Google Shape;305;p6"/>
          <p:cNvPicPr preferRelativeResize="0"/>
          <p:nvPr/>
        </p:nvPicPr>
        <p:blipFill rotWithShape="1">
          <a:blip r:embed="rId8">
            <a:alphaModFix/>
          </a:blip>
          <a:srcRect/>
          <a:stretch/>
        </p:blipFill>
        <p:spPr>
          <a:xfrm>
            <a:off x="15414791" y="6792917"/>
            <a:ext cx="1763519" cy="47629"/>
          </a:xfrm>
          <a:prstGeom prst="rect">
            <a:avLst/>
          </a:prstGeom>
          <a:noFill/>
          <a:ln>
            <a:noFill/>
          </a:ln>
          <a:scene3d>
            <a:camera prst="perspectiveFront"/>
            <a:lightRig rig="threePt" dir="t"/>
          </a:scene3d>
        </p:spPr>
      </p:pic>
      <p:pic>
        <p:nvPicPr>
          <p:cNvPr id="306" name="Google Shape;306;p6"/>
          <p:cNvPicPr preferRelativeResize="0"/>
          <p:nvPr/>
        </p:nvPicPr>
        <p:blipFill rotWithShape="1">
          <a:blip r:embed="rId8">
            <a:alphaModFix/>
          </a:blip>
          <a:srcRect/>
          <a:stretch/>
        </p:blipFill>
        <p:spPr>
          <a:xfrm>
            <a:off x="12241149" y="6792917"/>
            <a:ext cx="1763519" cy="47629"/>
          </a:xfrm>
          <a:prstGeom prst="rect">
            <a:avLst/>
          </a:prstGeom>
          <a:noFill/>
          <a:ln>
            <a:noFill/>
          </a:ln>
          <a:scene3d>
            <a:camera prst="perspectiveFront"/>
            <a:lightRig rig="threePt" dir="t"/>
          </a:scene3d>
        </p:spPr>
      </p:pic>
      <p:pic>
        <p:nvPicPr>
          <p:cNvPr id="307" name="Google Shape;307;p6"/>
          <p:cNvPicPr preferRelativeResize="0"/>
          <p:nvPr/>
        </p:nvPicPr>
        <p:blipFill rotWithShape="1">
          <a:blip r:embed="rId8">
            <a:alphaModFix/>
          </a:blip>
          <a:srcRect/>
          <a:stretch/>
        </p:blipFill>
        <p:spPr>
          <a:xfrm>
            <a:off x="9067507" y="6792917"/>
            <a:ext cx="1763519" cy="47629"/>
          </a:xfrm>
          <a:prstGeom prst="rect">
            <a:avLst/>
          </a:prstGeom>
          <a:noFill/>
          <a:ln>
            <a:noFill/>
          </a:ln>
          <a:scene3d>
            <a:camera prst="perspectiveFront"/>
            <a:lightRig rig="threePt" dir="t"/>
          </a:scene3d>
        </p:spPr>
      </p:pic>
      <p:sp>
        <p:nvSpPr>
          <p:cNvPr id="308" name="Google Shape;308;p6"/>
          <p:cNvSpPr txBox="1"/>
          <p:nvPr/>
        </p:nvSpPr>
        <p:spPr>
          <a:xfrm>
            <a:off x="2040731"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정길종</a:t>
            </a:r>
            <a:endParaRPr sz="32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09" name="Google Shape;309;p6"/>
          <p:cNvSpPr txBox="1"/>
          <p:nvPr/>
        </p:nvSpPr>
        <p:spPr>
          <a:xfrm>
            <a:off x="9220539" y="6119158"/>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212D50"/>
                </a:solidFill>
                <a:latin typeface="Noto Sans KR Medium" panose="020B0600000000000000" pitchFamily="34" charset="-127"/>
                <a:ea typeface="Noto Sans KR Medium" panose="020B0600000000000000" pitchFamily="34" charset="-127"/>
                <a:sym typeface="Arial"/>
              </a:rPr>
              <a:t>김형림</a:t>
            </a:r>
            <a:endParaRPr sz="3200" b="1" i="0" u="none" strike="noStrike" cap="none">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310" name="Google Shape;310;p6"/>
          <p:cNvSpPr txBox="1"/>
          <p:nvPr/>
        </p:nvSpPr>
        <p:spPr>
          <a:xfrm>
            <a:off x="5059803"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83A1A9"/>
                </a:solidFill>
                <a:latin typeface="Noto Sans KR Medium" panose="020B0600000000000000" pitchFamily="34" charset="-127"/>
                <a:ea typeface="Noto Sans KR Medium" panose="020B0600000000000000" pitchFamily="34" charset="-127"/>
                <a:sym typeface="Arial"/>
              </a:rPr>
              <a:t>인태우</a:t>
            </a:r>
            <a:endParaRPr sz="3200" b="1" i="0" u="none" strike="noStrike" cap="none" dirty="0">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1" name="Google Shape;311;p6"/>
          <p:cNvSpPr txBox="1"/>
          <p:nvPr/>
        </p:nvSpPr>
        <p:spPr>
          <a:xfrm>
            <a:off x="12414479" y="6114187"/>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83A1A9"/>
                </a:solidFill>
                <a:latin typeface="Noto Sans KR Medium" panose="020B0600000000000000" pitchFamily="34" charset="-127"/>
                <a:ea typeface="Noto Sans KR Medium" panose="020B0600000000000000" pitchFamily="34" charset="-127"/>
                <a:sym typeface="Arial"/>
              </a:rPr>
              <a:t>윤보람</a:t>
            </a:r>
            <a:endParaRPr sz="32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2" name="Google Shape;312;p6"/>
          <p:cNvSpPr txBox="1"/>
          <p:nvPr/>
        </p:nvSpPr>
        <p:spPr>
          <a:xfrm>
            <a:off x="15608419" y="6111414"/>
            <a:ext cx="1457454" cy="58477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83A1A9"/>
                </a:solidFill>
                <a:latin typeface="Noto Sans KR Medium" panose="020B0600000000000000" pitchFamily="34" charset="-127"/>
                <a:ea typeface="Noto Sans KR Medium" panose="020B0600000000000000" pitchFamily="34" charset="-127"/>
                <a:sym typeface="Arial"/>
              </a:rPr>
              <a:t>채길호</a:t>
            </a:r>
            <a:endParaRPr sz="3200" b="1" i="0" u="none" strike="noStrike" cap="none">
              <a:solidFill>
                <a:srgbClr val="83A1A9"/>
              </a:solidFill>
              <a:latin typeface="Noto Sans KR Medium" panose="020B0600000000000000" pitchFamily="34" charset="-127"/>
              <a:ea typeface="Noto Sans KR Medium" panose="020B0600000000000000" pitchFamily="34" charset="-127"/>
              <a:sym typeface="Arial"/>
            </a:endParaRPr>
          </a:p>
        </p:txBody>
      </p:sp>
      <p:sp>
        <p:nvSpPr>
          <p:cNvPr id="313" name="Google Shape;313;p6"/>
          <p:cNvSpPr txBox="1"/>
          <p:nvPr/>
        </p:nvSpPr>
        <p:spPr>
          <a:xfrm>
            <a:off x="2417106" y="2115229"/>
            <a:ext cx="3475471" cy="52318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Data Engineers</a:t>
            </a:r>
            <a:endParaRPr sz="1200" b="0" i="0" u="none" strike="noStrike" cap="none" dirty="0">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4" name="Google Shape;314;p6"/>
          <p:cNvSpPr txBox="1"/>
          <p:nvPr/>
        </p:nvSpPr>
        <p:spPr>
          <a:xfrm>
            <a:off x="11544327" y="2115229"/>
            <a:ext cx="3475471" cy="52318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a:solidFill>
                  <a:srgbClr val="212D50"/>
                </a:solidFill>
                <a:latin typeface="Noto Sans KR Medium" panose="020B0600000000000000" pitchFamily="34" charset="-127"/>
                <a:ea typeface="Noto Sans KR Medium" panose="020B0600000000000000" pitchFamily="34" charset="-127"/>
                <a:sym typeface="Arial"/>
              </a:rPr>
              <a:t>Data Scientists</a:t>
            </a:r>
            <a:endParaRPr sz="1200" b="0" i="0" u="none" strike="noStrike" cap="none">
              <a:solidFill>
                <a:srgbClr val="000000"/>
              </a:solidFill>
              <a:latin typeface="Noto Sans KR Medium" panose="020B0600000000000000" pitchFamily="34" charset="-127"/>
              <a:ea typeface="Noto Sans KR Medium" panose="020B0600000000000000" pitchFamily="34" charset="-127"/>
              <a:sym typeface="Arial"/>
            </a:endParaRPr>
          </a:p>
        </p:txBody>
      </p:sp>
      <p:sp>
        <p:nvSpPr>
          <p:cNvPr id="315" name="Google Shape;315;p6"/>
          <p:cNvSpPr txBox="1"/>
          <p:nvPr/>
        </p:nvSpPr>
        <p:spPr>
          <a:xfrm>
            <a:off x="2560397" y="7840392"/>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수집</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16" name="Google Shape;316;p6"/>
          <p:cNvPicPr preferRelativeResize="0"/>
          <p:nvPr/>
        </p:nvPicPr>
        <p:blipFill rotWithShape="1">
          <a:blip r:embed="rId9">
            <a:alphaModFix/>
          </a:blip>
          <a:srcRect/>
          <a:stretch/>
        </p:blipFill>
        <p:spPr>
          <a:xfrm>
            <a:off x="2390923" y="8052351"/>
            <a:ext cx="38095" cy="38095"/>
          </a:xfrm>
          <a:prstGeom prst="rect">
            <a:avLst/>
          </a:prstGeom>
          <a:noFill/>
          <a:ln>
            <a:noFill/>
          </a:ln>
          <a:scene3d>
            <a:camera prst="perspectiveFront"/>
            <a:lightRig rig="threePt" dir="t"/>
          </a:scene3d>
        </p:spPr>
      </p:pic>
      <p:pic>
        <p:nvPicPr>
          <p:cNvPr id="317" name="Google Shape;317;p6"/>
          <p:cNvPicPr preferRelativeResize="0"/>
          <p:nvPr/>
        </p:nvPicPr>
        <p:blipFill rotWithShape="1">
          <a:blip r:embed="rId9">
            <a:alphaModFix/>
          </a:blip>
          <a:srcRect/>
          <a:stretch/>
        </p:blipFill>
        <p:spPr>
          <a:xfrm>
            <a:off x="2390923" y="8414576"/>
            <a:ext cx="38095" cy="38095"/>
          </a:xfrm>
          <a:prstGeom prst="rect">
            <a:avLst/>
          </a:prstGeom>
          <a:noFill/>
          <a:ln>
            <a:noFill/>
          </a:ln>
          <a:scene3d>
            <a:camera prst="perspectiveFront"/>
            <a:lightRig rig="threePt" dir="t"/>
          </a:scene3d>
        </p:spPr>
      </p:pic>
      <p:sp>
        <p:nvSpPr>
          <p:cNvPr id="318" name="Google Shape;318;p6"/>
          <p:cNvSpPr txBox="1"/>
          <p:nvPr/>
        </p:nvSpPr>
        <p:spPr>
          <a:xfrm>
            <a:off x="2560397" y="8248958"/>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DB 설계 및 구축</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19" name="Google Shape;319;p6"/>
          <p:cNvPicPr preferRelativeResize="0"/>
          <p:nvPr/>
        </p:nvPicPr>
        <p:blipFill rotWithShape="1">
          <a:blip r:embed="rId9">
            <a:alphaModFix/>
          </a:blip>
          <a:srcRect/>
          <a:stretch/>
        </p:blipFill>
        <p:spPr>
          <a:xfrm>
            <a:off x="2405608" y="8812123"/>
            <a:ext cx="38095" cy="38095"/>
          </a:xfrm>
          <a:prstGeom prst="rect">
            <a:avLst/>
          </a:prstGeom>
          <a:noFill/>
          <a:ln>
            <a:noFill/>
          </a:ln>
          <a:scene3d>
            <a:camera prst="perspectiveFront"/>
            <a:lightRig rig="threePt" dir="t"/>
          </a:scene3d>
        </p:spPr>
      </p:pic>
      <p:sp>
        <p:nvSpPr>
          <p:cNvPr id="320" name="Google Shape;320;p6"/>
          <p:cNvSpPr txBox="1"/>
          <p:nvPr/>
        </p:nvSpPr>
        <p:spPr>
          <a:xfrm>
            <a:off x="2575082" y="8646505"/>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Django 웹페이지 구축</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321" name="Google Shape;321;p6"/>
          <p:cNvSpPr/>
          <p:nvPr/>
        </p:nvSpPr>
        <p:spPr>
          <a:xfrm>
            <a:off x="8661967" y="7553755"/>
            <a:ext cx="8921882" cy="1757695"/>
          </a:xfrm>
          <a:prstGeom prst="rect">
            <a:avLst/>
          </a:prstGeom>
          <a:noFill/>
          <a:ln w="28575" cap="flat" cmpd="sng">
            <a:solidFill>
              <a:srgbClr val="DEE6E8"/>
            </a:solidFill>
            <a:prstDash val="solid"/>
            <a:round/>
            <a:headEnd type="none" w="sm" len="sm"/>
            <a:tailEnd type="none" w="sm" len="sm"/>
          </a:ln>
          <a:scene3d>
            <a:camera prst="perspectiveFront"/>
            <a:lightRig rig="threePt" dir="t"/>
          </a:scene3d>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Noto Sans KR Medium" panose="020B0600000000000000" pitchFamily="34" charset="-127"/>
              <a:ea typeface="Noto Sans KR Medium" panose="020B0600000000000000" pitchFamily="34" charset="-127"/>
              <a:cs typeface="Calibri"/>
              <a:sym typeface="Calibri"/>
            </a:endParaRPr>
          </a:p>
        </p:txBody>
      </p:sp>
      <p:sp>
        <p:nvSpPr>
          <p:cNvPr id="322" name="Google Shape;322;p6"/>
          <p:cNvSpPr txBox="1"/>
          <p:nvPr/>
        </p:nvSpPr>
        <p:spPr>
          <a:xfrm>
            <a:off x="10031913" y="7840392"/>
            <a:ext cx="2157761"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전처리</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3" name="Google Shape;323;p6"/>
          <p:cNvPicPr preferRelativeResize="0"/>
          <p:nvPr/>
        </p:nvPicPr>
        <p:blipFill rotWithShape="1">
          <a:blip r:embed="rId9">
            <a:alphaModFix/>
          </a:blip>
          <a:srcRect/>
          <a:stretch/>
        </p:blipFill>
        <p:spPr>
          <a:xfrm>
            <a:off x="9862439" y="8052351"/>
            <a:ext cx="38095" cy="38095"/>
          </a:xfrm>
          <a:prstGeom prst="rect">
            <a:avLst/>
          </a:prstGeom>
          <a:noFill/>
          <a:ln>
            <a:noFill/>
          </a:ln>
          <a:scene3d>
            <a:camera prst="perspectiveFront"/>
            <a:lightRig rig="threePt" dir="t"/>
          </a:scene3d>
        </p:spPr>
      </p:pic>
      <p:pic>
        <p:nvPicPr>
          <p:cNvPr id="324" name="Google Shape;324;p6"/>
          <p:cNvPicPr preferRelativeResize="0"/>
          <p:nvPr/>
        </p:nvPicPr>
        <p:blipFill rotWithShape="1">
          <a:blip r:embed="rId9">
            <a:alphaModFix/>
          </a:blip>
          <a:srcRect/>
          <a:stretch/>
        </p:blipFill>
        <p:spPr>
          <a:xfrm>
            <a:off x="9862439" y="8414576"/>
            <a:ext cx="38095" cy="38095"/>
          </a:xfrm>
          <a:prstGeom prst="rect">
            <a:avLst/>
          </a:prstGeom>
          <a:noFill/>
          <a:ln>
            <a:noFill/>
          </a:ln>
          <a:scene3d>
            <a:camera prst="perspectiveFront"/>
            <a:lightRig rig="threePt" dir="t"/>
          </a:scene3d>
        </p:spPr>
      </p:pic>
      <p:sp>
        <p:nvSpPr>
          <p:cNvPr id="325" name="Google Shape;325;p6"/>
          <p:cNvSpPr txBox="1"/>
          <p:nvPr/>
        </p:nvSpPr>
        <p:spPr>
          <a:xfrm>
            <a:off x="10031913" y="8248958"/>
            <a:ext cx="2782046"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데이터 및 시각화</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6" name="Google Shape;326;p6"/>
          <p:cNvPicPr preferRelativeResize="0"/>
          <p:nvPr/>
        </p:nvPicPr>
        <p:blipFill rotWithShape="1">
          <a:blip r:embed="rId9">
            <a:alphaModFix/>
          </a:blip>
          <a:srcRect/>
          <a:stretch/>
        </p:blipFill>
        <p:spPr>
          <a:xfrm>
            <a:off x="9877124" y="8812123"/>
            <a:ext cx="38095" cy="38095"/>
          </a:xfrm>
          <a:prstGeom prst="rect">
            <a:avLst/>
          </a:prstGeom>
          <a:noFill/>
          <a:ln>
            <a:noFill/>
          </a:ln>
          <a:scene3d>
            <a:camera prst="perspectiveFront"/>
            <a:lightRig rig="threePt" dir="t"/>
          </a:scene3d>
        </p:spPr>
      </p:pic>
      <p:sp>
        <p:nvSpPr>
          <p:cNvPr id="327" name="Google Shape;327;p6"/>
          <p:cNvSpPr txBox="1"/>
          <p:nvPr/>
        </p:nvSpPr>
        <p:spPr>
          <a:xfrm>
            <a:off x="10046598" y="8646505"/>
            <a:ext cx="2157761"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감성</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사전</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제작</a:t>
            </a:r>
            <a:endParaRPr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328" name="Google Shape;328;p6"/>
          <p:cNvSpPr txBox="1"/>
          <p:nvPr/>
        </p:nvSpPr>
        <p:spPr>
          <a:xfrm>
            <a:off x="13653744" y="7843111"/>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머신 러닝 분석 </a:t>
            </a:r>
            <a:r>
              <a:rPr lang="en-US" sz="1050" b="0" i="0" u="none" strike="noStrike" cap="none">
                <a:solidFill>
                  <a:srgbClr val="283252"/>
                </a:solidFill>
                <a:latin typeface="Noto Sans KR Medium" panose="020B0600000000000000" pitchFamily="34" charset="-127"/>
                <a:ea typeface="Noto Sans KR Medium" panose="020B0600000000000000" pitchFamily="34" charset="-127"/>
                <a:sym typeface="Arial"/>
              </a:rPr>
              <a:t>(ARIMA</a:t>
            </a:r>
            <a:r>
              <a:rPr lang="en-US" sz="1050">
                <a:solidFill>
                  <a:srgbClr val="283252"/>
                </a:solidFill>
                <a:latin typeface="Noto Sans KR Medium" panose="020B0600000000000000" pitchFamily="34" charset="-127"/>
                <a:ea typeface="Noto Sans KR Medium" panose="020B0600000000000000" pitchFamily="34" charset="-127"/>
              </a:rPr>
              <a:t>‧ fbprophet</a:t>
            </a:r>
            <a:r>
              <a:rPr lang="en-US" sz="1050" b="0" i="0" u="none" strike="noStrike" cap="none">
                <a:solidFill>
                  <a:srgbClr val="283252"/>
                </a:solidFill>
                <a:latin typeface="Noto Sans KR Medium" panose="020B0600000000000000" pitchFamily="34" charset="-127"/>
                <a:ea typeface="Noto Sans KR Medium" panose="020B0600000000000000" pitchFamily="34" charset="-127"/>
                <a:sym typeface="Arial"/>
              </a:rPr>
              <a:t>)</a:t>
            </a: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 </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29" name="Google Shape;329;p6"/>
          <p:cNvPicPr preferRelativeResize="0"/>
          <p:nvPr/>
        </p:nvPicPr>
        <p:blipFill rotWithShape="1">
          <a:blip r:embed="rId9">
            <a:alphaModFix/>
          </a:blip>
          <a:srcRect/>
          <a:stretch/>
        </p:blipFill>
        <p:spPr>
          <a:xfrm>
            <a:off x="13484269" y="8055070"/>
            <a:ext cx="38095" cy="38095"/>
          </a:xfrm>
          <a:prstGeom prst="rect">
            <a:avLst/>
          </a:prstGeom>
          <a:noFill/>
          <a:ln>
            <a:noFill/>
          </a:ln>
          <a:scene3d>
            <a:camera prst="perspectiveFront"/>
            <a:lightRig rig="threePt" dir="t"/>
          </a:scene3d>
        </p:spPr>
      </p:pic>
      <p:pic>
        <p:nvPicPr>
          <p:cNvPr id="330" name="Google Shape;330;p6"/>
          <p:cNvPicPr preferRelativeResize="0"/>
          <p:nvPr/>
        </p:nvPicPr>
        <p:blipFill rotWithShape="1">
          <a:blip r:embed="rId9">
            <a:alphaModFix/>
          </a:blip>
          <a:srcRect/>
          <a:stretch/>
        </p:blipFill>
        <p:spPr>
          <a:xfrm>
            <a:off x="13484269" y="8417295"/>
            <a:ext cx="38095" cy="38095"/>
          </a:xfrm>
          <a:prstGeom prst="rect">
            <a:avLst/>
          </a:prstGeom>
          <a:noFill/>
          <a:ln>
            <a:noFill/>
          </a:ln>
          <a:scene3d>
            <a:camera prst="perspectiveFront"/>
            <a:lightRig rig="threePt" dir="t"/>
          </a:scene3d>
        </p:spPr>
      </p:pic>
      <p:sp>
        <p:nvSpPr>
          <p:cNvPr id="331" name="Google Shape;331;p6"/>
          <p:cNvSpPr txBox="1"/>
          <p:nvPr/>
        </p:nvSpPr>
        <p:spPr>
          <a:xfrm>
            <a:off x="13653744" y="8251677"/>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딥러닝</a:t>
            </a:r>
            <a:r>
              <a:rPr lang="en-US" sz="105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(LSTM)</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및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강화</a:t>
            </a:r>
            <a:r>
              <a:rPr lang="en-US"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rPr>
              <a:t> </a:t>
            </a:r>
            <a:r>
              <a:rPr lang="en-US" sz="2000" b="0" i="0" u="none" strike="noStrike" cap="none" dirty="0" err="1">
                <a:solidFill>
                  <a:srgbClr val="283252"/>
                </a:solidFill>
                <a:latin typeface="Noto Sans KR Medium" panose="020B0600000000000000" pitchFamily="34" charset="-127"/>
                <a:ea typeface="Noto Sans KR Medium" panose="020B0600000000000000" pitchFamily="34" charset="-127"/>
                <a:sym typeface="Arial"/>
              </a:rPr>
              <a:t>학습</a:t>
            </a:r>
            <a:endParaRPr sz="2000" b="0" i="0" u="none" strike="noStrike" cap="none" dirty="0">
              <a:solidFill>
                <a:srgbClr val="283252"/>
              </a:solidFill>
              <a:latin typeface="Noto Sans KR Medium" panose="020B0600000000000000" pitchFamily="34" charset="-127"/>
              <a:ea typeface="Noto Sans KR Medium" panose="020B0600000000000000" pitchFamily="34" charset="-127"/>
              <a:sym typeface="Arial"/>
            </a:endParaRPr>
          </a:p>
        </p:txBody>
      </p:sp>
      <p:pic>
        <p:nvPicPr>
          <p:cNvPr id="332" name="Google Shape;332;p6"/>
          <p:cNvPicPr preferRelativeResize="0"/>
          <p:nvPr/>
        </p:nvPicPr>
        <p:blipFill rotWithShape="1">
          <a:blip r:embed="rId9">
            <a:alphaModFix/>
          </a:blip>
          <a:srcRect/>
          <a:stretch/>
        </p:blipFill>
        <p:spPr>
          <a:xfrm>
            <a:off x="13498955" y="8814842"/>
            <a:ext cx="38095" cy="38095"/>
          </a:xfrm>
          <a:prstGeom prst="rect">
            <a:avLst/>
          </a:prstGeom>
          <a:noFill/>
          <a:ln>
            <a:noFill/>
          </a:ln>
          <a:scene3d>
            <a:camera prst="perspectiveFront"/>
            <a:lightRig rig="threePt" dir="t"/>
          </a:scene3d>
        </p:spPr>
      </p:pic>
      <p:sp>
        <p:nvSpPr>
          <p:cNvPr id="333" name="Google Shape;333;p6"/>
          <p:cNvSpPr txBox="1"/>
          <p:nvPr/>
        </p:nvSpPr>
        <p:spPr>
          <a:xfrm>
            <a:off x="13668428" y="8649224"/>
            <a:ext cx="3328438" cy="400069"/>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rgbClr val="283252"/>
                </a:solidFill>
                <a:latin typeface="Noto Sans KR Medium" panose="020B0600000000000000" pitchFamily="34" charset="-127"/>
                <a:ea typeface="Noto Sans KR Medium" panose="020B0600000000000000" pitchFamily="34" charset="-127"/>
                <a:sym typeface="Arial"/>
              </a:rPr>
              <a:t>앙상블 모델링</a:t>
            </a:r>
            <a:endParaRPr sz="2000" b="0" i="0" u="none" strike="noStrike" cap="none">
              <a:solidFill>
                <a:srgbClr val="283252"/>
              </a:solidFill>
              <a:latin typeface="Noto Sans KR Medium" panose="020B0600000000000000" pitchFamily="34" charset="-127"/>
              <a:ea typeface="Noto Sans KR Medium" panose="020B0600000000000000" pitchFamily="34" charset="-127"/>
              <a:sym typeface="Arial"/>
            </a:endParaRPr>
          </a:p>
        </p:txBody>
      </p:sp>
      <p:sp>
        <p:nvSpPr>
          <p:cNvPr id="46" name="Google Shape;224;p5">
            <a:extLst>
              <a:ext uri="{FF2B5EF4-FFF2-40B4-BE49-F238E27FC236}">
                <a16:creationId xmlns:a16="http://schemas.microsoft.com/office/drawing/2014/main" id="{C3CCACFF-73D6-4F49-98DF-846D98804BF9}"/>
              </a:ext>
            </a:extLst>
          </p:cNvPr>
          <p:cNvSpPr txBox="1"/>
          <p:nvPr/>
        </p:nvSpPr>
        <p:spPr>
          <a:xfrm>
            <a:off x="592931" y="405418"/>
            <a:ext cx="6553200" cy="708000"/>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1-1. </a:t>
            </a:r>
            <a:r>
              <a:rPr lang="en-US" sz="4000" b="1" i="0" u="none" strike="noStrike" cap="none" dirty="0" err="1">
                <a:solidFill>
                  <a:srgbClr val="212D50"/>
                </a:solidFill>
                <a:latin typeface="Noto Sans KR Medium" panose="020B0600000000000000" pitchFamily="34" charset="-127"/>
                <a:ea typeface="Noto Sans KR Medium" panose="020B0600000000000000" pitchFamily="34" charset="-127"/>
                <a:sym typeface="Arial"/>
              </a:rPr>
              <a:t>프로젝트</a:t>
            </a:r>
            <a:r>
              <a:rPr 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 </a:t>
            </a:r>
            <a:r>
              <a:rPr lang="ko-KR" altLang="en-US" sz="4000" b="1" i="0" u="none" strike="noStrike" cap="none" dirty="0">
                <a:solidFill>
                  <a:srgbClr val="212D50"/>
                </a:solidFill>
                <a:latin typeface="Noto Sans KR Medium" panose="020B0600000000000000" pitchFamily="34" charset="-127"/>
                <a:ea typeface="Noto Sans KR Medium" panose="020B0600000000000000" pitchFamily="34" charset="-127"/>
                <a:sym typeface="Arial"/>
              </a:rPr>
              <a:t>개요</a:t>
            </a:r>
            <a:endParaRPr sz="4000" b="1" i="0" u="none" strike="noStrike" cap="none" dirty="0">
              <a:solidFill>
                <a:srgbClr val="A69685"/>
              </a:solidFill>
              <a:latin typeface="Noto Sans KR Medium" panose="020B0600000000000000" pitchFamily="34" charset="-127"/>
              <a:ea typeface="Noto Sans KR Medium" panose="020B0600000000000000" pitchFamily="34" charset="-127"/>
              <a:sym typeface="Arial"/>
            </a:endParaRPr>
          </a:p>
        </p:txBody>
      </p:sp>
      <p:sp>
        <p:nvSpPr>
          <p:cNvPr id="47" name="Google Shape;225;p5">
            <a:extLst>
              <a:ext uri="{FF2B5EF4-FFF2-40B4-BE49-F238E27FC236}">
                <a16:creationId xmlns:a16="http://schemas.microsoft.com/office/drawing/2014/main" id="{55B686B0-87E2-44C7-A7F0-46FFE0AAB5E3}"/>
              </a:ext>
            </a:extLst>
          </p:cNvPr>
          <p:cNvSpPr txBox="1"/>
          <p:nvPr/>
        </p:nvSpPr>
        <p:spPr>
          <a:xfrm>
            <a:off x="1191331" y="1113418"/>
            <a:ext cx="6553200" cy="584735"/>
          </a:xfrm>
          <a:prstGeom prst="rect">
            <a:avLst/>
          </a:prstGeom>
          <a:noFill/>
          <a:ln>
            <a:noFill/>
          </a:ln>
          <a:scene3d>
            <a:camera prst="perspectiveFront"/>
            <a:lightRig rig="threePt" dir="t"/>
          </a:scene3d>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ko-KR" altLang="en-US" sz="3200" b="1" dirty="0">
                <a:solidFill>
                  <a:srgbClr val="212D50"/>
                </a:solidFill>
                <a:latin typeface="Noto Sans KR Medium" panose="020B0600000000000000" pitchFamily="34" charset="-127"/>
                <a:ea typeface="Noto Sans KR Medium" panose="020B0600000000000000" pitchFamily="34" charset="-127"/>
              </a:rPr>
              <a:t>구성원 및 역할</a:t>
            </a:r>
            <a:endParaRPr sz="3200" b="1" i="0" u="none" strike="noStrike" cap="none" dirty="0">
              <a:solidFill>
                <a:srgbClr val="B3A291"/>
              </a:solidFill>
              <a:latin typeface="Noto Sans KR Medium" panose="020B0600000000000000" pitchFamily="34" charset="-127"/>
              <a:ea typeface="Noto Sans KR Medium" panose="020B0600000000000000" pitchFamily="34" charset="-127"/>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6.png"/></Relationships>
</file>

<file path=ppt/webextensions/webextension1.xml><?xml version="1.0" encoding="utf-8"?>
<we:webextension xmlns:we="http://schemas.microsoft.com/office/webextensions/webextension/2010/11" id="{5EE28E42-1656-42DA-8004-D557178E45A1}">
  <we:reference id="wa104295828" version="1.9.0.0" store="ko-KR"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ublic.tableau.com/app/profile/boram.yun/viz/stock-charts_web/sheet0&quot;,&quot;values&quot;:{},&quot;data&quot;:{&quot;uri&quot;:&quot;public.tableau.com/app/profile/boram.yun/viz/stock-charts_web/sheet0&quot;},&quot;secure&quot;:false}],&quot;name&quot;:&quot;public.tableau.com/app/profile/boram.yun/viz/stock-charts_web/sheet0&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407</TotalTime>
  <Words>6591</Words>
  <Application>Microsoft Office PowerPoint</Application>
  <PresentationFormat>사용자 지정</PresentationFormat>
  <Paragraphs>1185</Paragraphs>
  <Slides>60</Slides>
  <Notes>60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60</vt:i4>
      </vt:variant>
    </vt:vector>
  </HeadingPairs>
  <TitlesOfParts>
    <vt:vector size="70" baseType="lpstr">
      <vt:lpstr>Noto Sans KR Black</vt:lpstr>
      <vt:lpstr>함초롬바탕</vt:lpstr>
      <vt:lpstr>Roboto</vt:lpstr>
      <vt:lpstr>Noto Sans KR Medium</vt:lpstr>
      <vt:lpstr>Noto Sans KR Light</vt:lpstr>
      <vt:lpstr>나눔고딕</vt:lpstr>
      <vt:lpstr>Calibri</vt:lpstr>
      <vt:lpstr>Arial</vt:lpstr>
      <vt:lpstr>Noto Sans KR</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BoramYun</dc:creator>
  <cp:lastModifiedBy>Yun Boram</cp:lastModifiedBy>
  <cp:revision>10</cp:revision>
  <dcterms:modified xsi:type="dcterms:W3CDTF">2021-10-07T09:32:43Z</dcterms:modified>
</cp:coreProperties>
</file>